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6" r:id="rId3"/>
    <p:sldId id="273" r:id="rId4"/>
    <p:sldId id="274" r:id="rId5"/>
    <p:sldId id="285" r:id="rId6"/>
    <p:sldId id="287" r:id="rId7"/>
    <p:sldId id="284" r:id="rId8"/>
    <p:sldId id="288" r:id="rId9"/>
    <p:sldId id="289" r:id="rId10"/>
    <p:sldId id="290" r:id="rId11"/>
    <p:sldId id="291" r:id="rId12"/>
    <p:sldId id="292" r:id="rId13"/>
    <p:sldId id="293" r:id="rId14"/>
    <p:sldId id="275" r:id="rId15"/>
    <p:sldId id="276" r:id="rId16"/>
    <p:sldId id="277" r:id="rId17"/>
    <p:sldId id="315" r:id="rId18"/>
    <p:sldId id="316" r:id="rId19"/>
    <p:sldId id="317" r:id="rId20"/>
    <p:sldId id="278" r:id="rId21"/>
    <p:sldId id="279" r:id="rId22"/>
    <p:sldId id="281" r:id="rId23"/>
    <p:sldId id="260" r:id="rId24"/>
    <p:sldId id="269" r:id="rId25"/>
    <p:sldId id="263" r:id="rId26"/>
    <p:sldId id="264" r:id="rId27"/>
    <p:sldId id="268" r:id="rId28"/>
    <p:sldId id="267" r:id="rId29"/>
    <p:sldId id="272" r:id="rId30"/>
    <p:sldId id="282" r:id="rId31"/>
    <p:sldId id="283" r:id="rId32"/>
    <p:sldId id="294" r:id="rId33"/>
    <p:sldId id="295" r:id="rId34"/>
    <p:sldId id="296" r:id="rId35"/>
    <p:sldId id="297" r:id="rId36"/>
    <p:sldId id="300" r:id="rId37"/>
    <p:sldId id="302" r:id="rId38"/>
    <p:sldId id="303" r:id="rId39"/>
    <p:sldId id="305" r:id="rId40"/>
    <p:sldId id="321" r:id="rId41"/>
    <p:sldId id="314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E7F3B-9C79-4CF1-96EA-1252F945E17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AECA6B-D11D-4221-B19D-C82D4538B4EA}">
      <dgm:prSet phldrT="[Text]"/>
      <dgm:spPr/>
      <dgm:t>
        <a:bodyPr/>
        <a:lstStyle/>
        <a:p>
          <a:r>
            <a:rPr lang="el-GR" b="1" dirty="0" smtClean="0">
              <a:solidFill>
                <a:srgbClr val="C00000"/>
              </a:solidFill>
            </a:rPr>
            <a:t>Την ετοιμότητα </a:t>
          </a:r>
          <a:endParaRPr lang="en-US" b="1" dirty="0">
            <a:solidFill>
              <a:srgbClr val="C00000"/>
            </a:solidFill>
          </a:endParaRPr>
        </a:p>
      </dgm:t>
    </dgm:pt>
    <dgm:pt modelId="{6605B26D-4EF1-410F-8987-0B8B91F63B7E}" type="parTrans" cxnId="{89DBD2DF-667A-4CA4-92C1-8C64159CE32B}">
      <dgm:prSet/>
      <dgm:spPr/>
      <dgm:t>
        <a:bodyPr/>
        <a:lstStyle/>
        <a:p>
          <a:endParaRPr lang="en-US"/>
        </a:p>
      </dgm:t>
    </dgm:pt>
    <dgm:pt modelId="{192353A6-65C2-42BB-A2D8-796ABC9F36D5}" type="sibTrans" cxnId="{89DBD2DF-667A-4CA4-92C1-8C64159CE32B}">
      <dgm:prSet/>
      <dgm:spPr/>
      <dgm:t>
        <a:bodyPr/>
        <a:lstStyle/>
        <a:p>
          <a:endParaRPr lang="en-US"/>
        </a:p>
      </dgm:t>
    </dgm:pt>
    <dgm:pt modelId="{F4FA0850-6D13-4C58-AB0A-FE5CD6E0B41E}">
      <dgm:prSet phldrT="[Text]"/>
      <dgm:spPr/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el-GR" dirty="0" smtClean="0"/>
            <a:t>Ετοιμότητα για μια δεδομένη δεξιότητα, έννοια ή τρόπο σκέψης</a:t>
          </a:r>
          <a:endParaRPr lang="en-US" dirty="0"/>
        </a:p>
      </dgm:t>
    </dgm:pt>
    <dgm:pt modelId="{B636A082-C6A5-4E1B-A814-3C31C110E950}" type="parTrans" cxnId="{C802DBA7-71B4-45E9-BDA4-5C83A8C1A4D0}">
      <dgm:prSet/>
      <dgm:spPr/>
      <dgm:t>
        <a:bodyPr/>
        <a:lstStyle/>
        <a:p>
          <a:endParaRPr lang="en-US"/>
        </a:p>
      </dgm:t>
    </dgm:pt>
    <dgm:pt modelId="{5C4DFF3C-155B-48B6-A47D-1B6B66C9CA8F}" type="sibTrans" cxnId="{C802DBA7-71B4-45E9-BDA4-5C83A8C1A4D0}">
      <dgm:prSet/>
      <dgm:spPr/>
      <dgm:t>
        <a:bodyPr/>
        <a:lstStyle/>
        <a:p>
          <a:endParaRPr lang="en-US"/>
        </a:p>
      </dgm:t>
    </dgm:pt>
    <dgm:pt modelId="{54717F22-6BAF-4BD9-91AE-C29311D3FD0F}">
      <dgm:prSet phldrT="[Text]"/>
      <dgm:spPr/>
      <dgm:t>
        <a:bodyPr/>
        <a:lstStyle/>
        <a:p>
          <a:r>
            <a:rPr lang="el-GR" b="1" dirty="0" smtClean="0">
              <a:solidFill>
                <a:srgbClr val="C00000"/>
              </a:solidFill>
            </a:rPr>
            <a:t>Τα ενδιαφέροντα και τις στάσεις</a:t>
          </a:r>
          <a:endParaRPr lang="en-US" b="1" dirty="0">
            <a:solidFill>
              <a:srgbClr val="C00000"/>
            </a:solidFill>
          </a:endParaRPr>
        </a:p>
      </dgm:t>
    </dgm:pt>
    <dgm:pt modelId="{D6C8ABF3-7ADB-4028-A728-1164B3CDFF43}" type="parTrans" cxnId="{56088753-7EA9-45EF-B8B5-7B7283C6237D}">
      <dgm:prSet/>
      <dgm:spPr/>
      <dgm:t>
        <a:bodyPr/>
        <a:lstStyle/>
        <a:p>
          <a:endParaRPr lang="en-US"/>
        </a:p>
      </dgm:t>
    </dgm:pt>
    <dgm:pt modelId="{755B6FC8-E780-40F0-9C86-4BC303ABF193}" type="sibTrans" cxnId="{56088753-7EA9-45EF-B8B5-7B7283C6237D}">
      <dgm:prSet/>
      <dgm:spPr/>
      <dgm:t>
        <a:bodyPr/>
        <a:lstStyle/>
        <a:p>
          <a:endParaRPr lang="en-US"/>
        </a:p>
      </dgm:t>
    </dgm:pt>
    <dgm:pt modelId="{CE1D8D87-6D28-4DF0-8694-CA5399B419FB}">
      <dgm:prSet phldrT="[Text]"/>
      <dgm:spPr/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el-GR" dirty="0" smtClean="0"/>
            <a:t>Όλα όσα οι μαθητές βρίσκουν σχετικά, συναρπαστικά ή αντάξια του χρόνου που αφιερώνουμε σε αυτά</a:t>
          </a:r>
          <a:endParaRPr lang="en-US" dirty="0"/>
        </a:p>
      </dgm:t>
    </dgm:pt>
    <dgm:pt modelId="{39C49EA1-D0F9-4916-B891-70DD72C33CA6}" type="parTrans" cxnId="{9F31C6F6-39CA-4F41-A117-A2A52CC357F2}">
      <dgm:prSet/>
      <dgm:spPr/>
      <dgm:t>
        <a:bodyPr/>
        <a:lstStyle/>
        <a:p>
          <a:endParaRPr lang="en-US"/>
        </a:p>
      </dgm:t>
    </dgm:pt>
    <dgm:pt modelId="{1DE3FB23-3402-45E6-A093-666FE2B16CBE}" type="sibTrans" cxnId="{9F31C6F6-39CA-4F41-A117-A2A52CC357F2}">
      <dgm:prSet/>
      <dgm:spPr/>
      <dgm:t>
        <a:bodyPr/>
        <a:lstStyle/>
        <a:p>
          <a:endParaRPr lang="en-US"/>
        </a:p>
      </dgm:t>
    </dgm:pt>
    <dgm:pt modelId="{359089E2-C846-44B7-A9F3-C726D504A439}">
      <dgm:prSet/>
      <dgm:spPr/>
      <dgm:t>
        <a:bodyPr/>
        <a:lstStyle/>
        <a:p>
          <a:r>
            <a:rPr lang="el-GR" b="1" dirty="0" smtClean="0">
              <a:solidFill>
                <a:srgbClr val="C00000"/>
              </a:solidFill>
            </a:rPr>
            <a:t>Το μαθησιακό προφίλ και </a:t>
          </a:r>
          <a:r>
            <a:rPr lang="el-GR" b="1" dirty="0" err="1" smtClean="0">
              <a:solidFill>
                <a:srgbClr val="C00000"/>
              </a:solidFill>
            </a:rPr>
            <a:t>τιςανάγκες</a:t>
          </a:r>
          <a:endParaRPr lang="en-US" b="1" dirty="0">
            <a:solidFill>
              <a:srgbClr val="C00000"/>
            </a:solidFill>
          </a:endParaRPr>
        </a:p>
      </dgm:t>
    </dgm:pt>
    <dgm:pt modelId="{66F3DABD-EFCC-4BEA-91D8-C6346D12A917}" type="parTrans" cxnId="{FCDF352C-F103-4D4A-8409-3B284DF64071}">
      <dgm:prSet/>
      <dgm:spPr/>
      <dgm:t>
        <a:bodyPr/>
        <a:lstStyle/>
        <a:p>
          <a:endParaRPr lang="en-US"/>
        </a:p>
      </dgm:t>
    </dgm:pt>
    <dgm:pt modelId="{C1824AEB-7986-434F-82C7-8741BCC3CF26}" type="sibTrans" cxnId="{FCDF352C-F103-4D4A-8409-3B284DF64071}">
      <dgm:prSet/>
      <dgm:spPr/>
      <dgm:t>
        <a:bodyPr/>
        <a:lstStyle/>
        <a:p>
          <a:endParaRPr lang="en-US"/>
        </a:p>
      </dgm:t>
    </dgm:pt>
    <dgm:pt modelId="{24237DEC-5257-4041-9C17-C2FB68FFD275}">
      <dgm:prSet/>
      <dgm:spPr/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el-GR" dirty="0" smtClean="0"/>
            <a:t>Μαθησιακό στυλ, προτιμήσεις νοημοσύνης, τρόποι μαθητών για επεξεργασία πληροφοριών και πώς ο μαθητής βλέπει τον εαυτό του σε σχέση με τον υπόλοιπο κόσμο</a:t>
          </a:r>
          <a:endParaRPr lang="en-US" dirty="0"/>
        </a:p>
      </dgm:t>
    </dgm:pt>
    <dgm:pt modelId="{E511E47E-A53A-4682-84FB-CE750116E118}" type="parTrans" cxnId="{B6E66F9C-EDD8-4270-B1A7-48652714CD21}">
      <dgm:prSet/>
      <dgm:spPr/>
      <dgm:t>
        <a:bodyPr/>
        <a:lstStyle/>
        <a:p>
          <a:endParaRPr lang="en-US"/>
        </a:p>
      </dgm:t>
    </dgm:pt>
    <dgm:pt modelId="{2FB6D1E0-4320-4AF4-ABC3-4BEBC54BD983}" type="sibTrans" cxnId="{B6E66F9C-EDD8-4270-B1A7-48652714CD21}">
      <dgm:prSet/>
      <dgm:spPr/>
      <dgm:t>
        <a:bodyPr/>
        <a:lstStyle/>
        <a:p>
          <a:endParaRPr lang="en-US"/>
        </a:p>
      </dgm:t>
    </dgm:pt>
    <dgm:pt modelId="{AB40E8B4-1E61-4B99-8701-492F4C8ED302}" type="pres">
      <dgm:prSet presAssocID="{F75E7F3B-9C79-4CF1-96EA-1252F945E1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8E707-7D65-43DD-8BDB-1B38D0899501}" type="pres">
      <dgm:prSet presAssocID="{74AECA6B-D11D-4221-B19D-C82D4538B4EA}" presName="composite" presStyleCnt="0"/>
      <dgm:spPr/>
    </dgm:pt>
    <dgm:pt modelId="{28AF2672-682F-4567-B22A-4C0C68572B03}" type="pres">
      <dgm:prSet presAssocID="{74AECA6B-D11D-4221-B19D-C82D4538B4E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53686-4A08-4798-805E-B3323CB7F9A6}" type="pres">
      <dgm:prSet presAssocID="{74AECA6B-D11D-4221-B19D-C82D4538B4E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83D4D-C79A-4070-AB2F-385DE3DD0582}" type="pres">
      <dgm:prSet presAssocID="{192353A6-65C2-42BB-A2D8-796ABC9F36D5}" presName="space" presStyleCnt="0"/>
      <dgm:spPr/>
    </dgm:pt>
    <dgm:pt modelId="{F09CF39D-54E7-4C45-872E-AEBA10C31100}" type="pres">
      <dgm:prSet presAssocID="{54717F22-6BAF-4BD9-91AE-C29311D3FD0F}" presName="composite" presStyleCnt="0"/>
      <dgm:spPr/>
    </dgm:pt>
    <dgm:pt modelId="{06098BFE-DC70-444F-97A7-861DAC1F3779}" type="pres">
      <dgm:prSet presAssocID="{54717F22-6BAF-4BD9-91AE-C29311D3FD0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B8005-1D77-4C7F-B223-A0D327441F5F}" type="pres">
      <dgm:prSet presAssocID="{54717F22-6BAF-4BD9-91AE-C29311D3FD0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7B46B-9C50-486C-9735-686990C1A484}" type="pres">
      <dgm:prSet presAssocID="{755B6FC8-E780-40F0-9C86-4BC303ABF193}" presName="space" presStyleCnt="0"/>
      <dgm:spPr/>
    </dgm:pt>
    <dgm:pt modelId="{B2120D87-0B8D-48EE-8E35-19FB056692F8}" type="pres">
      <dgm:prSet presAssocID="{359089E2-C846-44B7-A9F3-C726D504A439}" presName="composite" presStyleCnt="0"/>
      <dgm:spPr/>
    </dgm:pt>
    <dgm:pt modelId="{4F2468AC-D9BB-4BC4-AB39-B0ECB98FFA02}" type="pres">
      <dgm:prSet presAssocID="{359089E2-C846-44B7-A9F3-C726D504A4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16631-E2C7-44E9-9889-5BD563C423D8}" type="pres">
      <dgm:prSet presAssocID="{359089E2-C846-44B7-A9F3-C726D504A43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02DBA7-71B4-45E9-BDA4-5C83A8C1A4D0}" srcId="{74AECA6B-D11D-4221-B19D-C82D4538B4EA}" destId="{F4FA0850-6D13-4C58-AB0A-FE5CD6E0B41E}" srcOrd="0" destOrd="0" parTransId="{B636A082-C6A5-4E1B-A814-3C31C110E950}" sibTransId="{5C4DFF3C-155B-48B6-A47D-1B6B66C9CA8F}"/>
    <dgm:cxn modelId="{69445563-E30E-40AB-9AFD-0E74A73DAC6D}" type="presOf" srcId="{F75E7F3B-9C79-4CF1-96EA-1252F945E17C}" destId="{AB40E8B4-1E61-4B99-8701-492F4C8ED302}" srcOrd="0" destOrd="0" presId="urn:microsoft.com/office/officeart/2005/8/layout/hList1"/>
    <dgm:cxn modelId="{6D1647FF-71C5-4A76-8C5F-04379CDBF47B}" type="presOf" srcId="{F4FA0850-6D13-4C58-AB0A-FE5CD6E0B41E}" destId="{02353686-4A08-4798-805E-B3323CB7F9A6}" srcOrd="0" destOrd="0" presId="urn:microsoft.com/office/officeart/2005/8/layout/hList1"/>
    <dgm:cxn modelId="{A9C3FF67-18A2-42C1-B67C-1ED0977D4542}" type="presOf" srcId="{54717F22-6BAF-4BD9-91AE-C29311D3FD0F}" destId="{06098BFE-DC70-444F-97A7-861DAC1F3779}" srcOrd="0" destOrd="0" presId="urn:microsoft.com/office/officeart/2005/8/layout/hList1"/>
    <dgm:cxn modelId="{AC82230C-7CCB-430E-B9B9-11BFE659F00E}" type="presOf" srcId="{359089E2-C846-44B7-A9F3-C726D504A439}" destId="{4F2468AC-D9BB-4BC4-AB39-B0ECB98FFA02}" srcOrd="0" destOrd="0" presId="urn:microsoft.com/office/officeart/2005/8/layout/hList1"/>
    <dgm:cxn modelId="{B6E66F9C-EDD8-4270-B1A7-48652714CD21}" srcId="{359089E2-C846-44B7-A9F3-C726D504A439}" destId="{24237DEC-5257-4041-9C17-C2FB68FFD275}" srcOrd="0" destOrd="0" parTransId="{E511E47E-A53A-4682-84FB-CE750116E118}" sibTransId="{2FB6D1E0-4320-4AF4-ABC3-4BEBC54BD983}"/>
    <dgm:cxn modelId="{6EA14BD6-D62B-4134-AF2C-AE9DCD6BA2F7}" type="presOf" srcId="{CE1D8D87-6D28-4DF0-8694-CA5399B419FB}" destId="{685B8005-1D77-4C7F-B223-A0D327441F5F}" srcOrd="0" destOrd="0" presId="urn:microsoft.com/office/officeart/2005/8/layout/hList1"/>
    <dgm:cxn modelId="{FCDF352C-F103-4D4A-8409-3B284DF64071}" srcId="{F75E7F3B-9C79-4CF1-96EA-1252F945E17C}" destId="{359089E2-C846-44B7-A9F3-C726D504A439}" srcOrd="2" destOrd="0" parTransId="{66F3DABD-EFCC-4BEA-91D8-C6346D12A917}" sibTransId="{C1824AEB-7986-434F-82C7-8741BCC3CF26}"/>
    <dgm:cxn modelId="{2DFC0C53-8166-4979-885B-C0FA1AACA17B}" type="presOf" srcId="{24237DEC-5257-4041-9C17-C2FB68FFD275}" destId="{73516631-E2C7-44E9-9889-5BD563C423D8}" srcOrd="0" destOrd="0" presId="urn:microsoft.com/office/officeart/2005/8/layout/hList1"/>
    <dgm:cxn modelId="{37CD0DDF-D0B8-407F-9244-24AECDF48CD4}" type="presOf" srcId="{74AECA6B-D11D-4221-B19D-C82D4538B4EA}" destId="{28AF2672-682F-4567-B22A-4C0C68572B03}" srcOrd="0" destOrd="0" presId="urn:microsoft.com/office/officeart/2005/8/layout/hList1"/>
    <dgm:cxn modelId="{89DBD2DF-667A-4CA4-92C1-8C64159CE32B}" srcId="{F75E7F3B-9C79-4CF1-96EA-1252F945E17C}" destId="{74AECA6B-D11D-4221-B19D-C82D4538B4EA}" srcOrd="0" destOrd="0" parTransId="{6605B26D-4EF1-410F-8987-0B8B91F63B7E}" sibTransId="{192353A6-65C2-42BB-A2D8-796ABC9F36D5}"/>
    <dgm:cxn modelId="{9F31C6F6-39CA-4F41-A117-A2A52CC357F2}" srcId="{54717F22-6BAF-4BD9-91AE-C29311D3FD0F}" destId="{CE1D8D87-6D28-4DF0-8694-CA5399B419FB}" srcOrd="0" destOrd="0" parTransId="{39C49EA1-D0F9-4916-B891-70DD72C33CA6}" sibTransId="{1DE3FB23-3402-45E6-A093-666FE2B16CBE}"/>
    <dgm:cxn modelId="{56088753-7EA9-45EF-B8B5-7B7283C6237D}" srcId="{F75E7F3B-9C79-4CF1-96EA-1252F945E17C}" destId="{54717F22-6BAF-4BD9-91AE-C29311D3FD0F}" srcOrd="1" destOrd="0" parTransId="{D6C8ABF3-7ADB-4028-A728-1164B3CDFF43}" sibTransId="{755B6FC8-E780-40F0-9C86-4BC303ABF193}"/>
    <dgm:cxn modelId="{913C5E3F-FCC6-482B-BF7E-E28153D8D8C4}" type="presParOf" srcId="{AB40E8B4-1E61-4B99-8701-492F4C8ED302}" destId="{5AF8E707-7D65-43DD-8BDB-1B38D0899501}" srcOrd="0" destOrd="0" presId="urn:microsoft.com/office/officeart/2005/8/layout/hList1"/>
    <dgm:cxn modelId="{61426A65-FC25-4760-A121-9483C789E176}" type="presParOf" srcId="{5AF8E707-7D65-43DD-8BDB-1B38D0899501}" destId="{28AF2672-682F-4567-B22A-4C0C68572B03}" srcOrd="0" destOrd="0" presId="urn:microsoft.com/office/officeart/2005/8/layout/hList1"/>
    <dgm:cxn modelId="{8AE606FD-B8EA-4D7A-8D02-BB6249EC6635}" type="presParOf" srcId="{5AF8E707-7D65-43DD-8BDB-1B38D0899501}" destId="{02353686-4A08-4798-805E-B3323CB7F9A6}" srcOrd="1" destOrd="0" presId="urn:microsoft.com/office/officeart/2005/8/layout/hList1"/>
    <dgm:cxn modelId="{D36F2CF8-9CB1-418A-B97C-949E20E98D7E}" type="presParOf" srcId="{AB40E8B4-1E61-4B99-8701-492F4C8ED302}" destId="{1EB83D4D-C79A-4070-AB2F-385DE3DD0582}" srcOrd="1" destOrd="0" presId="urn:microsoft.com/office/officeart/2005/8/layout/hList1"/>
    <dgm:cxn modelId="{CCA9D5DC-5DB8-4994-B554-336624AA6542}" type="presParOf" srcId="{AB40E8B4-1E61-4B99-8701-492F4C8ED302}" destId="{F09CF39D-54E7-4C45-872E-AEBA10C31100}" srcOrd="2" destOrd="0" presId="urn:microsoft.com/office/officeart/2005/8/layout/hList1"/>
    <dgm:cxn modelId="{DEBA10C1-0FF3-4F1E-9B25-CD80CF52D202}" type="presParOf" srcId="{F09CF39D-54E7-4C45-872E-AEBA10C31100}" destId="{06098BFE-DC70-444F-97A7-861DAC1F3779}" srcOrd="0" destOrd="0" presId="urn:microsoft.com/office/officeart/2005/8/layout/hList1"/>
    <dgm:cxn modelId="{FD982CF4-D1FA-4A9F-B7BB-2E6B5815E2C7}" type="presParOf" srcId="{F09CF39D-54E7-4C45-872E-AEBA10C31100}" destId="{685B8005-1D77-4C7F-B223-A0D327441F5F}" srcOrd="1" destOrd="0" presId="urn:microsoft.com/office/officeart/2005/8/layout/hList1"/>
    <dgm:cxn modelId="{29375523-73A7-4775-AF94-9F4C1AB9B4C2}" type="presParOf" srcId="{AB40E8B4-1E61-4B99-8701-492F4C8ED302}" destId="{CFA7B46B-9C50-486C-9735-686990C1A484}" srcOrd="3" destOrd="0" presId="urn:microsoft.com/office/officeart/2005/8/layout/hList1"/>
    <dgm:cxn modelId="{768D13AF-57CC-4BBA-8BED-964DA2917DA0}" type="presParOf" srcId="{AB40E8B4-1E61-4B99-8701-492F4C8ED302}" destId="{B2120D87-0B8D-48EE-8E35-19FB056692F8}" srcOrd="4" destOrd="0" presId="urn:microsoft.com/office/officeart/2005/8/layout/hList1"/>
    <dgm:cxn modelId="{21141FD9-B855-41C1-92F3-4B40D9839133}" type="presParOf" srcId="{B2120D87-0B8D-48EE-8E35-19FB056692F8}" destId="{4F2468AC-D9BB-4BC4-AB39-B0ECB98FFA02}" srcOrd="0" destOrd="0" presId="urn:microsoft.com/office/officeart/2005/8/layout/hList1"/>
    <dgm:cxn modelId="{639D2A20-77AB-4FFC-9767-1ABB4DA2C0AA}" type="presParOf" srcId="{B2120D87-0B8D-48EE-8E35-19FB056692F8}" destId="{73516631-E2C7-44E9-9889-5BD563C423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E3058-7F78-461A-A260-7C1353BABE4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FEF63B-635C-4BA0-A99A-9C18E8836B4B}">
      <dgm:prSet phldrT="[Text]" custT="1"/>
      <dgm:spPr>
        <a:ln>
          <a:solidFill>
            <a:srgbClr val="0000FF"/>
          </a:solidFill>
        </a:ln>
      </dgm:spPr>
      <dgm:t>
        <a:bodyPr/>
        <a:lstStyle/>
        <a:p>
          <a:r>
            <a:rPr lang="el-GR" sz="2000" b="1" dirty="0" smtClean="0">
              <a:solidFill>
                <a:srgbClr val="0000FF"/>
              </a:solidFill>
              <a:latin typeface="Book Antiqua" pitchFamily="18" charset="0"/>
            </a:rPr>
            <a:t>Αρχίζουμε με το θέμα για όλη την τάξη</a:t>
          </a:r>
          <a:endParaRPr lang="en-US" sz="2000" b="1" dirty="0">
            <a:solidFill>
              <a:srgbClr val="0000FF"/>
            </a:solidFill>
            <a:latin typeface="Book Antiqua" pitchFamily="18" charset="0"/>
          </a:endParaRPr>
        </a:p>
      </dgm:t>
    </dgm:pt>
    <dgm:pt modelId="{A9E113BF-690B-4C40-ABC7-848BDE052FE8}" type="parTrans" cxnId="{786DF025-7F1D-49C2-8A30-82B18DAF209D}">
      <dgm:prSet/>
      <dgm:spPr/>
      <dgm:t>
        <a:bodyPr/>
        <a:lstStyle/>
        <a:p>
          <a:endParaRPr lang="en-US"/>
        </a:p>
      </dgm:t>
    </dgm:pt>
    <dgm:pt modelId="{74DFDEF7-CDDD-45F4-9E62-2C30AA74854B}" type="sibTrans" cxnId="{786DF025-7F1D-49C2-8A30-82B18DAF209D}">
      <dgm:prSet/>
      <dgm:spPr/>
      <dgm:t>
        <a:bodyPr/>
        <a:lstStyle/>
        <a:p>
          <a:endParaRPr lang="en-US"/>
        </a:p>
      </dgm:t>
    </dgm:pt>
    <dgm:pt modelId="{2B8253E4-FA9C-430F-A900-5D5E7AECB577}">
      <dgm:prSet phldrT="[Text]" custT="1"/>
      <dgm:spPr>
        <a:ln>
          <a:solidFill>
            <a:srgbClr val="800080"/>
          </a:solidFill>
        </a:ln>
      </dgm:spPr>
      <dgm:t>
        <a:bodyPr/>
        <a:lstStyle/>
        <a:p>
          <a:r>
            <a:rPr lang="el-GR" sz="2000" b="1" dirty="0" smtClean="0">
              <a:solidFill>
                <a:srgbClr val="800080"/>
              </a:solidFill>
              <a:latin typeface="Book Antiqua" pitchFamily="18" charset="0"/>
            </a:rPr>
            <a:t>Κάνουμε την ερώτηση πιο ανοικτού τύπου</a:t>
          </a:r>
          <a:endParaRPr lang="en-US" sz="2000" b="1" dirty="0">
            <a:solidFill>
              <a:srgbClr val="800080"/>
            </a:solidFill>
            <a:latin typeface="Book Antiqua" pitchFamily="18" charset="0"/>
          </a:endParaRPr>
        </a:p>
      </dgm:t>
    </dgm:pt>
    <dgm:pt modelId="{A8DD7699-BB96-4522-B691-8BBB313EE0F1}" type="parTrans" cxnId="{555E7330-BAD2-4BCA-9E7B-75DFBE09B79B}">
      <dgm:prSet/>
      <dgm:spPr/>
      <dgm:t>
        <a:bodyPr/>
        <a:lstStyle/>
        <a:p>
          <a:endParaRPr lang="en-US"/>
        </a:p>
      </dgm:t>
    </dgm:pt>
    <dgm:pt modelId="{ABFD705A-4FD8-4D30-BFC6-214194E06070}" type="sibTrans" cxnId="{555E7330-BAD2-4BCA-9E7B-75DFBE09B79B}">
      <dgm:prSet/>
      <dgm:spPr/>
      <dgm:t>
        <a:bodyPr/>
        <a:lstStyle/>
        <a:p>
          <a:endParaRPr lang="en-US"/>
        </a:p>
      </dgm:t>
    </dgm:pt>
    <dgm:pt modelId="{44D2FF40-0F32-4C70-8EFA-EE9E03E44994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l-GR" sz="2000" b="1" dirty="0" smtClean="0">
              <a:solidFill>
                <a:srgbClr val="009900"/>
              </a:solidFill>
              <a:latin typeface="Book Antiqua" pitchFamily="18" charset="0"/>
            </a:rPr>
            <a:t>Κάνουμε την ερώτηση πιο κλειστού τύπου</a:t>
          </a:r>
          <a:endParaRPr lang="en-US" sz="2000" b="1" dirty="0">
            <a:solidFill>
              <a:srgbClr val="009900"/>
            </a:solidFill>
            <a:latin typeface="Book Antiqua" pitchFamily="18" charset="0"/>
          </a:endParaRPr>
        </a:p>
      </dgm:t>
    </dgm:pt>
    <dgm:pt modelId="{84B560D4-D2A2-4A72-8C3F-3E2B8F2DB515}" type="parTrans" cxnId="{71264887-4E09-41EB-9480-6352A3459D82}">
      <dgm:prSet/>
      <dgm:spPr/>
      <dgm:t>
        <a:bodyPr/>
        <a:lstStyle/>
        <a:p>
          <a:endParaRPr lang="en-US"/>
        </a:p>
      </dgm:t>
    </dgm:pt>
    <dgm:pt modelId="{C40321EB-E01F-432B-9C10-60A74D49A71E}" type="sibTrans" cxnId="{71264887-4E09-41EB-9480-6352A3459D82}">
      <dgm:prSet/>
      <dgm:spPr/>
      <dgm:t>
        <a:bodyPr/>
        <a:lstStyle/>
        <a:p>
          <a:endParaRPr lang="en-US"/>
        </a:p>
      </dgm:t>
    </dgm:pt>
    <dgm:pt modelId="{3AA47C18-E259-41ED-B7FE-DBC3C3966E54}">
      <dgm:prSet custT="1"/>
      <dgm:spPr>
        <a:ln>
          <a:solidFill>
            <a:srgbClr val="FF9900"/>
          </a:solidFill>
        </a:ln>
      </dgm:spPr>
      <dgm:t>
        <a:bodyPr/>
        <a:lstStyle/>
        <a:p>
          <a:r>
            <a:rPr lang="el-GR" sz="2000" b="1" dirty="0" smtClean="0">
              <a:solidFill>
                <a:srgbClr val="FF9900"/>
              </a:solidFill>
              <a:latin typeface="Book Antiqua" pitchFamily="18" charset="0"/>
            </a:rPr>
            <a:t>Προσθέτουμε πλαίσιο</a:t>
          </a:r>
          <a:endParaRPr lang="en-US" sz="2000" b="1" dirty="0">
            <a:solidFill>
              <a:srgbClr val="FF9900"/>
            </a:solidFill>
            <a:latin typeface="Book Antiqua" pitchFamily="18" charset="0"/>
          </a:endParaRPr>
        </a:p>
      </dgm:t>
    </dgm:pt>
    <dgm:pt modelId="{0AD65840-22D2-404D-871A-0DDC3C7C4224}" type="parTrans" cxnId="{FAE02EB4-B30C-4C98-A2F2-B680A1D91469}">
      <dgm:prSet/>
      <dgm:spPr/>
      <dgm:t>
        <a:bodyPr/>
        <a:lstStyle/>
        <a:p>
          <a:endParaRPr lang="en-US"/>
        </a:p>
      </dgm:t>
    </dgm:pt>
    <dgm:pt modelId="{1F6BA0EF-CC22-4C17-B967-E50BCD66FD44}" type="sibTrans" cxnId="{FAE02EB4-B30C-4C98-A2F2-B680A1D91469}">
      <dgm:prSet/>
      <dgm:spPr/>
      <dgm:t>
        <a:bodyPr/>
        <a:lstStyle/>
        <a:p>
          <a:endParaRPr lang="en-US"/>
        </a:p>
      </dgm:t>
    </dgm:pt>
    <dgm:pt modelId="{C992E493-CAB7-4DD9-80FE-20BA64E8345C}" type="pres">
      <dgm:prSet presAssocID="{13CE3058-7F78-461A-A260-7C1353BABE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D6FD6E-DAF0-40BB-9C9D-E6F94793C994}" type="pres">
      <dgm:prSet presAssocID="{2CFEF63B-635C-4BA0-A99A-9C18E8836B4B}" presName="hierRoot1" presStyleCnt="0"/>
      <dgm:spPr/>
    </dgm:pt>
    <dgm:pt modelId="{96B38F21-0F68-4B37-9517-544CB80AD449}" type="pres">
      <dgm:prSet presAssocID="{2CFEF63B-635C-4BA0-A99A-9C18E8836B4B}" presName="composite" presStyleCnt="0"/>
      <dgm:spPr/>
    </dgm:pt>
    <dgm:pt modelId="{CD1BDECA-65FF-4C7B-A0D5-55A9D9811B20}" type="pres">
      <dgm:prSet presAssocID="{2CFEF63B-635C-4BA0-A99A-9C18E8836B4B}" presName="background" presStyleLbl="node0" presStyleIdx="0" presStyleCnt="1"/>
      <dgm:spPr>
        <a:solidFill>
          <a:srgbClr val="0000FF"/>
        </a:solidFill>
      </dgm:spPr>
    </dgm:pt>
    <dgm:pt modelId="{05AAEC3C-684A-41EB-B0DA-EDA74E80D43D}" type="pres">
      <dgm:prSet presAssocID="{2CFEF63B-635C-4BA0-A99A-9C18E8836B4B}" presName="text" presStyleLbl="fgAcc0" presStyleIdx="0" presStyleCnt="1" custScaleX="123063" custScaleY="138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9F80C4-B9EA-40FA-B0AB-831CE28B39E6}" type="pres">
      <dgm:prSet presAssocID="{2CFEF63B-635C-4BA0-A99A-9C18E8836B4B}" presName="hierChild2" presStyleCnt="0"/>
      <dgm:spPr/>
    </dgm:pt>
    <dgm:pt modelId="{4AE66F42-96EA-46B8-B06C-34C41E35DBB5}" type="pres">
      <dgm:prSet presAssocID="{A8DD7699-BB96-4522-B691-8BBB313EE0F1}" presName="Name10" presStyleLbl="parChTrans1D2" presStyleIdx="0" presStyleCnt="3"/>
      <dgm:spPr/>
      <dgm:t>
        <a:bodyPr/>
        <a:lstStyle/>
        <a:p>
          <a:endParaRPr lang="en-US"/>
        </a:p>
      </dgm:t>
    </dgm:pt>
    <dgm:pt modelId="{FE638DA6-9B68-4ABD-998C-3B864CEA62A4}" type="pres">
      <dgm:prSet presAssocID="{2B8253E4-FA9C-430F-A900-5D5E7AECB577}" presName="hierRoot2" presStyleCnt="0"/>
      <dgm:spPr/>
    </dgm:pt>
    <dgm:pt modelId="{D2F41172-36E1-4D67-82E7-9D62F7B71DCB}" type="pres">
      <dgm:prSet presAssocID="{2B8253E4-FA9C-430F-A900-5D5E7AECB577}" presName="composite2" presStyleCnt="0"/>
      <dgm:spPr/>
    </dgm:pt>
    <dgm:pt modelId="{2ECBDF41-5000-4EB6-8552-9CD373586312}" type="pres">
      <dgm:prSet presAssocID="{2B8253E4-FA9C-430F-A900-5D5E7AECB577}" presName="background2" presStyleLbl="node2" presStyleIdx="0" presStyleCnt="3"/>
      <dgm:spPr>
        <a:solidFill>
          <a:srgbClr val="800080"/>
        </a:solidFill>
      </dgm:spPr>
    </dgm:pt>
    <dgm:pt modelId="{1878BB26-A865-4B02-AEA0-EB2198BA5DD6}" type="pres">
      <dgm:prSet presAssocID="{2B8253E4-FA9C-430F-A900-5D5E7AECB577}" presName="text2" presStyleLbl="fgAcc2" presStyleIdx="0" presStyleCnt="3" custScaleY="1286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54122-3ABC-4F24-A637-1BC444A9AACC}" type="pres">
      <dgm:prSet presAssocID="{2B8253E4-FA9C-430F-A900-5D5E7AECB577}" presName="hierChild3" presStyleCnt="0"/>
      <dgm:spPr/>
    </dgm:pt>
    <dgm:pt modelId="{56C4816D-B1A1-4C3E-BACA-FD9B8524E17A}" type="pres">
      <dgm:prSet presAssocID="{84B560D4-D2A2-4A72-8C3F-3E2B8F2DB51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BED13B45-41E4-474B-ADF6-05D6936F028A}" type="pres">
      <dgm:prSet presAssocID="{44D2FF40-0F32-4C70-8EFA-EE9E03E44994}" presName="hierRoot2" presStyleCnt="0"/>
      <dgm:spPr/>
    </dgm:pt>
    <dgm:pt modelId="{31C7C2D4-64BC-4A33-94E1-751DF701217B}" type="pres">
      <dgm:prSet presAssocID="{44D2FF40-0F32-4C70-8EFA-EE9E03E44994}" presName="composite2" presStyleCnt="0"/>
      <dgm:spPr/>
    </dgm:pt>
    <dgm:pt modelId="{9BA83371-BE54-42EC-A980-6368E6F7DF01}" type="pres">
      <dgm:prSet presAssocID="{44D2FF40-0F32-4C70-8EFA-EE9E03E44994}" presName="background2" presStyleLbl="node2" presStyleIdx="1" presStyleCnt="3"/>
      <dgm:spPr>
        <a:solidFill>
          <a:srgbClr val="00B050"/>
        </a:solidFill>
      </dgm:spPr>
    </dgm:pt>
    <dgm:pt modelId="{F8ED6946-0517-4081-98C6-94B409E2B324}" type="pres">
      <dgm:prSet presAssocID="{44D2FF40-0F32-4C70-8EFA-EE9E03E44994}" presName="text2" presStyleLbl="fgAcc2" presStyleIdx="1" presStyleCnt="3" custScaleY="12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AD8C8-8BE0-4FF5-933E-E476314FFA52}" type="pres">
      <dgm:prSet presAssocID="{44D2FF40-0F32-4C70-8EFA-EE9E03E44994}" presName="hierChild3" presStyleCnt="0"/>
      <dgm:spPr/>
    </dgm:pt>
    <dgm:pt modelId="{54CF7154-EFF5-4FB2-A1EE-2976A5E46A8F}" type="pres">
      <dgm:prSet presAssocID="{0AD65840-22D2-404D-871A-0DDC3C7C422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514432F9-8340-4F8F-8658-5A45324BC905}" type="pres">
      <dgm:prSet presAssocID="{3AA47C18-E259-41ED-B7FE-DBC3C3966E54}" presName="hierRoot2" presStyleCnt="0"/>
      <dgm:spPr/>
    </dgm:pt>
    <dgm:pt modelId="{03C091CA-3D36-470F-923F-5D443C95C36C}" type="pres">
      <dgm:prSet presAssocID="{3AA47C18-E259-41ED-B7FE-DBC3C3966E54}" presName="composite2" presStyleCnt="0"/>
      <dgm:spPr/>
    </dgm:pt>
    <dgm:pt modelId="{5D95C8FB-B4D5-4382-9422-0B27279033B0}" type="pres">
      <dgm:prSet presAssocID="{3AA47C18-E259-41ED-B7FE-DBC3C3966E54}" presName="background2" presStyleLbl="node2" presStyleIdx="2" presStyleCnt="3"/>
      <dgm:spPr>
        <a:solidFill>
          <a:srgbClr val="FF9900"/>
        </a:solidFill>
      </dgm:spPr>
    </dgm:pt>
    <dgm:pt modelId="{B12A535C-C646-485C-97D5-1058583557B3}" type="pres">
      <dgm:prSet presAssocID="{3AA47C18-E259-41ED-B7FE-DBC3C3966E54}" presName="text2" presStyleLbl="fgAcc2" presStyleIdx="2" presStyleCnt="3" custScaleY="12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6C6F60-1F9A-4562-AC5E-5CE71D6E0ABC}" type="pres">
      <dgm:prSet presAssocID="{3AA47C18-E259-41ED-B7FE-DBC3C3966E54}" presName="hierChild3" presStyleCnt="0"/>
      <dgm:spPr/>
    </dgm:pt>
  </dgm:ptLst>
  <dgm:cxnLst>
    <dgm:cxn modelId="{71264887-4E09-41EB-9480-6352A3459D82}" srcId="{2CFEF63B-635C-4BA0-A99A-9C18E8836B4B}" destId="{44D2FF40-0F32-4C70-8EFA-EE9E03E44994}" srcOrd="1" destOrd="0" parTransId="{84B560D4-D2A2-4A72-8C3F-3E2B8F2DB515}" sibTransId="{C40321EB-E01F-432B-9C10-60A74D49A71E}"/>
    <dgm:cxn modelId="{1E9C2E73-EB65-4DC2-9552-AD4CD9F24AC2}" type="presOf" srcId="{A8DD7699-BB96-4522-B691-8BBB313EE0F1}" destId="{4AE66F42-96EA-46B8-B06C-34C41E35DBB5}" srcOrd="0" destOrd="0" presId="urn:microsoft.com/office/officeart/2005/8/layout/hierarchy1"/>
    <dgm:cxn modelId="{A5BE3686-57DE-4539-95A4-5CE147F92006}" type="presOf" srcId="{84B560D4-D2A2-4A72-8C3F-3E2B8F2DB515}" destId="{56C4816D-B1A1-4C3E-BACA-FD9B8524E17A}" srcOrd="0" destOrd="0" presId="urn:microsoft.com/office/officeart/2005/8/layout/hierarchy1"/>
    <dgm:cxn modelId="{FAE02EB4-B30C-4C98-A2F2-B680A1D91469}" srcId="{2CFEF63B-635C-4BA0-A99A-9C18E8836B4B}" destId="{3AA47C18-E259-41ED-B7FE-DBC3C3966E54}" srcOrd="2" destOrd="0" parTransId="{0AD65840-22D2-404D-871A-0DDC3C7C4224}" sibTransId="{1F6BA0EF-CC22-4C17-B967-E50BCD66FD44}"/>
    <dgm:cxn modelId="{129F9858-FFF3-406A-811A-5A1B96E87042}" type="presOf" srcId="{3AA47C18-E259-41ED-B7FE-DBC3C3966E54}" destId="{B12A535C-C646-485C-97D5-1058583557B3}" srcOrd="0" destOrd="0" presId="urn:microsoft.com/office/officeart/2005/8/layout/hierarchy1"/>
    <dgm:cxn modelId="{C524F5F0-F8E1-425C-B441-DD7E7FBA5359}" type="presOf" srcId="{2B8253E4-FA9C-430F-A900-5D5E7AECB577}" destId="{1878BB26-A865-4B02-AEA0-EB2198BA5DD6}" srcOrd="0" destOrd="0" presId="urn:microsoft.com/office/officeart/2005/8/layout/hierarchy1"/>
    <dgm:cxn modelId="{BF20E265-F18C-412B-818D-E6D8E4E57A45}" type="presOf" srcId="{13CE3058-7F78-461A-A260-7C1353BABE49}" destId="{C992E493-CAB7-4DD9-80FE-20BA64E8345C}" srcOrd="0" destOrd="0" presId="urn:microsoft.com/office/officeart/2005/8/layout/hierarchy1"/>
    <dgm:cxn modelId="{FCA08FBA-DD23-49A1-B27F-AA20EA822D3B}" type="presOf" srcId="{44D2FF40-0F32-4C70-8EFA-EE9E03E44994}" destId="{F8ED6946-0517-4081-98C6-94B409E2B324}" srcOrd="0" destOrd="0" presId="urn:microsoft.com/office/officeart/2005/8/layout/hierarchy1"/>
    <dgm:cxn modelId="{376B1337-89CF-4C95-8C53-17A96293EDD8}" type="presOf" srcId="{0AD65840-22D2-404D-871A-0DDC3C7C4224}" destId="{54CF7154-EFF5-4FB2-A1EE-2976A5E46A8F}" srcOrd="0" destOrd="0" presId="urn:microsoft.com/office/officeart/2005/8/layout/hierarchy1"/>
    <dgm:cxn modelId="{E7677310-F178-4458-B400-A430B4267AEE}" type="presOf" srcId="{2CFEF63B-635C-4BA0-A99A-9C18E8836B4B}" destId="{05AAEC3C-684A-41EB-B0DA-EDA74E80D43D}" srcOrd="0" destOrd="0" presId="urn:microsoft.com/office/officeart/2005/8/layout/hierarchy1"/>
    <dgm:cxn modelId="{555E7330-BAD2-4BCA-9E7B-75DFBE09B79B}" srcId="{2CFEF63B-635C-4BA0-A99A-9C18E8836B4B}" destId="{2B8253E4-FA9C-430F-A900-5D5E7AECB577}" srcOrd="0" destOrd="0" parTransId="{A8DD7699-BB96-4522-B691-8BBB313EE0F1}" sibTransId="{ABFD705A-4FD8-4D30-BFC6-214194E06070}"/>
    <dgm:cxn modelId="{786DF025-7F1D-49C2-8A30-82B18DAF209D}" srcId="{13CE3058-7F78-461A-A260-7C1353BABE49}" destId="{2CFEF63B-635C-4BA0-A99A-9C18E8836B4B}" srcOrd="0" destOrd="0" parTransId="{A9E113BF-690B-4C40-ABC7-848BDE052FE8}" sibTransId="{74DFDEF7-CDDD-45F4-9E62-2C30AA74854B}"/>
    <dgm:cxn modelId="{041AF073-ACAE-445C-B819-4099131F3B46}" type="presParOf" srcId="{C992E493-CAB7-4DD9-80FE-20BA64E8345C}" destId="{C6D6FD6E-DAF0-40BB-9C9D-E6F94793C994}" srcOrd="0" destOrd="0" presId="urn:microsoft.com/office/officeart/2005/8/layout/hierarchy1"/>
    <dgm:cxn modelId="{D912C07B-4E1E-4FF4-8C7D-9FFBE0A2D671}" type="presParOf" srcId="{C6D6FD6E-DAF0-40BB-9C9D-E6F94793C994}" destId="{96B38F21-0F68-4B37-9517-544CB80AD449}" srcOrd="0" destOrd="0" presId="urn:microsoft.com/office/officeart/2005/8/layout/hierarchy1"/>
    <dgm:cxn modelId="{B77DA059-A4E0-4E9C-8D36-3B0556BCC4A1}" type="presParOf" srcId="{96B38F21-0F68-4B37-9517-544CB80AD449}" destId="{CD1BDECA-65FF-4C7B-A0D5-55A9D9811B20}" srcOrd="0" destOrd="0" presId="urn:microsoft.com/office/officeart/2005/8/layout/hierarchy1"/>
    <dgm:cxn modelId="{58EE3867-FCFA-486B-80FC-8BE3A6D1E744}" type="presParOf" srcId="{96B38F21-0F68-4B37-9517-544CB80AD449}" destId="{05AAEC3C-684A-41EB-B0DA-EDA74E80D43D}" srcOrd="1" destOrd="0" presId="urn:microsoft.com/office/officeart/2005/8/layout/hierarchy1"/>
    <dgm:cxn modelId="{EBE07FC3-5346-4B0C-8D3B-A9D39D71ACB2}" type="presParOf" srcId="{C6D6FD6E-DAF0-40BB-9C9D-E6F94793C994}" destId="{019F80C4-B9EA-40FA-B0AB-831CE28B39E6}" srcOrd="1" destOrd="0" presId="urn:microsoft.com/office/officeart/2005/8/layout/hierarchy1"/>
    <dgm:cxn modelId="{4E777375-3481-46E7-B487-1EC7169C0D4C}" type="presParOf" srcId="{019F80C4-B9EA-40FA-B0AB-831CE28B39E6}" destId="{4AE66F42-96EA-46B8-B06C-34C41E35DBB5}" srcOrd="0" destOrd="0" presId="urn:microsoft.com/office/officeart/2005/8/layout/hierarchy1"/>
    <dgm:cxn modelId="{15092B91-2468-448B-8128-3F43BBC18AFA}" type="presParOf" srcId="{019F80C4-B9EA-40FA-B0AB-831CE28B39E6}" destId="{FE638DA6-9B68-4ABD-998C-3B864CEA62A4}" srcOrd="1" destOrd="0" presId="urn:microsoft.com/office/officeart/2005/8/layout/hierarchy1"/>
    <dgm:cxn modelId="{0FD4EE14-3F28-4230-9C4D-0521ECC55CE9}" type="presParOf" srcId="{FE638DA6-9B68-4ABD-998C-3B864CEA62A4}" destId="{D2F41172-36E1-4D67-82E7-9D62F7B71DCB}" srcOrd="0" destOrd="0" presId="urn:microsoft.com/office/officeart/2005/8/layout/hierarchy1"/>
    <dgm:cxn modelId="{E2536DEC-0793-4C03-9DD7-5E723CD25D6E}" type="presParOf" srcId="{D2F41172-36E1-4D67-82E7-9D62F7B71DCB}" destId="{2ECBDF41-5000-4EB6-8552-9CD373586312}" srcOrd="0" destOrd="0" presId="urn:microsoft.com/office/officeart/2005/8/layout/hierarchy1"/>
    <dgm:cxn modelId="{75F61A50-5C55-4522-BAB3-92725E99AC52}" type="presParOf" srcId="{D2F41172-36E1-4D67-82E7-9D62F7B71DCB}" destId="{1878BB26-A865-4B02-AEA0-EB2198BA5DD6}" srcOrd="1" destOrd="0" presId="urn:microsoft.com/office/officeart/2005/8/layout/hierarchy1"/>
    <dgm:cxn modelId="{19728CF8-8484-45EC-9B6D-DA5B0E422093}" type="presParOf" srcId="{FE638DA6-9B68-4ABD-998C-3B864CEA62A4}" destId="{BBF54122-3ABC-4F24-A637-1BC444A9AACC}" srcOrd="1" destOrd="0" presId="urn:microsoft.com/office/officeart/2005/8/layout/hierarchy1"/>
    <dgm:cxn modelId="{F56EF9E5-7472-450A-A77B-452FF0C5C832}" type="presParOf" srcId="{019F80C4-B9EA-40FA-B0AB-831CE28B39E6}" destId="{56C4816D-B1A1-4C3E-BACA-FD9B8524E17A}" srcOrd="2" destOrd="0" presId="urn:microsoft.com/office/officeart/2005/8/layout/hierarchy1"/>
    <dgm:cxn modelId="{7EB9607F-331D-4FF8-855F-BF18CC7403BA}" type="presParOf" srcId="{019F80C4-B9EA-40FA-B0AB-831CE28B39E6}" destId="{BED13B45-41E4-474B-ADF6-05D6936F028A}" srcOrd="3" destOrd="0" presId="urn:microsoft.com/office/officeart/2005/8/layout/hierarchy1"/>
    <dgm:cxn modelId="{63DD07D0-0528-4285-841B-DEEAF57F9E01}" type="presParOf" srcId="{BED13B45-41E4-474B-ADF6-05D6936F028A}" destId="{31C7C2D4-64BC-4A33-94E1-751DF701217B}" srcOrd="0" destOrd="0" presId="urn:microsoft.com/office/officeart/2005/8/layout/hierarchy1"/>
    <dgm:cxn modelId="{DF76EC9E-0AB4-43E9-946D-3EAE863822EA}" type="presParOf" srcId="{31C7C2D4-64BC-4A33-94E1-751DF701217B}" destId="{9BA83371-BE54-42EC-A980-6368E6F7DF01}" srcOrd="0" destOrd="0" presId="urn:microsoft.com/office/officeart/2005/8/layout/hierarchy1"/>
    <dgm:cxn modelId="{29906E91-1126-436D-84B9-D021F1DA83B8}" type="presParOf" srcId="{31C7C2D4-64BC-4A33-94E1-751DF701217B}" destId="{F8ED6946-0517-4081-98C6-94B409E2B324}" srcOrd="1" destOrd="0" presId="urn:microsoft.com/office/officeart/2005/8/layout/hierarchy1"/>
    <dgm:cxn modelId="{0CCB74B3-D18F-4E40-A12A-646FFF59E2D2}" type="presParOf" srcId="{BED13B45-41E4-474B-ADF6-05D6936F028A}" destId="{DB4AD8C8-8BE0-4FF5-933E-E476314FFA52}" srcOrd="1" destOrd="0" presId="urn:microsoft.com/office/officeart/2005/8/layout/hierarchy1"/>
    <dgm:cxn modelId="{90585D09-1A45-4E08-B3A9-957BE47E7285}" type="presParOf" srcId="{019F80C4-B9EA-40FA-B0AB-831CE28B39E6}" destId="{54CF7154-EFF5-4FB2-A1EE-2976A5E46A8F}" srcOrd="4" destOrd="0" presId="urn:microsoft.com/office/officeart/2005/8/layout/hierarchy1"/>
    <dgm:cxn modelId="{56D73D22-4450-4669-A4D5-A4869A800292}" type="presParOf" srcId="{019F80C4-B9EA-40FA-B0AB-831CE28B39E6}" destId="{514432F9-8340-4F8F-8658-5A45324BC905}" srcOrd="5" destOrd="0" presId="urn:microsoft.com/office/officeart/2005/8/layout/hierarchy1"/>
    <dgm:cxn modelId="{CCBEDD71-5B00-45A2-8652-9368F9CCD4E5}" type="presParOf" srcId="{514432F9-8340-4F8F-8658-5A45324BC905}" destId="{03C091CA-3D36-470F-923F-5D443C95C36C}" srcOrd="0" destOrd="0" presId="urn:microsoft.com/office/officeart/2005/8/layout/hierarchy1"/>
    <dgm:cxn modelId="{1B172CAF-B105-48A2-A298-A3CDC96CC2DD}" type="presParOf" srcId="{03C091CA-3D36-470F-923F-5D443C95C36C}" destId="{5D95C8FB-B4D5-4382-9422-0B27279033B0}" srcOrd="0" destOrd="0" presId="urn:microsoft.com/office/officeart/2005/8/layout/hierarchy1"/>
    <dgm:cxn modelId="{DA49C8AF-5CD2-4BE5-9C30-52B60C6B5576}" type="presParOf" srcId="{03C091CA-3D36-470F-923F-5D443C95C36C}" destId="{B12A535C-C646-485C-97D5-1058583557B3}" srcOrd="1" destOrd="0" presId="urn:microsoft.com/office/officeart/2005/8/layout/hierarchy1"/>
    <dgm:cxn modelId="{E9F8A9C9-1382-4DE7-83CD-13D7E0C241BE}" type="presParOf" srcId="{514432F9-8340-4F8F-8658-5A45324BC905}" destId="{7A6C6F60-1F9A-4562-AC5E-5CE71D6E0A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F2672-682F-4567-B22A-4C0C68572B03}">
      <dsp:nvSpPr>
        <dsp:cNvPr id="0" name=""/>
        <dsp:cNvSpPr/>
      </dsp:nvSpPr>
      <dsp:spPr>
        <a:xfrm>
          <a:off x="2790" y="120820"/>
          <a:ext cx="2720552" cy="7360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C00000"/>
              </a:solidFill>
            </a:rPr>
            <a:t>Την ετοιμότητα 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2790" y="120820"/>
        <a:ext cx="2720552" cy="736069"/>
      </dsp:txXfrm>
    </dsp:sp>
    <dsp:sp modelId="{02353686-4A08-4798-805E-B3323CB7F9A6}">
      <dsp:nvSpPr>
        <dsp:cNvPr id="0" name=""/>
        <dsp:cNvSpPr/>
      </dsp:nvSpPr>
      <dsp:spPr>
        <a:xfrm>
          <a:off x="2790" y="856890"/>
          <a:ext cx="2720552" cy="415063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l-GR" sz="2000" kern="1200" dirty="0" smtClean="0"/>
            <a:t>Ετοιμότητα για μια δεδομένη δεξιότητα, έννοια ή τρόπο σκέψης</a:t>
          </a:r>
          <a:endParaRPr lang="en-US" sz="2000" kern="1200" dirty="0"/>
        </a:p>
      </dsp:txBody>
      <dsp:txXfrm>
        <a:off x="2790" y="856890"/>
        <a:ext cx="2720552" cy="4150633"/>
      </dsp:txXfrm>
    </dsp:sp>
    <dsp:sp modelId="{06098BFE-DC70-444F-97A7-861DAC1F3779}">
      <dsp:nvSpPr>
        <dsp:cNvPr id="0" name=""/>
        <dsp:cNvSpPr/>
      </dsp:nvSpPr>
      <dsp:spPr>
        <a:xfrm>
          <a:off x="3104219" y="120820"/>
          <a:ext cx="2720552" cy="736069"/>
        </a:xfrm>
        <a:prstGeom prst="rect">
          <a:avLst/>
        </a:prstGeom>
        <a:solidFill>
          <a:schemeClr val="accent5">
            <a:hueOff val="309664"/>
            <a:satOff val="-32710"/>
            <a:lumOff val="1274"/>
            <a:alphaOff val="0"/>
          </a:schemeClr>
        </a:solidFill>
        <a:ln w="15875" cap="flat" cmpd="sng" algn="ctr">
          <a:solidFill>
            <a:schemeClr val="accent5">
              <a:hueOff val="309664"/>
              <a:satOff val="-32710"/>
              <a:lumOff val="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C00000"/>
              </a:solidFill>
            </a:rPr>
            <a:t>Τα ενδιαφέροντα και τις στάσεις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3104219" y="120820"/>
        <a:ext cx="2720552" cy="736069"/>
      </dsp:txXfrm>
    </dsp:sp>
    <dsp:sp modelId="{685B8005-1D77-4C7F-B223-A0D327441F5F}">
      <dsp:nvSpPr>
        <dsp:cNvPr id="0" name=""/>
        <dsp:cNvSpPr/>
      </dsp:nvSpPr>
      <dsp:spPr>
        <a:xfrm>
          <a:off x="3104219" y="856890"/>
          <a:ext cx="2720552" cy="4150633"/>
        </a:xfrm>
        <a:prstGeom prst="rect">
          <a:avLst/>
        </a:prstGeom>
        <a:solidFill>
          <a:schemeClr val="accent5">
            <a:tint val="40000"/>
            <a:alpha val="90000"/>
            <a:hueOff val="582036"/>
            <a:satOff val="-36838"/>
            <a:lumOff val="-157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582036"/>
              <a:satOff val="-36838"/>
              <a:lumOff val="-15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l-GR" sz="2000" kern="1200" dirty="0" smtClean="0"/>
            <a:t>Όλα όσα οι μαθητές βρίσκουν σχετικά, συναρπαστικά ή αντάξια του χρόνου που αφιερώνουμε σε αυτά</a:t>
          </a:r>
          <a:endParaRPr lang="en-US" sz="2000" kern="1200" dirty="0"/>
        </a:p>
      </dsp:txBody>
      <dsp:txXfrm>
        <a:off x="3104219" y="856890"/>
        <a:ext cx="2720552" cy="4150633"/>
      </dsp:txXfrm>
    </dsp:sp>
    <dsp:sp modelId="{4F2468AC-D9BB-4BC4-AB39-B0ECB98FFA02}">
      <dsp:nvSpPr>
        <dsp:cNvPr id="0" name=""/>
        <dsp:cNvSpPr/>
      </dsp:nvSpPr>
      <dsp:spPr>
        <a:xfrm>
          <a:off x="6205649" y="120820"/>
          <a:ext cx="2720552" cy="736069"/>
        </a:xfrm>
        <a:prstGeom prst="rect">
          <a:avLst/>
        </a:prstGeom>
        <a:solidFill>
          <a:schemeClr val="accent5">
            <a:hueOff val="619327"/>
            <a:satOff val="-65420"/>
            <a:lumOff val="2549"/>
            <a:alphaOff val="0"/>
          </a:schemeClr>
        </a:solidFill>
        <a:ln w="15875" cap="flat" cmpd="sng" algn="ctr">
          <a:solidFill>
            <a:schemeClr val="accent5">
              <a:hueOff val="619327"/>
              <a:satOff val="-65420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C00000"/>
              </a:solidFill>
            </a:rPr>
            <a:t>Το μαθησιακό προφίλ και </a:t>
          </a:r>
          <a:r>
            <a:rPr lang="el-GR" sz="2000" b="1" kern="1200" dirty="0" err="1" smtClean="0">
              <a:solidFill>
                <a:srgbClr val="C00000"/>
              </a:solidFill>
            </a:rPr>
            <a:t>τιςανάγκες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6205649" y="120820"/>
        <a:ext cx="2720552" cy="736069"/>
      </dsp:txXfrm>
    </dsp:sp>
    <dsp:sp modelId="{73516631-E2C7-44E9-9889-5BD563C423D8}">
      <dsp:nvSpPr>
        <dsp:cNvPr id="0" name=""/>
        <dsp:cNvSpPr/>
      </dsp:nvSpPr>
      <dsp:spPr>
        <a:xfrm>
          <a:off x="6205649" y="856890"/>
          <a:ext cx="2720552" cy="4150633"/>
        </a:xfrm>
        <a:prstGeom prst="rect">
          <a:avLst/>
        </a:prstGeom>
        <a:solidFill>
          <a:schemeClr val="accent5">
            <a:tint val="40000"/>
            <a:alpha val="90000"/>
            <a:hueOff val="1164073"/>
            <a:satOff val="-73676"/>
            <a:lumOff val="-314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164073"/>
              <a:satOff val="-73676"/>
              <a:lumOff val="-31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l-GR" sz="2000" kern="1200" dirty="0" smtClean="0"/>
            <a:t>Μαθησιακό στυλ, προτιμήσεις νοημοσύνης, τρόποι μαθητών για επεξεργασία πληροφοριών και πώς ο μαθητής βλέπει τον εαυτό του σε σχέση με τον υπόλοιπο κόσμο</a:t>
          </a:r>
          <a:endParaRPr lang="en-US" sz="2000" kern="1200" dirty="0"/>
        </a:p>
      </dsp:txBody>
      <dsp:txXfrm>
        <a:off x="6205649" y="856890"/>
        <a:ext cx="2720552" cy="4150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F7154-EFF5-4FB2-A1EE-2976A5E46A8F}">
      <dsp:nvSpPr>
        <dsp:cNvPr id="0" name=""/>
        <dsp:cNvSpPr/>
      </dsp:nvSpPr>
      <dsp:spPr>
        <a:xfrm>
          <a:off x="4085090" y="2340430"/>
          <a:ext cx="2899096" cy="689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114"/>
              </a:lnTo>
              <a:lnTo>
                <a:pt x="2899096" y="470114"/>
              </a:lnTo>
              <a:lnTo>
                <a:pt x="2899096" y="68985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4816D-B1A1-4C3E-BACA-FD9B8524E17A}">
      <dsp:nvSpPr>
        <dsp:cNvPr id="0" name=""/>
        <dsp:cNvSpPr/>
      </dsp:nvSpPr>
      <dsp:spPr>
        <a:xfrm>
          <a:off x="4039370" y="2340430"/>
          <a:ext cx="91440" cy="689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985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66F42-96EA-46B8-B06C-34C41E35DBB5}">
      <dsp:nvSpPr>
        <dsp:cNvPr id="0" name=""/>
        <dsp:cNvSpPr/>
      </dsp:nvSpPr>
      <dsp:spPr>
        <a:xfrm>
          <a:off x="1185994" y="2340430"/>
          <a:ext cx="2899096" cy="689853"/>
        </a:xfrm>
        <a:custGeom>
          <a:avLst/>
          <a:gdLst/>
          <a:ahLst/>
          <a:cxnLst/>
          <a:rect l="0" t="0" r="0" b="0"/>
          <a:pathLst>
            <a:path>
              <a:moveTo>
                <a:pt x="2899096" y="0"/>
              </a:moveTo>
              <a:lnTo>
                <a:pt x="2899096" y="470114"/>
              </a:lnTo>
              <a:lnTo>
                <a:pt x="0" y="470114"/>
              </a:lnTo>
              <a:lnTo>
                <a:pt x="0" y="68985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BDECA-65FF-4C7B-A0D5-55A9D9811B20}">
      <dsp:nvSpPr>
        <dsp:cNvPr id="0" name=""/>
        <dsp:cNvSpPr/>
      </dsp:nvSpPr>
      <dsp:spPr>
        <a:xfrm>
          <a:off x="2625570" y="253678"/>
          <a:ext cx="2919039" cy="2086752"/>
        </a:xfrm>
        <a:prstGeom prst="roundRect">
          <a:avLst>
            <a:gd name="adj" fmla="val 10000"/>
          </a:avLst>
        </a:prstGeom>
        <a:solidFill>
          <a:srgbClr val="0000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AEC3C-684A-41EB-B0DA-EDA74E80D43D}">
      <dsp:nvSpPr>
        <dsp:cNvPr id="0" name=""/>
        <dsp:cNvSpPr/>
      </dsp:nvSpPr>
      <dsp:spPr>
        <a:xfrm>
          <a:off x="2889125" y="504054"/>
          <a:ext cx="2919039" cy="2086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0000FF"/>
              </a:solidFill>
              <a:latin typeface="Book Antiqua" pitchFamily="18" charset="0"/>
            </a:rPr>
            <a:t>Αρχίζουμε με το θέμα για όλη την τάξη</a:t>
          </a:r>
          <a:endParaRPr lang="en-US" sz="2000" b="1" kern="1200" dirty="0">
            <a:solidFill>
              <a:srgbClr val="0000FF"/>
            </a:solidFill>
            <a:latin typeface="Book Antiqua" pitchFamily="18" charset="0"/>
          </a:endParaRPr>
        </a:p>
      </dsp:txBody>
      <dsp:txXfrm>
        <a:off x="2950244" y="565173"/>
        <a:ext cx="2796801" cy="1964514"/>
      </dsp:txXfrm>
    </dsp:sp>
    <dsp:sp modelId="{2ECBDF41-5000-4EB6-8552-9CD373586312}">
      <dsp:nvSpPr>
        <dsp:cNvPr id="0" name=""/>
        <dsp:cNvSpPr/>
      </dsp:nvSpPr>
      <dsp:spPr>
        <a:xfrm>
          <a:off x="0" y="3030283"/>
          <a:ext cx="2371988" cy="1938269"/>
        </a:xfrm>
        <a:prstGeom prst="roundRect">
          <a:avLst>
            <a:gd name="adj" fmla="val 10000"/>
          </a:avLst>
        </a:prstGeom>
        <a:solidFill>
          <a:srgbClr val="80008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8BB26-A865-4B02-AEA0-EB2198BA5DD6}">
      <dsp:nvSpPr>
        <dsp:cNvPr id="0" name=""/>
        <dsp:cNvSpPr/>
      </dsp:nvSpPr>
      <dsp:spPr>
        <a:xfrm>
          <a:off x="263554" y="3280660"/>
          <a:ext cx="2371988" cy="1938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8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800080"/>
              </a:solidFill>
              <a:latin typeface="Book Antiqua" pitchFamily="18" charset="0"/>
            </a:rPr>
            <a:t>Κάνουμε την ερώτηση πιο ανοικτού τύπου</a:t>
          </a:r>
          <a:endParaRPr lang="en-US" sz="2000" b="1" kern="1200" dirty="0">
            <a:solidFill>
              <a:srgbClr val="800080"/>
            </a:solidFill>
            <a:latin typeface="Book Antiqua" pitchFamily="18" charset="0"/>
          </a:endParaRPr>
        </a:p>
      </dsp:txBody>
      <dsp:txXfrm>
        <a:off x="320324" y="3337430"/>
        <a:ext cx="2258448" cy="1824729"/>
      </dsp:txXfrm>
    </dsp:sp>
    <dsp:sp modelId="{9BA83371-BE54-42EC-A980-6368E6F7DF01}">
      <dsp:nvSpPr>
        <dsp:cNvPr id="0" name=""/>
        <dsp:cNvSpPr/>
      </dsp:nvSpPr>
      <dsp:spPr>
        <a:xfrm>
          <a:off x="2899096" y="3030283"/>
          <a:ext cx="2371988" cy="186957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D6946-0517-4081-98C6-94B409E2B324}">
      <dsp:nvSpPr>
        <dsp:cNvPr id="0" name=""/>
        <dsp:cNvSpPr/>
      </dsp:nvSpPr>
      <dsp:spPr>
        <a:xfrm>
          <a:off x="3162651" y="3280660"/>
          <a:ext cx="2371988" cy="1869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009900"/>
              </a:solidFill>
              <a:latin typeface="Book Antiqua" pitchFamily="18" charset="0"/>
            </a:rPr>
            <a:t>Κάνουμε την ερώτηση πιο κλειστού τύπου</a:t>
          </a:r>
          <a:endParaRPr lang="en-US" sz="2000" b="1" kern="1200" dirty="0">
            <a:solidFill>
              <a:srgbClr val="009900"/>
            </a:solidFill>
            <a:latin typeface="Book Antiqua" pitchFamily="18" charset="0"/>
          </a:endParaRPr>
        </a:p>
      </dsp:txBody>
      <dsp:txXfrm>
        <a:off x="3217409" y="3335418"/>
        <a:ext cx="2262472" cy="1760055"/>
      </dsp:txXfrm>
    </dsp:sp>
    <dsp:sp modelId="{5D95C8FB-B4D5-4382-9422-0B27279033B0}">
      <dsp:nvSpPr>
        <dsp:cNvPr id="0" name=""/>
        <dsp:cNvSpPr/>
      </dsp:nvSpPr>
      <dsp:spPr>
        <a:xfrm>
          <a:off x="5798193" y="3030283"/>
          <a:ext cx="2371988" cy="1869571"/>
        </a:xfrm>
        <a:prstGeom prst="roundRect">
          <a:avLst>
            <a:gd name="adj" fmla="val 10000"/>
          </a:avLst>
        </a:prstGeom>
        <a:solidFill>
          <a:srgbClr val="FF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A535C-C646-485C-97D5-1058583557B3}">
      <dsp:nvSpPr>
        <dsp:cNvPr id="0" name=""/>
        <dsp:cNvSpPr/>
      </dsp:nvSpPr>
      <dsp:spPr>
        <a:xfrm>
          <a:off x="6061747" y="3280660"/>
          <a:ext cx="2371988" cy="1869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FF9900"/>
              </a:solidFill>
              <a:latin typeface="Book Antiqua" pitchFamily="18" charset="0"/>
            </a:rPr>
            <a:t>Προσθέτουμε πλαίσιο</a:t>
          </a:r>
          <a:endParaRPr lang="en-US" sz="2000" b="1" kern="1200" dirty="0">
            <a:solidFill>
              <a:srgbClr val="FF9900"/>
            </a:solidFill>
            <a:latin typeface="Book Antiqua" pitchFamily="18" charset="0"/>
          </a:endParaRPr>
        </a:p>
      </dsp:txBody>
      <dsp:txXfrm>
        <a:off x="6116505" y="3335418"/>
        <a:ext cx="2262472" cy="176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4EDA-2181-4ACE-AF4A-330B1B013A36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1067C-395A-4089-BE0F-93BB8C9699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91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DEE59-6D42-44FB-A1D7-33CFFE66FFBC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DFA45-F30E-4680-BC26-0A6F8EEAFDC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62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DFA45-F30E-4680-BC26-0A6F8EEAFDC8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12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AF64CB6-5AE8-49ED-99D6-B051CC994A61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DE32A6D-7189-4925-8D58-7BF8DCFFDF51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C6BD125-A669-494B-8F9D-AA87E382EAEB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C6BD125-A669-494B-8F9D-AA87E382EAEB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DFA45-F30E-4680-BC26-0A6F8EEAFDC8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ergastiriAp.Varn.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US" dirty="0" smtClean="0"/>
              <a:t>15</a:t>
            </a:r>
            <a:r>
              <a:rPr lang="el-GR" baseline="30000" dirty="0" smtClean="0"/>
              <a:t>ο</a:t>
            </a:r>
            <a:r>
              <a:rPr lang="el-GR" dirty="0" smtClean="0"/>
              <a:t> ΕΤΗΣΙΟ ΣΥΝΕΔΡΙΟ </a:t>
            </a:r>
            <a:br>
              <a:rPr lang="el-GR" dirty="0" smtClean="0"/>
            </a:br>
            <a:r>
              <a:rPr lang="el-GR" dirty="0" smtClean="0"/>
              <a:t>ΕΚΠΑΙΔΕΥΤΙΚΟΥ ΟΜΙΛΟΥ ΚΥΠΡΟΥ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5076056" cy="2232248"/>
          </a:xfrm>
        </p:spPr>
        <p:txBody>
          <a:bodyPr>
            <a:normAutofit fontScale="92500" lnSpcReduction="20000"/>
          </a:bodyPr>
          <a:lstStyle/>
          <a:p>
            <a:r>
              <a:rPr lang="el-GR" sz="3200" b="1" dirty="0">
                <a:solidFill>
                  <a:schemeClr val="tx1"/>
                </a:solidFill>
              </a:rPr>
              <a:t>Ποιότητα και αποτελεσματικότητα στην εκπαίδευση</a:t>
            </a:r>
            <a:r>
              <a:rPr lang="el-GR" sz="32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l-GR" sz="3200" b="1" dirty="0" smtClean="0">
                <a:solidFill>
                  <a:schemeClr val="tx1"/>
                </a:solidFill>
              </a:rPr>
              <a:t>Παράγοντες </a:t>
            </a:r>
            <a:r>
              <a:rPr lang="el-GR" sz="3200" b="1" dirty="0">
                <a:solidFill>
                  <a:schemeClr val="tx1"/>
                </a:solidFill>
              </a:rPr>
              <a:t>που την επηρεάζουν</a:t>
            </a:r>
          </a:p>
          <a:p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48064" y="5445224"/>
            <a:ext cx="36004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Δρ Ειρήνη </a:t>
            </a:r>
            <a:r>
              <a:rPr lang="el-GR" sz="2400" dirty="0" err="1" smtClean="0"/>
              <a:t>Ροδοσθένους</a:t>
            </a:r>
            <a:r>
              <a:rPr lang="el-GR" sz="2400" dirty="0" smtClean="0"/>
              <a:t>, </a:t>
            </a:r>
          </a:p>
          <a:p>
            <a:pPr algn="ctr"/>
            <a:r>
              <a:rPr lang="el-GR" sz="2400" dirty="0" smtClean="0"/>
              <a:t>ΕΜΕ Φιλολογικών Μαθημάτων</a:t>
            </a:r>
            <a:endParaRPr lang="el-GR" sz="2400" dirty="0"/>
          </a:p>
        </p:txBody>
      </p:sp>
      <p:pic>
        <p:nvPicPr>
          <p:cNvPr id="1026" name="Picture 2" descr="C:\Users\user\Desktop\imagesUG1O8AX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5343" y="372533"/>
            <a:ext cx="8401281" cy="6400800"/>
            <a:chOff x="803" y="3085"/>
            <a:chExt cx="10371" cy="8504"/>
          </a:xfrm>
        </p:grpSpPr>
        <p:sp>
          <p:nvSpPr>
            <p:cNvPr id="25613" name="Rectangle 3"/>
            <p:cNvSpPr>
              <a:spLocks noChangeArrowheads="1"/>
            </p:cNvSpPr>
            <p:nvPr/>
          </p:nvSpPr>
          <p:spPr bwMode="auto">
            <a:xfrm>
              <a:off x="803" y="3085"/>
              <a:ext cx="10273" cy="850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l-G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614" name="Text Box 4"/>
            <p:cNvSpPr txBox="1">
              <a:spLocks noChangeArrowheads="1"/>
            </p:cNvSpPr>
            <p:nvPr/>
          </p:nvSpPr>
          <p:spPr bwMode="auto">
            <a:xfrm>
              <a:off x="1271" y="3354"/>
              <a:ext cx="9903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defRPr/>
              </a:pPr>
              <a:r>
                <a:rPr lang="el-G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rial" charset="0"/>
                </a:rPr>
                <a:t>Παράγοντες αποτελεσματικότητας στο επίπεδο του σχολείου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7183" name="AutoShape 5"/>
            <p:cNvSpPr>
              <a:spLocks noChangeArrowheads="1"/>
            </p:cNvSpPr>
            <p:nvPr/>
          </p:nvSpPr>
          <p:spPr bwMode="auto">
            <a:xfrm>
              <a:off x="900" y="4559"/>
              <a:ext cx="5040" cy="1871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16" name="Text Box 6"/>
            <p:cNvSpPr txBox="1">
              <a:spLocks noChangeArrowheads="1"/>
            </p:cNvSpPr>
            <p:nvPr/>
          </p:nvSpPr>
          <p:spPr bwMode="auto">
            <a:xfrm>
              <a:off x="1138" y="4627"/>
              <a:ext cx="4331" cy="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defRPr/>
              </a:pPr>
              <a:endParaRPr lang="el-GR" sz="12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l-GR" sz="14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Η </a:t>
              </a:r>
              <a:r>
                <a:rPr lang="el-GR" sz="1400" dirty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πολιτική του σχολείου </a:t>
              </a:r>
              <a:r>
                <a:rPr lang="el-GR" sz="1400" dirty="0">
                  <a:solidFill>
                    <a:srgbClr val="C00000"/>
                  </a:solidFill>
                  <a:latin typeface="Arial Black" pitchFamily="34" charset="0"/>
                  <a:cs typeface="Arial" pitchFamily="34" charset="0"/>
                </a:rPr>
                <a:t>για τη διδασκαλία </a:t>
              </a:r>
              <a:r>
                <a:rPr lang="el-GR" sz="1400" dirty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και δράσεις που αναλαμβάνονται για βελτίωση </a:t>
              </a:r>
              <a:r>
                <a:rPr lang="el-GR" sz="14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της</a:t>
              </a:r>
              <a:endParaRPr lang="en-GB" sz="14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7185" name="AutoShape 7"/>
            <p:cNvSpPr>
              <a:spLocks noChangeArrowheads="1"/>
            </p:cNvSpPr>
            <p:nvPr/>
          </p:nvSpPr>
          <p:spPr bwMode="auto">
            <a:xfrm>
              <a:off x="6840" y="4680"/>
              <a:ext cx="4054" cy="1974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18" name="Text Box 8"/>
            <p:cNvSpPr txBox="1">
              <a:spLocks noChangeArrowheads="1"/>
            </p:cNvSpPr>
            <p:nvPr/>
          </p:nvSpPr>
          <p:spPr bwMode="auto">
            <a:xfrm>
              <a:off x="7378" y="4835"/>
              <a:ext cx="3431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defRPr/>
              </a:pPr>
              <a:r>
                <a:rPr lang="el-GR" sz="1400" dirty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Αξιολόγηση της πολιτικής της σχολείου </a:t>
              </a:r>
              <a:r>
                <a:rPr lang="el-GR" sz="1400" dirty="0">
                  <a:solidFill>
                    <a:srgbClr val="C00000"/>
                  </a:solidFill>
                  <a:latin typeface="Arial Black" pitchFamily="34" charset="0"/>
                  <a:cs typeface="Arial" pitchFamily="34" charset="0"/>
                </a:rPr>
                <a:t>για τη διδασκαλία </a:t>
              </a:r>
              <a:r>
                <a:rPr lang="el-GR" sz="1400" dirty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και δράσεις που αναλαμβάνονται για βελτίωση της διδασκαλίας</a:t>
              </a:r>
              <a:endParaRPr lang="en-US" sz="1400" dirty="0" smtClean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580" y="4680"/>
              <a:ext cx="1620" cy="1620"/>
              <a:chOff x="5040" y="6660"/>
              <a:chExt cx="2160" cy="2160"/>
            </a:xfrm>
          </p:grpSpPr>
          <p:sp>
            <p:nvSpPr>
              <p:cNvPr id="7200" name="Oval 10"/>
              <p:cNvSpPr>
                <a:spLocks noChangeArrowheads="1"/>
              </p:cNvSpPr>
              <p:nvPr/>
            </p:nvSpPr>
            <p:spPr bwMode="auto">
              <a:xfrm>
                <a:off x="5040" y="6660"/>
                <a:ext cx="2160" cy="216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201" name="Line 11"/>
              <p:cNvSpPr>
                <a:spLocks noChangeShapeType="1"/>
              </p:cNvSpPr>
              <p:nvPr/>
            </p:nvSpPr>
            <p:spPr bwMode="auto">
              <a:xfrm>
                <a:off x="6053" y="6660"/>
                <a:ext cx="1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12"/>
              <p:cNvSpPr>
                <a:spLocks noChangeShapeType="1"/>
              </p:cNvSpPr>
              <p:nvPr/>
            </p:nvSpPr>
            <p:spPr bwMode="auto">
              <a:xfrm>
                <a:off x="6053" y="8820"/>
                <a:ext cx="1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Line 13"/>
              <p:cNvSpPr>
                <a:spLocks noChangeShapeType="1"/>
              </p:cNvSpPr>
              <p:nvPr/>
            </p:nvSpPr>
            <p:spPr bwMode="auto">
              <a:xfrm>
                <a:off x="7200" y="7677"/>
                <a:ext cx="0" cy="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Line 14"/>
              <p:cNvSpPr>
                <a:spLocks noChangeShapeType="1"/>
              </p:cNvSpPr>
              <p:nvPr/>
            </p:nvSpPr>
            <p:spPr bwMode="auto">
              <a:xfrm>
                <a:off x="5043" y="7677"/>
                <a:ext cx="0" cy="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8" name="AutoShape 15"/>
            <p:cNvSpPr>
              <a:spLocks noChangeArrowheads="1"/>
            </p:cNvSpPr>
            <p:nvPr/>
          </p:nvSpPr>
          <p:spPr bwMode="auto">
            <a:xfrm>
              <a:off x="904" y="7405"/>
              <a:ext cx="5040" cy="287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1" name="Text Box 16"/>
            <p:cNvSpPr txBox="1">
              <a:spLocks noChangeArrowheads="1"/>
            </p:cNvSpPr>
            <p:nvPr/>
          </p:nvSpPr>
          <p:spPr bwMode="auto">
            <a:xfrm>
              <a:off x="1187" y="7930"/>
              <a:ext cx="4331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defRPr/>
              </a:pPr>
              <a:r>
                <a:rPr lang="el-GR" sz="1400" dirty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Η πολιτική του σχολείου </a:t>
              </a:r>
              <a:r>
                <a:rPr lang="el-GR" sz="1400" dirty="0">
                  <a:solidFill>
                    <a:srgbClr val="C00000"/>
                  </a:solidFill>
                  <a:latin typeface="Arial Black" pitchFamily="34" charset="0"/>
                  <a:cs typeface="Arial" pitchFamily="34" charset="0"/>
                </a:rPr>
                <a:t>για τη δημιουργία ενός σχολικού μαθησιακού περιβάλλοντος </a:t>
              </a:r>
              <a:r>
                <a:rPr lang="el-GR" sz="1400" dirty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και δράσεις που αναλαμβάνονται για να βελτιώσουν το σχολικό μαθησιακό περιβάλλον </a:t>
              </a:r>
              <a:endParaRPr lang="el-G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7190" name="AutoShape 17"/>
            <p:cNvSpPr>
              <a:spLocks noChangeArrowheads="1"/>
            </p:cNvSpPr>
            <p:nvPr/>
          </p:nvSpPr>
          <p:spPr bwMode="auto">
            <a:xfrm>
              <a:off x="6774" y="7720"/>
              <a:ext cx="4054" cy="2322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3" name="Text Box 18"/>
            <p:cNvSpPr txBox="1">
              <a:spLocks noChangeArrowheads="1"/>
            </p:cNvSpPr>
            <p:nvPr/>
          </p:nvSpPr>
          <p:spPr bwMode="auto">
            <a:xfrm>
              <a:off x="7091" y="7680"/>
              <a:ext cx="3705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marL="0" lvl="1" indent="0">
                <a:buClr>
                  <a:schemeClr val="tx1"/>
                </a:buClr>
                <a:defRPr/>
              </a:pPr>
              <a:r>
                <a:rPr lang="el-G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rial" pitchFamily="34" charset="0"/>
                </a:rPr>
                <a:t>Αξιολόγηση της </a:t>
              </a:r>
              <a:r>
                <a:rPr lang="el-G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itchFamily="34" charset="0"/>
                  <a:cs typeface="Arial" pitchFamily="34" charset="0"/>
                </a:rPr>
                <a:t>πολιτικής της </a:t>
              </a:r>
              <a:r>
                <a:rPr lang="el-GR" sz="14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Αξιολόγηση του σχολείου </a:t>
              </a:r>
              <a:r>
                <a:rPr lang="el-GR" sz="1400" dirty="0">
                  <a:solidFill>
                    <a:srgbClr val="C00000"/>
                  </a:solidFill>
                  <a:latin typeface="Arial Black" pitchFamily="34" charset="0"/>
                  <a:cs typeface="Arial" pitchFamily="34" charset="0"/>
                </a:rPr>
                <a:t>για τη δημιουργία </a:t>
              </a:r>
              <a:r>
                <a:rPr lang="el-GR" sz="1400" b="1" dirty="0">
                  <a:solidFill>
                    <a:srgbClr val="C00000"/>
                  </a:solidFill>
                  <a:latin typeface="Arial Black" pitchFamily="34" charset="0"/>
                  <a:cs typeface="Arial" pitchFamily="34" charset="0"/>
                </a:rPr>
                <a:t>ενός σχολικού μαθησιακού περιβάλλοντος </a:t>
              </a:r>
              <a:r>
                <a:rPr lang="el-GR" sz="1400" dirty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και δράσεις που αναλαμβάνονται για να </a:t>
              </a:r>
              <a:r>
                <a:rPr lang="el-GR" sz="14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βελτιώσουν </a:t>
              </a:r>
              <a:r>
                <a:rPr lang="el-GR" sz="1400" dirty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το σχολικό μαθησιακό περιβάλλον</a:t>
              </a:r>
              <a:r>
                <a:rPr lang="el-G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lvl="1" indent="0">
                <a:buClr>
                  <a:schemeClr val="tx1"/>
                </a:buClr>
                <a:defRPr/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5518" y="7962"/>
              <a:ext cx="1620" cy="1620"/>
              <a:chOff x="4957" y="5996"/>
              <a:chExt cx="2160" cy="2160"/>
            </a:xfrm>
          </p:grpSpPr>
          <p:sp>
            <p:nvSpPr>
              <p:cNvPr id="7195" name="Oval 20"/>
              <p:cNvSpPr>
                <a:spLocks noChangeArrowheads="1"/>
              </p:cNvSpPr>
              <p:nvPr/>
            </p:nvSpPr>
            <p:spPr bwMode="auto">
              <a:xfrm>
                <a:off x="4957" y="5996"/>
                <a:ext cx="2160" cy="216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196" name="Line 21"/>
              <p:cNvSpPr>
                <a:spLocks noChangeShapeType="1"/>
              </p:cNvSpPr>
              <p:nvPr/>
            </p:nvSpPr>
            <p:spPr bwMode="auto">
              <a:xfrm>
                <a:off x="6037" y="5996"/>
                <a:ext cx="1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22"/>
              <p:cNvSpPr>
                <a:spLocks noChangeShapeType="1"/>
              </p:cNvSpPr>
              <p:nvPr/>
            </p:nvSpPr>
            <p:spPr bwMode="auto">
              <a:xfrm>
                <a:off x="5998" y="8156"/>
                <a:ext cx="1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Line 23"/>
              <p:cNvSpPr>
                <a:spLocks noChangeShapeType="1"/>
              </p:cNvSpPr>
              <p:nvPr/>
            </p:nvSpPr>
            <p:spPr bwMode="auto">
              <a:xfrm>
                <a:off x="7117" y="7167"/>
                <a:ext cx="0" cy="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Line 24"/>
              <p:cNvSpPr>
                <a:spLocks noChangeShapeType="1"/>
              </p:cNvSpPr>
              <p:nvPr/>
            </p:nvSpPr>
            <p:spPr bwMode="auto">
              <a:xfrm>
                <a:off x="4998" y="6963"/>
                <a:ext cx="0" cy="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8820" y="6430"/>
              <a:ext cx="0" cy="110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3420" y="6260"/>
              <a:ext cx="0" cy="12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-8235" y="44404"/>
            <a:ext cx="1644608" cy="1924114"/>
            <a:chOff x="1127" y="2160"/>
            <a:chExt cx="3193" cy="3060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700" y="2880"/>
              <a:ext cx="1620" cy="2340"/>
              <a:chOff x="2700" y="2880"/>
              <a:chExt cx="1620" cy="2340"/>
            </a:xfrm>
          </p:grpSpPr>
          <p:sp>
            <p:nvSpPr>
              <p:cNvPr id="7178" name="Line 29"/>
              <p:cNvSpPr>
                <a:spLocks noChangeShapeType="1"/>
              </p:cNvSpPr>
              <p:nvPr/>
            </p:nvSpPr>
            <p:spPr bwMode="auto">
              <a:xfrm>
                <a:off x="2700" y="2880"/>
                <a:ext cx="1620" cy="144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30"/>
              <p:cNvSpPr>
                <a:spLocks noChangeShapeType="1"/>
              </p:cNvSpPr>
              <p:nvPr/>
            </p:nvSpPr>
            <p:spPr bwMode="auto">
              <a:xfrm>
                <a:off x="2700" y="2880"/>
                <a:ext cx="1260" cy="216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Line 31"/>
              <p:cNvSpPr>
                <a:spLocks noChangeShapeType="1"/>
              </p:cNvSpPr>
              <p:nvPr/>
            </p:nvSpPr>
            <p:spPr bwMode="auto">
              <a:xfrm>
                <a:off x="2700" y="2880"/>
                <a:ext cx="540" cy="234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127" y="2160"/>
              <a:ext cx="2112" cy="1609"/>
              <a:chOff x="2913" y="4632"/>
              <a:chExt cx="3519" cy="2682"/>
            </a:xfrm>
          </p:grpSpPr>
          <p:sp>
            <p:nvSpPr>
              <p:cNvPr id="7174" name="Oval 33"/>
              <p:cNvSpPr>
                <a:spLocks noChangeArrowheads="1"/>
              </p:cNvSpPr>
              <p:nvPr/>
            </p:nvSpPr>
            <p:spPr bwMode="auto">
              <a:xfrm>
                <a:off x="4232" y="4632"/>
                <a:ext cx="2200" cy="240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175" name="AutoShape 34"/>
              <p:cNvSpPr>
                <a:spLocks noChangeArrowheads="1"/>
              </p:cNvSpPr>
              <p:nvPr/>
            </p:nvSpPr>
            <p:spPr bwMode="auto">
              <a:xfrm rot="13537992">
                <a:off x="3747" y="6220"/>
                <a:ext cx="260" cy="1928"/>
              </a:xfrm>
              <a:prstGeom prst="can">
                <a:avLst>
                  <a:gd name="adj" fmla="val 74301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176" name="Oval 35"/>
              <p:cNvSpPr>
                <a:spLocks noChangeArrowheads="1"/>
              </p:cNvSpPr>
              <p:nvPr/>
            </p:nvSpPr>
            <p:spPr bwMode="auto">
              <a:xfrm rot="-2040233">
                <a:off x="4437" y="4649"/>
                <a:ext cx="1940" cy="2256"/>
              </a:xfrm>
              <a:prstGeom prst="ellipse">
                <a:avLst/>
              </a:prstGeom>
              <a:gradFill rotWithShape="1">
                <a:gsLst>
                  <a:gs pos="0">
                    <a:srgbClr val="CACACA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177" name="WordArt 36"/>
              <p:cNvSpPr>
                <a:spLocks noChangeArrowheads="1" noChangeShapeType="1" noTextEdit="1"/>
              </p:cNvSpPr>
              <p:nvPr/>
            </p:nvSpPr>
            <p:spPr bwMode="auto">
              <a:xfrm rot="3717036">
                <a:off x="4527" y="5067"/>
                <a:ext cx="1746" cy="144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16396148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- Frequency - Stage - Focus - Quality - Differentiation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84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188640"/>
            <a:ext cx="8382000" cy="1554162"/>
          </a:xfrm>
          <a:solidFill>
            <a:schemeClr val="tx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l-G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Α</a:t>
            </a:r>
            <a: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) Πολιτική </a:t>
            </a:r>
            <a:r>
              <a:rPr lang="el-G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του σχολείου </a:t>
            </a:r>
            <a: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/>
            </a:r>
            <a:b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για τη διδασκαλία</a:t>
            </a:r>
            <a:endParaRPr lang="el-GR" sz="40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507288" cy="4525963"/>
          </a:xfrm>
          <a:solidFill>
            <a:schemeClr val="bg2">
              <a:lumMod val="10000"/>
              <a:lumOff val="90000"/>
            </a:schemeClr>
          </a:solidFill>
        </p:spPr>
        <p:txBody>
          <a:bodyPr rtlCol="0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l-GR" sz="2000" i="1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l-GR" sz="2600" dirty="0" smtClean="0">
                <a:solidFill>
                  <a:schemeClr val="bg1"/>
                </a:solidFill>
              </a:rPr>
              <a:t>Η </a:t>
            </a:r>
            <a:r>
              <a:rPr lang="el-GR" sz="2600" dirty="0">
                <a:solidFill>
                  <a:schemeClr val="bg1"/>
                </a:solidFill>
              </a:rPr>
              <a:t>πολιτική του σχολείου για τον τρόπο διδασκαλίας και οι ενέργειες που γίνονται για τη βελτίωση της διδακτικής </a:t>
            </a:r>
            <a:r>
              <a:rPr lang="el-GR" sz="2600" dirty="0" smtClean="0">
                <a:solidFill>
                  <a:schemeClr val="bg1"/>
                </a:solidFill>
              </a:rPr>
              <a:t>πρακτικής:</a:t>
            </a:r>
            <a:endParaRPr lang="el-GR" sz="2600" dirty="0">
              <a:solidFill>
                <a:schemeClr val="bg1"/>
              </a:solidFill>
            </a:endParaRPr>
          </a:p>
          <a:p>
            <a:pPr marL="881063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  <a:defRPr/>
            </a:pPr>
            <a:r>
              <a:rPr lang="el-GR" sz="2600" dirty="0">
                <a:solidFill>
                  <a:schemeClr val="bg1"/>
                </a:solidFill>
              </a:rPr>
              <a:t>Μεγιστοποίηση του διδακτικού χρόνου</a:t>
            </a:r>
          </a:p>
          <a:p>
            <a:pPr marL="881063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  <a:defRPr/>
            </a:pPr>
            <a:r>
              <a:rPr lang="el-GR" sz="2600" dirty="0">
                <a:solidFill>
                  <a:schemeClr val="bg1"/>
                </a:solidFill>
              </a:rPr>
              <a:t>Παροχή ευκαιριών μάθησης </a:t>
            </a:r>
          </a:p>
          <a:p>
            <a:pPr marL="881063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  <a:defRPr/>
            </a:pPr>
            <a:r>
              <a:rPr lang="el-GR" sz="2600" dirty="0">
                <a:solidFill>
                  <a:schemeClr val="bg1"/>
                </a:solidFill>
              </a:rPr>
              <a:t>Ποιότητα διδασκαλίας</a:t>
            </a: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u="sng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1733"/>
            <a:ext cx="7844408" cy="4459014"/>
          </a:xfrm>
          <a:solidFill>
            <a:schemeClr val="bg2">
              <a:lumMod val="10000"/>
              <a:lumOff val="9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600" dirty="0" smtClean="0">
                <a:solidFill>
                  <a:schemeClr val="bg1"/>
                </a:solidFill>
                <a:cs typeface="Arial" pitchFamily="34" charset="0"/>
              </a:rPr>
              <a:t>Διαχείριση διδακτικού χρόνου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l-GR" sz="26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600" dirty="0" smtClean="0">
                <a:solidFill>
                  <a:schemeClr val="bg1"/>
                </a:solidFill>
                <a:cs typeface="Arial" pitchFamily="34" charset="0"/>
              </a:rPr>
              <a:t>Απουσίες (εκπαιδευτικών και μαθητών)</a:t>
            </a:r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6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600" dirty="0" smtClean="0">
                <a:solidFill>
                  <a:schemeClr val="bg1"/>
                </a:solidFill>
                <a:cs typeface="Arial" pitchFamily="34" charset="0"/>
              </a:rPr>
              <a:t>Κατ’ οίκον εργασία</a:t>
            </a:r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6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600" dirty="0" smtClean="0">
                <a:solidFill>
                  <a:schemeClr val="bg1"/>
                </a:solidFill>
                <a:cs typeface="Arial" pitchFamily="34" charset="0"/>
              </a:rPr>
              <a:t>Προγραμματισμός μαθημάτων και ωρολόγιο πρόγραμμα</a:t>
            </a: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2"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7414" y="-2429"/>
            <a:ext cx="9136586" cy="155416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6713" lvl="1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sz="3200" dirty="0" smtClean="0">
                <a:cs typeface="Arial" pitchFamily="34" charset="0"/>
              </a:rPr>
              <a:t>Β) Η Πολιτική </a:t>
            </a:r>
            <a:r>
              <a:rPr lang="el-GR" sz="3200" dirty="0">
                <a:cs typeface="Arial" pitchFamily="34" charset="0"/>
              </a:rPr>
              <a:t>του σχολείου για </a:t>
            </a:r>
            <a:r>
              <a:rPr lang="el-GR" sz="3200" dirty="0" smtClean="0"/>
              <a:t>μεγιστοποίηση</a:t>
            </a:r>
          </a:p>
          <a:p>
            <a:pPr marL="366713" lvl="1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sz="3200" dirty="0" smtClean="0"/>
              <a:t> </a:t>
            </a:r>
            <a:r>
              <a:rPr lang="el-GR" sz="3200" dirty="0"/>
              <a:t>του διδακτικού χρόνου</a:t>
            </a:r>
          </a:p>
        </p:txBody>
      </p:sp>
    </p:spTree>
    <p:extLst>
      <p:ext uri="{BB962C8B-B14F-4D97-AF65-F5344CB8AC3E}">
        <p14:creationId xmlns:p14="http://schemas.microsoft.com/office/powerpoint/2010/main" val="1395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7992888" cy="475252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l-GR" sz="2800" dirty="0">
                <a:cs typeface="Arial" pitchFamily="34" charset="0"/>
              </a:rPr>
              <a:t>Η αποστολή του σχολείου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l-GR" sz="2800" dirty="0">
                <a:cs typeface="Arial" pitchFamily="34" charset="0"/>
              </a:rPr>
              <a:t>Πολιτική για το Α.Π. (π.χ. περιεχόμενο, στόχοι, διδακτικά εγχειρίδια, πηγές)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l-GR" sz="2800" dirty="0">
                <a:cs typeface="Arial" pitchFamily="34" charset="0"/>
              </a:rPr>
              <a:t>Μακροπρόθεσμος και </a:t>
            </a:r>
            <a:r>
              <a:rPr lang="el-GR" sz="2800" dirty="0" smtClean="0">
                <a:cs typeface="Arial" pitchFamily="34" charset="0"/>
              </a:rPr>
              <a:t>βραχυπρόθεσμος </a:t>
            </a:r>
            <a:r>
              <a:rPr lang="el-GR" sz="2800" dirty="0">
                <a:cs typeface="Arial" pitchFamily="34" charset="0"/>
              </a:rPr>
              <a:t>προγραμματισμός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l-GR" sz="2800" dirty="0">
                <a:cs typeface="Arial" pitchFamily="34" charset="0"/>
              </a:rPr>
              <a:t>Υποστήριξη μαθητών με ιδιαίτερες ανάγκες (μαθητές υψηλού κινδύνου, ειδικής εκπαίδευσης, χαρισματικοί)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l-GR" sz="2800" dirty="0">
                <a:cs typeface="Arial" pitchFamily="34" charset="0"/>
              </a:rPr>
              <a:t>Αξιοποίηση των σχολικών επισκέψεων και άλλων εξωσχολικών δραστηριοτήτων για σκοπούς διδασκαλίας και </a:t>
            </a:r>
            <a:r>
              <a:rPr lang="el-GR" sz="2800" dirty="0" smtClean="0">
                <a:cs typeface="Arial" pitchFamily="34" charset="0"/>
              </a:rPr>
              <a:t>μάθησης.</a:t>
            </a:r>
            <a:endParaRPr lang="el-GR" sz="2800" dirty="0">
              <a:cs typeface="Arial" pitchFamily="34" charset="0"/>
            </a:endParaRP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2"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fontAlgn="auto" hangingPunct="1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611560" y="260648"/>
            <a:ext cx="7920880" cy="129108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6713" lvl="1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sz="32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itchFamily="34" charset="0"/>
              </a:rPr>
              <a:t>Γ</a:t>
            </a:r>
            <a:r>
              <a:rPr lang="el-GR" sz="3200" b="1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itchFamily="34" charset="0"/>
              </a:rPr>
              <a:t>) Η Πολιτική </a:t>
            </a:r>
            <a:r>
              <a:rPr lang="el-GR" sz="32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itchFamily="34" charset="0"/>
              </a:rPr>
              <a:t>του σχολείου </a:t>
            </a:r>
            <a:r>
              <a:rPr lang="el-GR" sz="3200" b="1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itchFamily="34" charset="0"/>
              </a:rPr>
              <a:t>για την παροχή ευκαιριών μάθησης</a:t>
            </a:r>
            <a:endParaRPr lang="el-GR" sz="3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chemeClr val="accent5"/>
                </a:solidFill>
              </a:rPr>
              <a:t>ΤΙ </a:t>
            </a:r>
            <a:r>
              <a:rPr lang="el-GR" dirty="0">
                <a:solidFill>
                  <a:schemeClr val="accent5"/>
                </a:solidFill>
              </a:rPr>
              <a:t>ΕΙΝΑΙ ΑΠΟΤΕΛΕΣΜΑΤΙΚΗ ΔΙΔΑΣΚΑΛΙΑ</a:t>
            </a:r>
            <a:br>
              <a:rPr lang="el-GR" dirty="0">
                <a:solidFill>
                  <a:schemeClr val="accent5"/>
                </a:solidFill>
              </a:rPr>
            </a:br>
            <a:endParaRPr lang="el-GR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Είναι η επίτευξη των στόχων (=προτιθέμενα μαθησιακά αποτελέσματα)</a:t>
            </a:r>
          </a:p>
          <a:p>
            <a:endParaRPr lang="el-GR" sz="3600" dirty="0"/>
          </a:p>
          <a:p>
            <a:r>
              <a:rPr lang="el-GR" sz="3600" dirty="0"/>
              <a:t>ΣΤΟΧΟΙ= Αποτελέσματα</a:t>
            </a:r>
          </a:p>
          <a:p>
            <a:r>
              <a:rPr lang="el-GR" sz="3600" dirty="0"/>
              <a:t>Έχουμε τα αναμενόμενα αποτελέσματα; </a:t>
            </a:r>
          </a:p>
          <a:p>
            <a:r>
              <a:rPr lang="el-GR" sz="3600" dirty="0"/>
              <a:t>Γιατί; </a:t>
            </a:r>
          </a:p>
        </p:txBody>
      </p:sp>
    </p:spTree>
    <p:extLst>
      <p:ext uri="{BB962C8B-B14F-4D97-AF65-F5344CB8AC3E}">
        <p14:creationId xmlns:p14="http://schemas.microsoft.com/office/powerpoint/2010/main" val="10405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l-GR" sz="3200" b="1" dirty="0" smtClean="0">
                <a:solidFill>
                  <a:srgbClr val="FFC000"/>
                </a:solidFill>
              </a:rPr>
              <a:t>Ερώτημα</a:t>
            </a:r>
            <a:r>
              <a:rPr lang="el-GR" sz="3200" dirty="0">
                <a:solidFill>
                  <a:srgbClr val="FFC000"/>
                </a:solidFill>
              </a:rPr>
              <a:t>:</a:t>
            </a:r>
            <a:r>
              <a:rPr lang="el-GR" sz="3200" dirty="0"/>
              <a:t> Πώς επιτυγχάνονται τα  α</a:t>
            </a:r>
            <a:r>
              <a:rPr lang="el-GR" sz="3200" dirty="0" smtClean="0"/>
              <a:t>ναμενόμενα </a:t>
            </a:r>
            <a:r>
              <a:rPr lang="el-GR" sz="3200" dirty="0"/>
              <a:t>αποτελέσματα; </a:t>
            </a:r>
            <a:endParaRPr lang="el-GR" sz="3200" dirty="0" smtClean="0"/>
          </a:p>
          <a:p>
            <a:pPr marL="0" indent="0">
              <a:buNone/>
            </a:pPr>
            <a:endParaRPr lang="el-GR" sz="3200" dirty="0"/>
          </a:p>
          <a:p>
            <a:r>
              <a:rPr lang="el-GR" sz="3200" b="1" dirty="0">
                <a:solidFill>
                  <a:srgbClr val="FFC000"/>
                </a:solidFill>
              </a:rPr>
              <a:t>Μέσω  </a:t>
            </a:r>
            <a:r>
              <a:rPr lang="el-GR" sz="3200" b="1" dirty="0" smtClean="0">
                <a:solidFill>
                  <a:srgbClr val="FFC000"/>
                </a:solidFill>
              </a:rPr>
              <a:t>Διδασκαλίας</a:t>
            </a:r>
            <a:r>
              <a:rPr lang="el-GR" sz="3200" dirty="0" smtClean="0">
                <a:solidFill>
                  <a:schemeClr val="accent5"/>
                </a:solidFill>
              </a:rPr>
              <a:t>:</a:t>
            </a:r>
            <a:r>
              <a:rPr lang="el-GR" sz="3200" dirty="0" smtClean="0"/>
              <a:t> </a:t>
            </a:r>
            <a:r>
              <a:rPr lang="el-GR" sz="3200" dirty="0"/>
              <a:t>Τι διδάσκουμε για να φτάσουμε στο αποτέλεσμα; </a:t>
            </a:r>
          </a:p>
          <a:p>
            <a:pPr marL="0" indent="0">
              <a:buNone/>
            </a:pPr>
            <a:endParaRPr lang="el-GR" sz="3200" dirty="0"/>
          </a:p>
          <a:p>
            <a:pPr marL="137160" indent="0">
              <a:buNone/>
            </a:pPr>
            <a:endParaRPr lang="el-GR" sz="3200" dirty="0"/>
          </a:p>
          <a:p>
            <a:endParaRPr lang="el-GR" sz="3200" dirty="0"/>
          </a:p>
          <a:p>
            <a:pPr marL="137160" indent="0" algn="ctr">
              <a:buNone/>
            </a:pPr>
            <a:r>
              <a:rPr lang="el-G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Δείκτες </a:t>
            </a:r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επάρκειας σε κάθε μάθημα </a:t>
            </a:r>
          </a:p>
          <a:p>
            <a:endParaRPr lang="el-GR" dirty="0"/>
          </a:p>
        </p:txBody>
      </p:sp>
      <p:sp>
        <p:nvSpPr>
          <p:cNvPr id="4" name="Down Arrow 3"/>
          <p:cNvSpPr/>
          <p:nvPr/>
        </p:nvSpPr>
        <p:spPr>
          <a:xfrm>
            <a:off x="4169668" y="3816819"/>
            <a:ext cx="484632" cy="97840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accent5"/>
                </a:solidFill>
              </a:rPr>
              <a:t>Η ΕΝΝΟΙΑ ΤΗΣ ΓΛΩΣΣΙΚΗΣ </a:t>
            </a:r>
            <a:r>
              <a:rPr lang="el-GR" dirty="0" smtClean="0">
                <a:solidFill>
                  <a:schemeClr val="accent5"/>
                </a:solidFill>
              </a:rPr>
              <a:t>ΕΠΑΡΚΕΙΑΣ</a:t>
            </a:r>
            <a:br>
              <a:rPr lang="el-GR" dirty="0" smtClean="0">
                <a:solidFill>
                  <a:schemeClr val="accent5"/>
                </a:solidFill>
              </a:rPr>
            </a:b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ΕΡΓΑΣΙΑ ΣΕ ΟΜΑΔΕΣ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l-GR" sz="3800" dirty="0">
                <a:solidFill>
                  <a:schemeClr val="tx1"/>
                </a:solidFill>
              </a:rPr>
              <a:t>Τι σημαίνει ο μαθητής στη Γ’ Δημοτικού ή στη Γ’ Γυμνασίου/Λυκείου είναι «</a:t>
            </a:r>
            <a:r>
              <a:rPr lang="el-GR" sz="3800" dirty="0" smtClean="0">
                <a:solidFill>
                  <a:schemeClr val="tx1"/>
                </a:solidFill>
              </a:rPr>
              <a:t>αδύνατος» </a:t>
            </a:r>
            <a:r>
              <a:rPr lang="el-GR" sz="3800" dirty="0">
                <a:solidFill>
                  <a:schemeClr val="tx1"/>
                </a:solidFill>
              </a:rPr>
              <a:t>στο Γλωσσικό μάθημα;</a:t>
            </a:r>
          </a:p>
          <a:p>
            <a:pPr marL="0" indent="0">
              <a:buNone/>
            </a:pPr>
            <a:endParaRPr lang="el-GR" sz="3800" dirty="0"/>
          </a:p>
          <a:p>
            <a:r>
              <a:rPr lang="el-GR" sz="3800" b="1" dirty="0">
                <a:solidFill>
                  <a:schemeClr val="tx1"/>
                </a:solidFill>
              </a:rPr>
              <a:t>Τι αναμένεται να μπορεί να κάνει και δεν το κάνει, τι αναμένεται να τον/την διδάξω </a:t>
            </a:r>
            <a:r>
              <a:rPr lang="el-GR" sz="3800" b="1" dirty="0" smtClean="0">
                <a:solidFill>
                  <a:schemeClr val="tx1"/>
                </a:solidFill>
              </a:rPr>
              <a:t>,για </a:t>
            </a:r>
            <a:r>
              <a:rPr lang="el-GR" sz="3800" b="1" dirty="0">
                <a:solidFill>
                  <a:schemeClr val="tx1"/>
                </a:solidFill>
              </a:rPr>
              <a:t>να φτάσει στα αναμενόμενα αποτελέσματα   </a:t>
            </a:r>
            <a:endParaRPr lang="el-GR" sz="3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3800" dirty="0"/>
              <a:t> </a:t>
            </a:r>
            <a:r>
              <a:rPr lang="el-GR" sz="3800" dirty="0" smtClean="0"/>
              <a:t>                                </a:t>
            </a:r>
            <a:r>
              <a:rPr lang="el-GR" sz="3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ΔΕΙΚΤΕΣ ΕΠΑΡΚΕΙΑΣ</a:t>
            </a:r>
          </a:p>
          <a:p>
            <a:pPr marL="0" indent="0">
              <a:buNone/>
            </a:pPr>
            <a:endParaRPr lang="el-GR" sz="3200" b="1" dirty="0" smtClean="0"/>
          </a:p>
          <a:p>
            <a:pPr marL="0" indent="0">
              <a:buNone/>
            </a:pPr>
            <a:endParaRPr lang="el-GR" sz="3200" b="1" dirty="0"/>
          </a:p>
          <a:p>
            <a:endParaRPr lang="el-GR" dirty="0"/>
          </a:p>
        </p:txBody>
      </p:sp>
      <p:sp>
        <p:nvSpPr>
          <p:cNvPr id="4" name="Right Arrow 3"/>
          <p:cNvSpPr/>
          <p:nvPr/>
        </p:nvSpPr>
        <p:spPr>
          <a:xfrm>
            <a:off x="755576" y="5877272"/>
            <a:ext cx="978408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ΕΡΓΑΣΙΑ ΣΕ ΟΜΑΔΕΣ</a:t>
            </a:r>
            <a:endParaRPr lang="el-G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 </a:t>
            </a:r>
            <a:r>
              <a:rPr lang="el-GR" sz="3600" b="1" dirty="0" smtClean="0"/>
              <a:t>Απαιτείται να γίνει κάθε εκπαιδευτικός,    εκπαιδευτικός </a:t>
            </a:r>
            <a:r>
              <a:rPr lang="el-GR" sz="3600" b="1" dirty="0" err="1" smtClean="0"/>
              <a:t>γραμματισμού</a:t>
            </a:r>
            <a:r>
              <a:rPr lang="el-GR" sz="3600" b="1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l-GR" sz="3600" dirty="0" smtClean="0"/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 Επιβάλλεται η προσαρμογή των διδακτικών προσεγγίσεων, ούτως ώστε η ανάγνωση και η γραφή να διδάσκονται ως ουσιώδεις δεξιότητες σε όλο το αναλυτικό πρόγραμμα της δευτεροβάθμιας εκπαίδευσης. 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4000" dirty="0" smtClean="0"/>
              <a:t>Να παροτρυνθούν όλοι οι εκπαιδευτικοί να θεωρήσουν τη γραφή και ανάγνωση ως τμήμα και της δικής τους αρμοδιότητας.</a:t>
            </a:r>
          </a:p>
          <a:p>
            <a:pPr>
              <a:buNone/>
            </a:pPr>
            <a:endParaRPr lang="el-GR" sz="4000" dirty="0" smtClean="0"/>
          </a:p>
          <a:p>
            <a:pPr>
              <a:buFont typeface="Wingdings" pitchFamily="2" charset="2"/>
              <a:buChar char="Ø"/>
            </a:pPr>
            <a:r>
              <a:rPr lang="el-GR" sz="4000" dirty="0" smtClean="0"/>
              <a:t> Να αντιμετωπίζει ο μαθητής τις πτυχές της ανάγνωσης σε κάθε αντικείμενο.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ΕΡΓΑΣΙΑ ΣΕ ΟΜΑΔΕΣ</a:t>
            </a:r>
            <a:endParaRPr lang="el-GR" sz="5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Ήλιος">
            <a:hlinkClick r:id="rId2" action="ppaction://hlinkfile"/>
          </p:cNvPr>
          <p:cNvSpPr/>
          <p:nvPr/>
        </p:nvSpPr>
        <p:spPr>
          <a:xfrm>
            <a:off x="2123728" y="2708920"/>
            <a:ext cx="914400" cy="914400"/>
          </a:xfrm>
          <a:prstGeom prst="su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sz="3600" dirty="0" smtClean="0">
                <a:solidFill>
                  <a:schemeClr val="tx1"/>
                </a:solidFill>
              </a:rPr>
              <a:t>Μαθησιακά αποτελέσματα: </a:t>
            </a:r>
          </a:p>
          <a:p>
            <a:pPr>
              <a:buNone/>
            </a:pPr>
            <a:r>
              <a:rPr lang="el-GR" sz="3600" dirty="0" smtClean="0">
                <a:solidFill>
                  <a:schemeClr val="tx1"/>
                </a:solidFill>
              </a:rPr>
              <a:t>  πρόκληση ή εφιάλτης; </a:t>
            </a:r>
          </a:p>
          <a:p>
            <a:pPr>
              <a:buNone/>
            </a:pPr>
            <a:endParaRPr lang="el-GR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3600" dirty="0" smtClean="0">
                <a:solidFill>
                  <a:schemeClr val="tx1"/>
                </a:solidFill>
              </a:rPr>
              <a:t>Μια προσπάθεια … συντονισμού: 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   </a:t>
            </a:r>
            <a:r>
              <a:rPr lang="el-GR" sz="3600" dirty="0" smtClean="0">
                <a:solidFill>
                  <a:schemeClr val="tx1"/>
                </a:solidFill>
              </a:rPr>
              <a:t>Η εφαρμογή των Δεικτών Επάρκειας </a:t>
            </a:r>
          </a:p>
          <a:p>
            <a:pPr marL="0" indent="0">
              <a:buNone/>
            </a:pP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smtClean="0">
                <a:solidFill>
                  <a:schemeClr val="tx1"/>
                </a:solidFill>
              </a:rPr>
              <a:t>  στη Μέση Εκπαίδευση</a:t>
            </a:r>
          </a:p>
          <a:p>
            <a:pPr>
              <a:buNone/>
            </a:pPr>
            <a:endParaRPr lang="el-GR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3600" dirty="0" smtClean="0">
                <a:solidFill>
                  <a:schemeClr val="tx1"/>
                </a:solidFill>
              </a:rPr>
              <a:t>Ο προβληματισμός ενισχύει τη θέληση για αλλαγή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ΔΟΜΗ ΠΑΡΟΥΣΙΑΣΗΣ</a:t>
            </a:r>
            <a:endParaRPr lang="el-GR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l-GR" sz="4400" dirty="0" smtClean="0"/>
              <a:t>Παράδειγμα 1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616"/>
          </a:xfrm>
        </p:spPr>
        <p:txBody>
          <a:bodyPr>
            <a:normAutofit/>
          </a:bodyPr>
          <a:lstStyle/>
          <a:p>
            <a:endParaRPr lang="el-GR" b="1" dirty="0" smtClean="0">
              <a:solidFill>
                <a:srgbClr val="FFC000"/>
              </a:solidFill>
            </a:endParaRPr>
          </a:p>
          <a:p>
            <a:pPr marL="137160" indent="0">
              <a:buNone/>
            </a:pPr>
            <a:endParaRPr lang="el-GR" b="1" dirty="0">
              <a:solidFill>
                <a:srgbClr val="FFC000"/>
              </a:solidFill>
            </a:endParaRPr>
          </a:p>
          <a:p>
            <a:r>
              <a:rPr lang="el-GR" sz="3600" b="1" dirty="0" smtClean="0">
                <a:solidFill>
                  <a:srgbClr val="FFC000"/>
                </a:solidFill>
              </a:rPr>
              <a:t>Δείκτης επιτυχίας-Στόχος</a:t>
            </a:r>
            <a:r>
              <a:rPr lang="el-GR" sz="3200" dirty="0" smtClean="0"/>
              <a:t>= Να παρουσιάζει μία κατάσταση/φαινόμενο και να τα αξιολογεί  π.χ.</a:t>
            </a:r>
            <a:r>
              <a:rPr lang="en-US" sz="3200" dirty="0" smtClean="0"/>
              <a:t>: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l-GR" sz="3200" u="sng" dirty="0" smtClean="0"/>
              <a:t>Η οικονομική κρίση, οι συνέπειες και η υπέρβασή της </a:t>
            </a:r>
            <a:endParaRPr lang="el-GR" sz="3200" dirty="0" smtClean="0"/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580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( παράδειγμα) Δείκτης επάρκειας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Δείκτης επάρκειας: Πώς γίνεται ο μαθητής ικανός σε αυτό που του ζητά ο στόχος; </a:t>
            </a:r>
          </a:p>
          <a:p>
            <a:pPr marL="0" indent="0">
              <a:buNone/>
            </a:pPr>
            <a:endParaRPr lang="el-GR" b="1" dirty="0" smtClean="0"/>
          </a:p>
          <a:p>
            <a:r>
              <a:rPr lang="el-GR" b="1" u="sng" dirty="0" smtClean="0">
                <a:solidFill>
                  <a:srgbClr val="FFC000"/>
                </a:solidFill>
              </a:rPr>
              <a:t>Διδάσκω </a:t>
            </a:r>
            <a:r>
              <a:rPr lang="el-GR" b="1" u="sng" dirty="0">
                <a:solidFill>
                  <a:srgbClr val="FFC000"/>
                </a:solidFill>
              </a:rPr>
              <a:t>/τον/την </a:t>
            </a:r>
            <a:r>
              <a:rPr lang="el-GR" b="1" u="sng" dirty="0" smtClean="0">
                <a:solidFill>
                  <a:srgbClr val="FFC000"/>
                </a:solidFill>
              </a:rPr>
              <a:t>μαθητή/μαθήτρια να μαθαίνει να</a:t>
            </a:r>
            <a:r>
              <a:rPr lang="el-GR" b="1" dirty="0">
                <a:solidFill>
                  <a:srgbClr val="FFC000"/>
                </a:solidFill>
              </a:rPr>
              <a:t>: </a:t>
            </a:r>
            <a:endParaRPr lang="el-GR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rgbClr val="FFC000"/>
              </a:solidFill>
            </a:endParaRPr>
          </a:p>
          <a:p>
            <a:r>
              <a:rPr lang="el-GR" dirty="0"/>
              <a:t>Δίνει ορισμούς (κατά βάθος και πλάτος)</a:t>
            </a:r>
          </a:p>
          <a:p>
            <a:r>
              <a:rPr lang="el-GR" dirty="0"/>
              <a:t>Θέτει τα γεγονότα σε χρονική σειρά- δίνει το </a:t>
            </a:r>
            <a:r>
              <a:rPr lang="el-GR" dirty="0" smtClean="0"/>
              <a:t>ιστορικό πλαίσιο</a:t>
            </a:r>
            <a:endParaRPr lang="el-GR" dirty="0"/>
          </a:p>
          <a:p>
            <a:r>
              <a:rPr lang="el-GR" dirty="0"/>
              <a:t>Διερευνά αίτια και συνέπειες σε όλους τους τομείς δραστηριότητας του ανθρώπου: κοινωνικά, πολιτικά, πολιτιστικά, εκπαιδευτικά, οικονομικά</a:t>
            </a:r>
          </a:p>
          <a:p>
            <a:r>
              <a:rPr lang="el-GR" dirty="0"/>
              <a:t>Συνδέει γεγονότα </a:t>
            </a:r>
            <a:r>
              <a:rPr lang="el-GR" dirty="0" smtClean="0"/>
              <a:t>με πρόσωπα, χώρο και χρόνο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7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Είναι οι Δείκτες Επάρκειας η απάντηση στα προβλήματα</a:t>
            </a:r>
            <a:r>
              <a:rPr lang="en-US" dirty="0" smtClean="0"/>
              <a:t>; 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Η υποστήριξη του εκπαιδευτικού, για να γίνει</a:t>
            </a:r>
          </a:p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αποτελεσματικός σε τάξεις μικτής ετοιμότητας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l-GR" b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 </a:t>
            </a:r>
            <a:r>
              <a:rPr lang="el-GR" b="1" dirty="0" smtClean="0"/>
              <a:t>Να υπερβούμε την αντίληψη της διδασκαλίας ως κάλυψης της ύλης</a:t>
            </a:r>
          </a:p>
          <a:p>
            <a:r>
              <a:rPr lang="el-GR" b="1" dirty="0" smtClean="0"/>
              <a:t>Να δώσουμε σε κάθε μαθητή αυτό που χρειάζεται/έχει ανάγκη </a:t>
            </a:r>
          </a:p>
          <a:p>
            <a:r>
              <a:rPr lang="el-GR" b="1" dirty="0" smtClean="0"/>
              <a:t>Να προσανατολίσουμε τα ΑΠ και την καθημερινή διδακτική πράξη </a:t>
            </a:r>
            <a:r>
              <a:rPr lang="el-GR" sz="3200" b="1" dirty="0" smtClean="0">
                <a:solidFill>
                  <a:srgbClr val="FFFF00"/>
                </a:solidFill>
              </a:rPr>
              <a:t>από την </a:t>
            </a:r>
            <a:r>
              <a:rPr lang="el-GR" sz="3200" b="1" u="sng" dirty="0" smtClean="0">
                <a:solidFill>
                  <a:srgbClr val="FFFF00"/>
                </a:solidFill>
              </a:rPr>
              <a:t>αξιολόγηση του τελικού αποτελέσματος  στην επίτευξη του τελικού αποτελέσματος </a:t>
            </a:r>
            <a:r>
              <a:rPr lang="el-GR" sz="3200" b="1" dirty="0" smtClean="0">
                <a:solidFill>
                  <a:srgbClr val="FFFF00"/>
                </a:solidFill>
              </a:rPr>
              <a:t>                    </a:t>
            </a:r>
            <a:r>
              <a:rPr lang="el-GR" sz="3200" b="1" u="sng" dirty="0" smtClean="0">
                <a:solidFill>
                  <a:schemeClr val="tx1"/>
                </a:solidFill>
              </a:rPr>
              <a:t>(Μ. </a:t>
            </a:r>
            <a:r>
              <a:rPr lang="el-GR" sz="3200" b="1" u="sng" dirty="0" err="1" smtClean="0">
                <a:solidFill>
                  <a:schemeClr val="tx1"/>
                </a:solidFill>
              </a:rPr>
              <a:t>Κουτσελίνη</a:t>
            </a:r>
            <a:r>
              <a:rPr lang="el-GR" sz="3200" b="1" u="sng" dirty="0" smtClean="0">
                <a:solidFill>
                  <a:schemeClr val="tx1"/>
                </a:solidFill>
              </a:rPr>
              <a:t>)</a:t>
            </a:r>
            <a:endParaRPr lang="en-US" sz="32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Αναδόμηση των ΑΠ στη βάση Δεικτών Επιτυχίας και Δεικτών Επάρκειας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42844" y="1785926"/>
            <a:ext cx="8715436" cy="4214842"/>
          </a:xfrm>
          <a:solidFill>
            <a:schemeClr val="tx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l-GR" b="1" i="1" dirty="0" smtClean="0">
                <a:solidFill>
                  <a:schemeClr val="tx1"/>
                </a:solidFill>
              </a:rPr>
              <a:t>	 </a:t>
            </a:r>
            <a:r>
              <a:rPr lang="el-GR" sz="2800" b="1" dirty="0" smtClean="0">
                <a:solidFill>
                  <a:schemeClr val="bg1"/>
                </a:solidFill>
              </a:rPr>
              <a:t>Αναδιαμόρφωση της δομής:</a:t>
            </a:r>
          </a:p>
          <a:p>
            <a:pPr>
              <a:buNone/>
            </a:pPr>
            <a:r>
              <a:rPr lang="el-GR" sz="2800" b="1" dirty="0" smtClean="0">
                <a:solidFill>
                  <a:schemeClr val="bg1"/>
                </a:solidFill>
              </a:rPr>
              <a:t>     </a:t>
            </a:r>
            <a:r>
              <a:rPr lang="el-GR" sz="2800" b="1" u="sng" dirty="0" smtClean="0">
                <a:solidFill>
                  <a:schemeClr val="bg1"/>
                </a:solidFill>
              </a:rPr>
              <a:t>από τη διδακτέα ύλη</a:t>
            </a:r>
          </a:p>
          <a:p>
            <a:pPr>
              <a:buNone/>
            </a:pPr>
            <a:endParaRPr lang="el-GR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b="1" i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b="1" i="1" dirty="0" smtClean="0">
                <a:solidFill>
                  <a:schemeClr val="bg1"/>
                </a:solidFill>
              </a:rPr>
              <a:t>    </a:t>
            </a:r>
            <a:r>
              <a:rPr lang="el-GR" sz="2800" b="1" u="sng" dirty="0" smtClean="0">
                <a:solidFill>
                  <a:schemeClr val="bg1"/>
                </a:solidFill>
              </a:rPr>
              <a:t>στα Αναμενόμενα Μαθησιακά Αποτελέσματα</a:t>
            </a:r>
            <a:r>
              <a:rPr lang="el-GR" sz="2800" b="1" dirty="0" smtClean="0">
                <a:solidFill>
                  <a:schemeClr val="bg1"/>
                </a:solidFill>
              </a:rPr>
              <a:t> και στα αντίστοιχα Διδακτέα για την επίτευξη των Μαθησιακών Αποτελεσμάτων.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785786" y="3357562"/>
            <a:ext cx="504056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68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sz="3200" dirty="0" smtClean="0">
                <a:solidFill>
                  <a:schemeClr val="bg1"/>
                </a:solidFill>
              </a:rPr>
              <a:t>Επιστημολογικά ο εκπαιδευτικός, για να μην αποξενωθεί από τον παιδαγωγικό του ρόλο, θα πρέπει να μετακινηθεί: </a:t>
            </a:r>
          </a:p>
          <a:p>
            <a:pPr marL="0" indent="0">
              <a:buNone/>
            </a:pPr>
            <a:endParaRPr lang="el-G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  Από τη διδασκαλία της ύλης και των βιβλίων</a:t>
            </a:r>
          </a:p>
          <a:p>
            <a:pPr marL="0" indent="0">
              <a:buNone/>
            </a:pPr>
            <a:endParaRPr lang="el-G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Στη διδασκαλία του μαθητή, των διαφορετικής ετοιμότητας μαθητών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332656"/>
            <a:ext cx="827722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3387" y="332656"/>
            <a:ext cx="61022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32656"/>
            <a:ext cx="504056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ysClr val="windowText" lastClr="0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203848" y="4437112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011222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sz="4400" b="1" dirty="0" smtClean="0"/>
              <a:t>Η λογική των Δεικτών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5077544"/>
          </a:xfr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pPr algn="ctr">
              <a:buNone/>
            </a:pPr>
            <a:r>
              <a:rPr lang="el-GR" sz="3600" b="1" dirty="0" smtClean="0"/>
              <a:t>Διδάσκω τον μαθητή </a:t>
            </a:r>
            <a:r>
              <a:rPr lang="el-GR" sz="3600" b="1" dirty="0" err="1" smtClean="0"/>
              <a:t>Vs</a:t>
            </a:r>
            <a:r>
              <a:rPr lang="el-GR" sz="3600" b="1" dirty="0" smtClean="0"/>
              <a:t> Διδάσκω την ύλη</a:t>
            </a:r>
          </a:p>
          <a:p>
            <a:pPr algn="ctr">
              <a:buNone/>
            </a:pPr>
            <a:r>
              <a:rPr lang="el-GR" sz="3600" b="1" dirty="0" smtClean="0"/>
              <a:t> </a:t>
            </a:r>
          </a:p>
          <a:p>
            <a:r>
              <a:rPr lang="el-GR" sz="2600" b="1" dirty="0" smtClean="0"/>
              <a:t>Δείκτες Επιτυχίας = </a:t>
            </a:r>
            <a:r>
              <a:rPr lang="el-GR" sz="2600" b="1" dirty="0" err="1" smtClean="0"/>
              <a:t>Αξιολογητέα</a:t>
            </a:r>
            <a:r>
              <a:rPr lang="el-GR" sz="2600" b="1" dirty="0" smtClean="0"/>
              <a:t>                   </a:t>
            </a:r>
            <a:r>
              <a:rPr lang="el-GR" sz="2600" b="1" i="1" dirty="0" smtClean="0">
                <a:solidFill>
                  <a:schemeClr val="bg1"/>
                </a:solidFill>
              </a:rPr>
              <a:t>Τι οι μαθητές πρέπει  </a:t>
            </a:r>
          </a:p>
          <a:p>
            <a:pPr>
              <a:buNone/>
            </a:pPr>
            <a:r>
              <a:rPr lang="el-GR" sz="2600" b="1" i="1" dirty="0" smtClean="0">
                <a:solidFill>
                  <a:schemeClr val="bg1"/>
                </a:solidFill>
              </a:rPr>
              <a:t>                                                                                                    να γνωρίζουν </a:t>
            </a:r>
          </a:p>
          <a:p>
            <a:pPr>
              <a:buNone/>
            </a:pPr>
            <a:endParaRPr lang="el-GR" sz="2600" dirty="0" smtClean="0"/>
          </a:p>
          <a:p>
            <a:r>
              <a:rPr lang="el-GR" sz="2600" b="1" dirty="0" smtClean="0"/>
              <a:t>Δείκτες Επάρκειας = Διδακτέα                      </a:t>
            </a:r>
            <a:r>
              <a:rPr lang="el-GR" sz="2600" b="1" i="1" dirty="0" smtClean="0">
                <a:solidFill>
                  <a:schemeClr val="bg1"/>
                </a:solidFill>
              </a:rPr>
              <a:t>Τι οι μαθητές πρέπει </a:t>
            </a:r>
          </a:p>
          <a:p>
            <a:pPr>
              <a:buNone/>
            </a:pPr>
            <a:r>
              <a:rPr lang="el-GR" sz="2600" b="1" i="1" dirty="0" smtClean="0">
                <a:solidFill>
                  <a:schemeClr val="bg1"/>
                </a:solidFill>
              </a:rPr>
              <a:t>                                                                                                  να διδαχθού</a:t>
            </a:r>
            <a:r>
              <a:rPr lang="el-GR" sz="2600" b="1" dirty="0" smtClean="0">
                <a:solidFill>
                  <a:schemeClr val="bg1"/>
                </a:solidFill>
              </a:rPr>
              <a:t>ν </a:t>
            </a:r>
          </a:p>
          <a:p>
            <a:pPr marL="0" indent="0">
              <a:buNone/>
            </a:pPr>
            <a:endParaRPr lang="el-GR" sz="2600" dirty="0" smtClean="0"/>
          </a:p>
          <a:p>
            <a:pPr algn="just"/>
            <a:r>
              <a:rPr lang="el-GR" sz="2600" b="1" dirty="0" smtClean="0">
                <a:solidFill>
                  <a:schemeClr val="bg1"/>
                </a:solidFill>
              </a:rPr>
              <a:t>Σε κάθε Δείκτη Επιτυχίας αντιστοιχούν συγκεκριμένα διδακτέα, δηλαδή Δείκτες Επάρκειας.</a:t>
            </a:r>
            <a:r>
              <a:rPr lang="el-GR" sz="2600" dirty="0" smtClean="0">
                <a:solidFill>
                  <a:schemeClr val="bg1"/>
                </a:solidFill>
              </a:rPr>
              <a:t> </a:t>
            </a:r>
          </a:p>
          <a:p>
            <a:pPr algn="just">
              <a:buNone/>
            </a:pPr>
            <a:endParaRPr lang="el-GR" sz="2600" dirty="0" smtClean="0"/>
          </a:p>
          <a:p>
            <a:pPr algn="just">
              <a:lnSpc>
                <a:spcPct val="120000"/>
              </a:lnSpc>
            </a:pPr>
            <a:r>
              <a:rPr lang="el-GR" sz="2600" b="1" dirty="0" smtClean="0"/>
              <a:t>Οι Δείκτες Επιτυχίας αναπτύσσονται στη βάση των οργανωτικών αρχών «προαπαιτούμενο για το επόμενο», «</a:t>
            </a:r>
            <a:r>
              <a:rPr lang="el-GR" sz="2600" b="1" dirty="0" err="1" smtClean="0"/>
              <a:t>απλό–σύνθετο</a:t>
            </a:r>
            <a:r>
              <a:rPr lang="el-GR" sz="2600" b="1" dirty="0" smtClean="0"/>
              <a:t>», «</a:t>
            </a:r>
            <a:r>
              <a:rPr lang="el-GR" sz="2600" b="1" dirty="0" err="1" smtClean="0"/>
              <a:t>επιμέρους–όλο</a:t>
            </a:r>
            <a:r>
              <a:rPr lang="el-GR" sz="2600" b="1" dirty="0" smtClean="0"/>
              <a:t>», «χρονικά </a:t>
            </a:r>
            <a:r>
              <a:rPr lang="el-GR" sz="2600" b="1" dirty="0" err="1" smtClean="0"/>
              <a:t>προηγούμενο–ακόλουθο</a:t>
            </a:r>
            <a:r>
              <a:rPr lang="el-GR" sz="2600" b="1" dirty="0" smtClean="0"/>
              <a:t>». </a:t>
            </a:r>
          </a:p>
          <a:p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 flipV="1">
            <a:off x="4212331" y="2704513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 flipV="1">
            <a:off x="3895842" y="3571306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5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357166"/>
            <a:ext cx="7858180" cy="107157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l-GR" b="1" dirty="0" smtClean="0"/>
              <a:t>Τι περιλαμβάνουν οι Δείκτες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700808"/>
            <a:ext cx="8534752" cy="4442836"/>
          </a:xfr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l-G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l-GR" sz="5400" b="1" dirty="0" smtClean="0">
                <a:solidFill>
                  <a:schemeClr val="bg1"/>
                </a:solidFill>
              </a:rPr>
              <a:t>Όλα τα είδη μάθησης</a:t>
            </a:r>
            <a:r>
              <a:rPr lang="el-GR" sz="5400" b="1" dirty="0" smtClean="0"/>
              <a:t>:</a:t>
            </a:r>
          </a:p>
          <a:p>
            <a:pPr marL="0" indent="0" algn="just">
              <a:buNone/>
            </a:pPr>
            <a:endParaRPr lang="el-GR" b="1" dirty="0" smtClean="0"/>
          </a:p>
          <a:p>
            <a:r>
              <a:rPr lang="el-GR" sz="2800" b="1" dirty="0" smtClean="0"/>
              <a:t>πληροφορίες, </a:t>
            </a:r>
          </a:p>
          <a:p>
            <a:r>
              <a:rPr lang="el-GR" sz="2800" b="1" dirty="0" smtClean="0"/>
              <a:t>έννοιες, </a:t>
            </a:r>
          </a:p>
          <a:p>
            <a:r>
              <a:rPr lang="el-GR" sz="2800" b="1" dirty="0" smtClean="0"/>
              <a:t>δεξιότητες, </a:t>
            </a:r>
          </a:p>
          <a:p>
            <a:r>
              <a:rPr lang="el-GR" sz="2800" b="1" dirty="0" smtClean="0"/>
              <a:t>τρόπο σκέψης και στρατηγικές, </a:t>
            </a:r>
          </a:p>
          <a:p>
            <a:r>
              <a:rPr lang="el-GR" sz="2800" b="1" dirty="0" smtClean="0"/>
              <a:t>στάσεις και αξίες.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8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Παιδαγωγική βάση της ανάπτυξης των Δεικτών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500174"/>
            <a:ext cx="8496944" cy="5097178"/>
          </a:xfr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Η αναδόμηση των Αναλυτικών Προγραμμάτων με </a:t>
            </a:r>
            <a:r>
              <a:rPr lang="el-GR" sz="2400" b="1" dirty="0" err="1" smtClean="0">
                <a:solidFill>
                  <a:schemeClr val="bg1"/>
                </a:solidFill>
              </a:rPr>
              <a:t>προοργανωτή</a:t>
            </a:r>
            <a:r>
              <a:rPr lang="el-GR" sz="2400" b="1" dirty="0" smtClean="0">
                <a:solidFill>
                  <a:schemeClr val="bg1"/>
                </a:solidFill>
              </a:rPr>
              <a:t> τους Δείκτες, δομημένους σε παιδαγωγικές οργανωτικές αρχές: </a:t>
            </a:r>
          </a:p>
          <a:p>
            <a:pPr marL="0" indent="0" algn="just">
              <a:buNone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l-GR" sz="2400" b="1" dirty="0" smtClean="0">
                <a:solidFill>
                  <a:schemeClr val="bg1"/>
                </a:solidFill>
              </a:rPr>
              <a:t>Σηματοδοτεί οδοδείκτες μάθησης, διδασκαλίας και αξιολόγησης. </a:t>
            </a:r>
          </a:p>
          <a:p>
            <a:pPr algn="just"/>
            <a:r>
              <a:rPr lang="el-GR" sz="2400" b="1" dirty="0" smtClean="0">
                <a:solidFill>
                  <a:schemeClr val="bg1"/>
                </a:solidFill>
              </a:rPr>
              <a:t>Διευκολύνει τη διάγνωση της ανάπτυξης και των ελλείψεων του κάθε μαθητή στις τάξεις μεικτής ετοιμότητας. </a:t>
            </a:r>
          </a:p>
          <a:p>
            <a:pPr algn="just"/>
            <a:r>
              <a:rPr lang="el-GR" sz="2400" b="1" dirty="0" smtClean="0">
                <a:solidFill>
                  <a:schemeClr val="bg1"/>
                </a:solidFill>
              </a:rPr>
              <a:t>Επιτυγχάνει, ώστε μαθητές με διαφορετικές ανάγκες και ετοιμότητα να παίρνουν την εκπαίδευση που χρειάζονται, μέσα από διαδικασίες και μεθοδολογία διαφοροποίησης. 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8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767578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l-GR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Δείκτες–Διδασκαλία–Αξιολόγηση</a:t>
            </a:r>
            <a:endParaRPr lang="el-GR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463884" cy="4954302"/>
          </a:xfr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l-GR" dirty="0" smtClean="0"/>
          </a:p>
          <a:p>
            <a:pPr algn="just"/>
            <a:r>
              <a:rPr lang="el-GR" sz="3000" b="1" dirty="0" smtClean="0">
                <a:solidFill>
                  <a:schemeClr val="bg1"/>
                </a:solidFill>
              </a:rPr>
              <a:t>Οι Δείκτες Επιτυχίας αναφέρονται στον μαθητή και </a:t>
            </a:r>
          </a:p>
          <a:p>
            <a:pPr algn="just">
              <a:buNone/>
            </a:pPr>
            <a:r>
              <a:rPr lang="el-GR" sz="3000" b="1" dirty="0" smtClean="0">
                <a:solidFill>
                  <a:schemeClr val="bg1"/>
                </a:solidFill>
              </a:rPr>
              <a:t>    τα επιτεύγματά του.</a:t>
            </a:r>
          </a:p>
          <a:p>
            <a:pPr>
              <a:buNone/>
            </a:pPr>
            <a:r>
              <a:rPr lang="el-GR" sz="3000" dirty="0" smtClean="0">
                <a:solidFill>
                  <a:schemeClr val="bg1"/>
                </a:solidFill>
              </a:rPr>
              <a:t>              </a:t>
            </a:r>
          </a:p>
          <a:p>
            <a:pPr>
              <a:buNone/>
            </a:pPr>
            <a:r>
              <a:rPr lang="el-GR" sz="3000" dirty="0" smtClean="0">
                <a:solidFill>
                  <a:schemeClr val="bg1"/>
                </a:solidFill>
              </a:rPr>
              <a:t>		</a:t>
            </a:r>
            <a:r>
              <a:rPr lang="el-GR" sz="3000" b="1" dirty="0" smtClean="0">
                <a:solidFill>
                  <a:schemeClr val="bg1"/>
                </a:solidFill>
              </a:rPr>
              <a:t>Σύνδεση με τη</a:t>
            </a:r>
            <a:r>
              <a:rPr lang="el-GR" sz="3000" b="1" dirty="0" smtClean="0"/>
              <a:t> </a:t>
            </a:r>
            <a:r>
              <a:rPr lang="el-GR" sz="3000" b="1" dirty="0" err="1" smtClean="0">
                <a:solidFill>
                  <a:srgbClr val="C00000"/>
                </a:solidFill>
              </a:rPr>
              <a:t>Διαγνωστική–διαμορφωτική</a:t>
            </a:r>
            <a:r>
              <a:rPr lang="el-GR" sz="30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l-GR" sz="3000" b="1" dirty="0" smtClean="0">
                <a:solidFill>
                  <a:srgbClr val="C00000"/>
                </a:solidFill>
              </a:rPr>
              <a:t>             και τελική αξιολόγηση. </a:t>
            </a:r>
          </a:p>
          <a:p>
            <a:pPr>
              <a:buNone/>
            </a:pPr>
            <a:endParaRPr lang="el-GR" sz="3000" b="1" dirty="0" smtClean="0">
              <a:solidFill>
                <a:srgbClr val="C00000"/>
              </a:solidFill>
            </a:endParaRPr>
          </a:p>
          <a:p>
            <a:pPr algn="just"/>
            <a:r>
              <a:rPr lang="el-GR" sz="3000" b="1" dirty="0" smtClean="0">
                <a:solidFill>
                  <a:schemeClr val="bg1"/>
                </a:solidFill>
              </a:rPr>
              <a:t>Οι Δείκτες Επάρκειας αναφέρονται στον εκπαιδευτικό και τα διδακτέα. </a:t>
            </a:r>
          </a:p>
          <a:p>
            <a:pPr>
              <a:buNone/>
            </a:pPr>
            <a:endParaRPr lang="el-GR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3000" b="1" dirty="0" smtClean="0">
                <a:solidFill>
                  <a:schemeClr val="bg1"/>
                </a:solidFill>
              </a:rPr>
              <a:t>            Σύνδεση με τη </a:t>
            </a:r>
            <a:r>
              <a:rPr lang="el-GR" sz="3000" b="1" dirty="0" smtClean="0">
                <a:solidFill>
                  <a:srgbClr val="C00000"/>
                </a:solidFill>
              </a:rPr>
              <a:t>Διδασκαλία και Διαφοροποίηση.</a:t>
            </a:r>
          </a:p>
          <a:p>
            <a:pPr>
              <a:buNone/>
            </a:pPr>
            <a:r>
              <a:rPr lang="el-GR" sz="3000" b="1" dirty="0" smtClean="0"/>
              <a:t>                                        </a:t>
            </a:r>
            <a:endParaRPr lang="el-GR" sz="3000" dirty="0"/>
          </a:p>
        </p:txBody>
      </p:sp>
      <p:sp>
        <p:nvSpPr>
          <p:cNvPr id="5" name="4 - Καμπύλο δεξιό βέλος"/>
          <p:cNvSpPr/>
          <p:nvPr/>
        </p:nvSpPr>
        <p:spPr>
          <a:xfrm>
            <a:off x="714348" y="5072074"/>
            <a:ext cx="504056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4 - Καμπύλο δεξιό βέλος"/>
          <p:cNvSpPr/>
          <p:nvPr/>
        </p:nvSpPr>
        <p:spPr>
          <a:xfrm>
            <a:off x="785786" y="2928934"/>
            <a:ext cx="504056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0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</a:t>
            </a:r>
            <a:r>
              <a:rPr lang="el-GR" dirty="0" smtClean="0"/>
              <a:t>2.               Κριτική </a:t>
            </a:r>
            <a:r>
              <a:rPr lang="el-GR" dirty="0"/>
              <a:t>Σκέψη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ΤΕΛΙΚΟΙ ΣΤΟΧΟΙ             </a:t>
            </a:r>
            <a:r>
              <a:rPr lang="el-GR" dirty="0" smtClean="0">
                <a:solidFill>
                  <a:srgbClr val="FFFF00"/>
                </a:solidFill>
              </a:rPr>
              <a:t>         ΔΕΙΚΤΕΣ </a:t>
            </a:r>
            <a:r>
              <a:rPr lang="el-GR" dirty="0">
                <a:solidFill>
                  <a:srgbClr val="FFFF00"/>
                </a:solidFill>
              </a:rPr>
              <a:t>ΕΠΑΡΚΕΙΑΣ</a:t>
            </a:r>
          </a:p>
          <a:p>
            <a:r>
              <a:rPr lang="el-GR" dirty="0">
                <a:solidFill>
                  <a:srgbClr val="FFFF00"/>
                </a:solidFill>
              </a:rPr>
              <a:t>ΚΛΙΜΑΚΕΣ   </a:t>
            </a:r>
            <a:r>
              <a:rPr lang="el-GR" dirty="0" smtClean="0">
                <a:solidFill>
                  <a:srgbClr val="FFFF00"/>
                </a:solidFill>
              </a:rPr>
              <a:t>                             </a:t>
            </a:r>
            <a:r>
              <a:rPr lang="el-GR" dirty="0">
                <a:solidFill>
                  <a:srgbClr val="FFFF00"/>
                </a:solidFill>
              </a:rPr>
              <a:t>ΠΡΟΑΠΑΙΤΟΥΜΕΝΑ</a:t>
            </a:r>
          </a:p>
          <a:p>
            <a:pPr marL="480060" indent="-342900">
              <a:buAutoNum type="arabicPeriod"/>
            </a:pPr>
            <a:r>
              <a:rPr lang="el-GR" sz="2400" dirty="0" smtClean="0"/>
              <a:t>Να παράγει </a:t>
            </a:r>
            <a:r>
              <a:rPr lang="el-GR" sz="2400" dirty="0"/>
              <a:t>μοτίβα                  </a:t>
            </a:r>
            <a:r>
              <a:rPr lang="el-GR" sz="2400" dirty="0" smtClean="0"/>
              <a:t> </a:t>
            </a:r>
            <a:r>
              <a:rPr lang="el-GR" sz="1800" dirty="0" smtClean="0"/>
              <a:t>- Εύρεση </a:t>
            </a:r>
            <a:r>
              <a:rPr lang="el-GR" sz="1800" dirty="0"/>
              <a:t>ομοιοτήτων και διαφορών</a:t>
            </a:r>
          </a:p>
          <a:p>
            <a:pPr marL="137160" indent="0">
              <a:buNone/>
            </a:pPr>
            <a:r>
              <a:rPr lang="el-GR" sz="1800" dirty="0" smtClean="0"/>
              <a:t>                                                                         </a:t>
            </a:r>
            <a:r>
              <a:rPr lang="en-US" sz="1800" dirty="0" smtClean="0"/>
              <a:t>   </a:t>
            </a:r>
            <a:r>
              <a:rPr lang="el-GR" sz="1800" dirty="0" smtClean="0"/>
              <a:t>- Παραγωγή </a:t>
            </a:r>
            <a:r>
              <a:rPr lang="el-GR" sz="1800" dirty="0"/>
              <a:t>κριτηρίων σύγκρισης και </a:t>
            </a:r>
            <a:endParaRPr lang="el-GR" sz="1800" dirty="0" smtClean="0"/>
          </a:p>
          <a:p>
            <a:pPr marL="137160" indent="0">
              <a:buNone/>
            </a:pPr>
            <a:r>
              <a:rPr lang="el-GR" sz="1800" dirty="0"/>
              <a:t> </a:t>
            </a:r>
            <a:r>
              <a:rPr lang="el-GR" sz="1800" dirty="0" smtClean="0"/>
              <a:t>                                                                          </a:t>
            </a:r>
            <a:r>
              <a:rPr lang="en-US" sz="1800" dirty="0" smtClean="0"/>
              <a:t>  </a:t>
            </a:r>
            <a:r>
              <a:rPr lang="el-GR" sz="1800" dirty="0" smtClean="0"/>
              <a:t> κατηγοριοποίησης</a:t>
            </a:r>
            <a:endParaRPr lang="el-GR" sz="1800" dirty="0"/>
          </a:p>
          <a:p>
            <a:pPr marL="137160" indent="0">
              <a:buNone/>
            </a:pPr>
            <a:r>
              <a:rPr lang="el-GR" sz="1800" dirty="0"/>
              <a:t>        </a:t>
            </a:r>
            <a:r>
              <a:rPr lang="el-GR" sz="1800" dirty="0" smtClean="0"/>
              <a:t>                                                                 </a:t>
            </a:r>
            <a:r>
              <a:rPr lang="en-US" sz="1800" dirty="0" smtClean="0"/>
              <a:t>   </a:t>
            </a:r>
            <a:r>
              <a:rPr lang="el-GR" sz="1800" dirty="0" smtClean="0"/>
              <a:t> </a:t>
            </a:r>
            <a:r>
              <a:rPr lang="el-GR" sz="1800" dirty="0"/>
              <a:t>-Σύγκριση, Συσχέτιση και Κατηγοριοποίηση </a:t>
            </a:r>
            <a:endParaRPr lang="el-GR" sz="1800" dirty="0" smtClean="0"/>
          </a:p>
          <a:p>
            <a:pPr marL="137160" indent="0">
              <a:buNone/>
            </a:pPr>
            <a:r>
              <a:rPr lang="en-US" sz="1800" dirty="0" smtClean="0"/>
              <a:t>2.</a:t>
            </a:r>
            <a:r>
              <a:rPr lang="el-GR" dirty="0" smtClean="0"/>
              <a:t>Να επιχειρηματολογεί /        - ----------------------------------   </a:t>
            </a:r>
          </a:p>
          <a:p>
            <a:pPr marL="137160" indent="0">
              <a:buNone/>
            </a:pPr>
            <a:r>
              <a:rPr lang="el-GR" dirty="0"/>
              <a:t> </a:t>
            </a:r>
            <a:r>
              <a:rPr lang="el-GR" dirty="0" smtClean="0"/>
              <a:t>  να καταλήγει σε λογικές             </a:t>
            </a:r>
            <a:r>
              <a:rPr lang="el-GR" sz="1600" dirty="0" smtClean="0"/>
              <a:t> - </a:t>
            </a:r>
            <a:r>
              <a:rPr lang="el-GR" sz="1800" dirty="0" smtClean="0"/>
              <a:t>Ικανότητα </a:t>
            </a:r>
            <a:r>
              <a:rPr lang="el-GR" sz="1800" dirty="0"/>
              <a:t>συναγωγής </a:t>
            </a:r>
            <a:r>
              <a:rPr lang="el-GR" sz="1800" dirty="0" smtClean="0"/>
              <a:t>συμπερασμάτων</a:t>
            </a:r>
          </a:p>
          <a:p>
            <a:pPr marL="137160" indent="0">
              <a:buNone/>
            </a:pPr>
            <a:r>
              <a:rPr lang="el-GR" dirty="0" smtClean="0"/>
              <a:t>   λύσεις/θέσεις                                 </a:t>
            </a:r>
            <a:r>
              <a:rPr lang="el-GR" sz="1600" dirty="0" smtClean="0"/>
              <a:t>- Διόρθωση  λογικών σφαλμάτων                                                                                                      </a:t>
            </a:r>
          </a:p>
          <a:p>
            <a:pPr marL="13716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               - Απάντηση </a:t>
            </a:r>
            <a:r>
              <a:rPr lang="el-GR" sz="1600" dirty="0"/>
              <a:t>σε αντίθετα </a:t>
            </a:r>
            <a:r>
              <a:rPr lang="el-GR" sz="1600" dirty="0" smtClean="0"/>
              <a:t>επιχειρήματα </a:t>
            </a:r>
          </a:p>
          <a:p>
            <a:pPr marL="13716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               </a:t>
            </a:r>
            <a:r>
              <a:rPr lang="el-GR" sz="1600" dirty="0"/>
              <a:t>- Πρόβλεψη αντίθετων επιχειρημάτων </a:t>
            </a:r>
            <a:r>
              <a:rPr lang="el-GR" sz="1600" dirty="0" smtClean="0"/>
              <a:t>- </a:t>
            </a:r>
            <a:endParaRPr lang="el-GR" sz="1600" dirty="0"/>
          </a:p>
          <a:p>
            <a:pPr marL="137160" indent="0">
              <a:buNone/>
            </a:pPr>
            <a:r>
              <a:rPr lang="el-GR" sz="1600" dirty="0" smtClean="0"/>
              <a:t>                                                                                            - Πρόβλεψη αποτελέσματος αν αλλάξουν τα  </a:t>
            </a:r>
          </a:p>
          <a:p>
            <a:pPr marL="13716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                δεδομένα </a:t>
            </a:r>
          </a:p>
          <a:p>
            <a:pPr marL="137160" indent="0">
              <a:buNone/>
            </a:pPr>
            <a:r>
              <a:rPr lang="el-GR" sz="1800" dirty="0" smtClean="0"/>
              <a:t>3</a:t>
            </a:r>
            <a:r>
              <a:rPr lang="el-GR" sz="2400" dirty="0" smtClean="0"/>
              <a:t>. Να τεκμηριώνει                                ---------------------------------------- </a:t>
            </a:r>
          </a:p>
          <a:p>
            <a:pPr marL="13716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                                                      - </a:t>
            </a:r>
            <a:r>
              <a:rPr lang="el-GR" sz="1400" dirty="0" smtClean="0"/>
              <a:t>Να γνωρίζει και να χρησιμοποιεί αλληγορίες,  </a:t>
            </a:r>
          </a:p>
          <a:p>
            <a:pPr marL="13716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                                                                                                       αναλογίες, ρήσεις, επιχειρήματα, συλλογισμούς  </a:t>
            </a:r>
            <a:r>
              <a:rPr lang="el-GR" sz="2400" dirty="0" smtClean="0"/>
              <a:t>                                                           </a:t>
            </a:r>
            <a:endParaRPr lang="el-GR" sz="2400" dirty="0"/>
          </a:p>
        </p:txBody>
      </p:sp>
      <p:sp>
        <p:nvSpPr>
          <p:cNvPr id="8" name="Chevron 7"/>
          <p:cNvSpPr/>
          <p:nvPr/>
        </p:nvSpPr>
        <p:spPr>
          <a:xfrm>
            <a:off x="3851920" y="232945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12861"/>
            <a:ext cx="5302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27" y="6028417"/>
            <a:ext cx="53022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6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user\Desktop\imagesX2O6X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96752"/>
            <a:ext cx="75608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Κριτική σκέψη (συνέχεια)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ΤΕΛΙΚΟΙ ΣΤΟΧΟΙ             </a:t>
            </a:r>
            <a:r>
              <a:rPr lang="el-GR" b="1" dirty="0" smtClean="0">
                <a:solidFill>
                  <a:srgbClr val="FFFF00"/>
                </a:solidFill>
              </a:rPr>
              <a:t>        ΔΕΙΚΤΕΣ </a:t>
            </a:r>
            <a:r>
              <a:rPr lang="el-GR" b="1" dirty="0">
                <a:solidFill>
                  <a:srgbClr val="FFFF00"/>
                </a:solidFill>
              </a:rPr>
              <a:t>ΕΠΑΡΚΕΙΑΣ</a:t>
            </a:r>
          </a:p>
          <a:p>
            <a:r>
              <a:rPr lang="el-GR" b="1" dirty="0">
                <a:solidFill>
                  <a:srgbClr val="FFFF00"/>
                </a:solidFill>
              </a:rPr>
              <a:t>ΚΛΙΜΑΚΕΣ                            </a:t>
            </a:r>
            <a:r>
              <a:rPr lang="el-GR" b="1" dirty="0" smtClean="0">
                <a:solidFill>
                  <a:srgbClr val="FFFF00"/>
                </a:solidFill>
              </a:rPr>
              <a:t>  </a:t>
            </a:r>
            <a:r>
              <a:rPr lang="el-GR" b="1" dirty="0">
                <a:solidFill>
                  <a:srgbClr val="FFFF00"/>
                </a:solidFill>
              </a:rPr>
              <a:t>ΠΡΟΑΠΑΙΤΟΥΜΕΝΑ</a:t>
            </a:r>
          </a:p>
          <a:p>
            <a:pPr marL="137160" indent="0">
              <a:buNone/>
            </a:pPr>
            <a:r>
              <a:rPr lang="el-GR" dirty="0" smtClean="0"/>
              <a:t>3. Να αξιολογεί                                   - </a:t>
            </a:r>
            <a:r>
              <a:rPr lang="el-GR" sz="1600" dirty="0" smtClean="0"/>
              <a:t>Να διακρίνει εσωτερικά και εξωτερικά  κριτήρια       </a:t>
            </a:r>
          </a:p>
          <a:p>
            <a:pPr marL="13716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                    αξιολόγησης</a:t>
            </a:r>
          </a:p>
          <a:p>
            <a:pPr marL="13716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                   - Να παράγει κριτήρια και να τα χρησιμοποιεί</a:t>
            </a:r>
          </a:p>
          <a:p>
            <a:pPr marL="137160" indent="0">
              <a:buNone/>
            </a:pPr>
            <a:r>
              <a:rPr lang="el-GR" sz="1600" dirty="0" smtClean="0"/>
              <a:t>                                                                                     --------------------------------------------------------------</a:t>
            </a:r>
          </a:p>
          <a:p>
            <a:pPr marL="137160" indent="0">
              <a:buNone/>
            </a:pPr>
            <a:r>
              <a:rPr lang="el-GR" sz="2400" dirty="0" smtClean="0"/>
              <a:t>4. Να επιλέγει και εφαρμόζει           </a:t>
            </a:r>
            <a:r>
              <a:rPr lang="el-GR" sz="1600" dirty="0" smtClean="0"/>
              <a:t>- Να γνωρίζει και εφαρμόζει στάδια στρατηγικών και  </a:t>
            </a:r>
          </a:p>
          <a:p>
            <a:pPr marL="13716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                   διαδικασιών </a:t>
            </a:r>
            <a:r>
              <a:rPr lang="el-GR" sz="2400" dirty="0" smtClean="0"/>
              <a:t>       </a:t>
            </a:r>
          </a:p>
          <a:p>
            <a:pPr marL="13716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διαδικασίες και στρατηγικές          </a:t>
            </a:r>
            <a:r>
              <a:rPr lang="el-GR" sz="1600" dirty="0" smtClean="0"/>
              <a:t>- Να αξιολογεί τα αποτελέσματα από τη χρήση τους</a:t>
            </a:r>
          </a:p>
          <a:p>
            <a:pPr marL="13716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για λύσεις/λήψη απόφασης          </a:t>
            </a:r>
            <a:r>
              <a:rPr lang="el-GR" sz="1600" dirty="0" smtClean="0"/>
              <a:t>------------------------------------------------------------</a:t>
            </a:r>
            <a:endParaRPr lang="el-GR" sz="2400" dirty="0" smtClean="0"/>
          </a:p>
          <a:p>
            <a:pPr marL="137160" indent="0">
              <a:buNone/>
            </a:pPr>
            <a:r>
              <a:rPr lang="el-GR" sz="2400" dirty="0" smtClean="0"/>
              <a:t>                                                             </a:t>
            </a:r>
            <a:r>
              <a:rPr lang="el-GR" sz="1600" dirty="0" smtClean="0"/>
              <a:t>- Να διακρίνει δεδομένα,  εικασίες και υποθέσεις</a:t>
            </a:r>
          </a:p>
          <a:p>
            <a:pPr marL="137160" indent="0">
              <a:buNone/>
            </a:pPr>
            <a:r>
              <a:rPr lang="el-GR" sz="1600" dirty="0" smtClean="0"/>
              <a:t>                                                                                           - Να κάνει υποθέσεις </a:t>
            </a:r>
          </a:p>
          <a:p>
            <a:pPr marL="137160" indent="0">
              <a:buNone/>
            </a:pPr>
            <a:r>
              <a:rPr lang="el-GR" sz="2400" dirty="0" smtClean="0"/>
              <a:t>5. Να αναπτύξει διερευνητική          </a:t>
            </a:r>
            <a:r>
              <a:rPr lang="el-GR" sz="1600" dirty="0" smtClean="0"/>
              <a:t>- Να προτείνει και δοκιμάζει διαφορετικούς τρόπους  </a:t>
            </a:r>
          </a:p>
          <a:p>
            <a:pPr marL="13716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στάση                                               </a:t>
            </a:r>
            <a:r>
              <a:rPr lang="el-GR" sz="1600" dirty="0" smtClean="0"/>
              <a:t>διερεύνησης</a:t>
            </a:r>
          </a:p>
          <a:p>
            <a:pPr marL="13716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               - Να καταλήγει σε συμπεράσματα/ επαλήθευση/   </a:t>
            </a:r>
          </a:p>
          <a:p>
            <a:pPr marL="13716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                                                                                             απόρριψη/ερμηνεία</a:t>
            </a:r>
          </a:p>
          <a:p>
            <a:pPr marL="137160" indent="0">
              <a:buNone/>
            </a:pPr>
            <a:r>
              <a:rPr lang="el-GR" sz="2200" dirty="0" smtClean="0"/>
              <a:t>                                                                  -------------------------------------------------</a:t>
            </a:r>
          </a:p>
          <a:p>
            <a:pPr marL="137160" indent="0">
              <a:buNone/>
            </a:pPr>
            <a:r>
              <a:rPr lang="el-GR" sz="2200" dirty="0" smtClean="0"/>
              <a:t>6 . Να αναπτύξει τη </a:t>
            </a:r>
            <a:r>
              <a:rPr lang="el-GR" sz="2200" dirty="0" err="1" smtClean="0"/>
              <a:t>Μετα</a:t>
            </a:r>
            <a:r>
              <a:rPr lang="el-GR" sz="2200" dirty="0" smtClean="0"/>
              <a:t>-γνώση</a:t>
            </a:r>
            <a:r>
              <a:rPr lang="el-GR" sz="2600" dirty="0" smtClean="0"/>
              <a:t>       </a:t>
            </a:r>
            <a:r>
              <a:rPr lang="el-GR" sz="1600" dirty="0" smtClean="0"/>
              <a:t>----- </a:t>
            </a:r>
            <a:r>
              <a:rPr lang="el-GR" sz="1600" dirty="0" err="1" smtClean="0"/>
              <a:t>Αυτοκατεύθυνση</a:t>
            </a:r>
            <a:r>
              <a:rPr lang="el-GR" sz="1600" dirty="0" smtClean="0"/>
              <a:t>/ </a:t>
            </a:r>
            <a:r>
              <a:rPr lang="el-GR" sz="1600" dirty="0" err="1" smtClean="0"/>
              <a:t>αυτοαξιολόγηση</a:t>
            </a:r>
            <a:r>
              <a:rPr lang="el-GR" sz="1600" dirty="0" smtClean="0"/>
              <a:t>/</a:t>
            </a:r>
            <a:r>
              <a:rPr lang="el-GR" sz="1600" dirty="0" err="1" smtClean="0"/>
              <a:t>αυτοδιόρθωση</a:t>
            </a:r>
            <a:r>
              <a:rPr lang="el-GR" sz="1600" dirty="0" smtClean="0"/>
              <a:t>/ </a:t>
            </a:r>
            <a:endParaRPr lang="el-G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88" y="1988840"/>
            <a:ext cx="5302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87" y="3346471"/>
            <a:ext cx="5302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88" y="6121358"/>
            <a:ext cx="5302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88" y="4668329"/>
            <a:ext cx="5302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6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>
                <a:solidFill>
                  <a:schemeClr val="accent5"/>
                </a:solidFill>
              </a:rPr>
              <a:t>Παράδειγμα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 fontScale="925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Στόχος: </a:t>
            </a:r>
            <a:r>
              <a:rPr lang="el-GR" b="1" dirty="0">
                <a:solidFill>
                  <a:srgbClr val="FFFF00"/>
                </a:solidFill>
              </a:rPr>
              <a:t>Οι μαθητές να σχολιάζουν τις ιδέες και τα μηνύματα διαφόρων κειμένων </a:t>
            </a:r>
            <a:endParaRPr lang="el-G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FFFF00"/>
                </a:solidFill>
              </a:rPr>
              <a:t>                                       ΔΕΙΚΤΕΣ ΕΠΑΡΚΕΙΑΣ</a:t>
            </a:r>
          </a:p>
          <a:p>
            <a:r>
              <a:rPr lang="el-GR" dirty="0" smtClean="0"/>
              <a:t>Να </a:t>
            </a:r>
            <a:r>
              <a:rPr lang="el-GR" dirty="0"/>
              <a:t>επισημαίνει ιδέες που δηλώνονται άμεσα</a:t>
            </a:r>
          </a:p>
          <a:p>
            <a:r>
              <a:rPr lang="el-GR" dirty="0"/>
              <a:t>Να επισημαίνει ιδέες που  λέγονται με άλλα λόγια</a:t>
            </a:r>
          </a:p>
          <a:p>
            <a:r>
              <a:rPr lang="el-GR" dirty="0"/>
              <a:t>Να συνδέει ιδέες και να επισημαίνει από αυτές τις υπονοούμενες</a:t>
            </a:r>
          </a:p>
          <a:p>
            <a:r>
              <a:rPr lang="el-GR" dirty="0"/>
              <a:t>Να αποδίδει με δικά του λόγια μιαν ιδέα</a:t>
            </a:r>
          </a:p>
          <a:p>
            <a:r>
              <a:rPr lang="el-GR" dirty="0"/>
              <a:t>Να επισημαίνει συνέπεια/ αντίθεση/ σχέση με άλλες ιδέες του συγγραφέα</a:t>
            </a:r>
          </a:p>
          <a:p>
            <a:r>
              <a:rPr lang="el-GR" dirty="0"/>
              <a:t>Να εκφέρει τη δική του άποψη ή άποψη που συνάντησε σε άλλα κείμενα </a:t>
            </a:r>
          </a:p>
          <a:p>
            <a:r>
              <a:rPr lang="el-GR" dirty="0"/>
              <a:t>Αξιολόγηση με βάση εσωτερικά( συνέπεια, πληρότητα, σαφήνεια, συνοχή, αλληλουχία) και εξωτερικά κριτήρια (άλλες θέσεις για το ίδιο θέμα) </a:t>
            </a:r>
          </a:p>
        </p:txBody>
      </p:sp>
    </p:spTree>
    <p:extLst>
      <p:ext uri="{BB962C8B-B14F-4D97-AF65-F5344CB8AC3E}">
        <p14:creationId xmlns:p14="http://schemas.microsoft.com/office/powerpoint/2010/main" val="6605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968552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Η ικανοποίηση των διαφορετικών μαθησιακών αναγκών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   κάθε μαθητή και η έναρξη της διδασκαλίας από το 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    σημείο εκκίνησης του μαθητή 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Το κτίσιμο- εποικοδόμηση γνώσης για ΚΑΘΕ μαθητή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Ανταπόκριση στην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 err="1" smtClean="0">
                <a:solidFill>
                  <a:schemeClr val="bg1"/>
                </a:solidFill>
              </a:rPr>
              <a:t>ιδιοπροσωπία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και το </a:t>
            </a:r>
            <a:r>
              <a:rPr lang="el-GR" b="1" dirty="0" smtClean="0">
                <a:solidFill>
                  <a:schemeClr val="bg1"/>
                </a:solidFill>
              </a:rPr>
              <a:t>επίπεδο ετοιμότητας</a:t>
            </a:r>
            <a:r>
              <a:rPr lang="el-GR" dirty="0" smtClean="0">
                <a:solidFill>
                  <a:schemeClr val="bg1"/>
                </a:solidFill>
              </a:rPr>
              <a:t> του κάθε μαθητή 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1D4D-43EF-4EEF-8FA8-776F3C276021}" type="slidenum">
              <a:rPr lang="el-GR" altLang="en-US" smtClean="0"/>
              <a:pPr/>
              <a:t>32</a:t>
            </a:fld>
            <a:endParaRPr lang="el-G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152" y="188640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3. Η </a:t>
            </a:r>
            <a:r>
              <a:rPr lang="el-GR" dirty="0">
                <a:solidFill>
                  <a:schemeClr val="bg1"/>
                </a:solidFill>
              </a:rPr>
              <a:t>αποτελεσματικότητα διά μέσου της </a:t>
            </a:r>
            <a:r>
              <a:rPr lang="el-GR" dirty="0" smtClean="0">
                <a:solidFill>
                  <a:schemeClr val="bg1"/>
                </a:solidFill>
              </a:rPr>
              <a:t>διαφοροποίησης </a:t>
            </a:r>
            <a:r>
              <a:rPr lang="el-GR" dirty="0">
                <a:solidFill>
                  <a:schemeClr val="bg1"/>
                </a:solidFill>
              </a:rPr>
              <a:t>της διδασκαλίας</a:t>
            </a:r>
          </a:p>
        </p:txBody>
      </p:sp>
    </p:spTree>
    <p:extLst>
      <p:ext uri="{BB962C8B-B14F-4D97-AF65-F5344CB8AC3E}">
        <p14:creationId xmlns:p14="http://schemas.microsoft.com/office/powerpoint/2010/main" val="423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51901813"/>
              </p:ext>
            </p:extLst>
          </p:nvPr>
        </p:nvGraphicFramePr>
        <p:xfrm>
          <a:off x="107504" y="1268760"/>
          <a:ext cx="892899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>
          <a:xfrm>
            <a:off x="179512" y="387394"/>
            <a:ext cx="8064896" cy="52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>
                <a:solidFill>
                  <a:srgbClr val="FF0000"/>
                </a:solidFill>
              </a:rPr>
              <a:t>Οι  μαθητές </a:t>
            </a:r>
            <a:r>
              <a:rPr lang="el-GR" sz="3600" b="1" dirty="0" smtClean="0">
                <a:solidFill>
                  <a:srgbClr val="FF0000"/>
                </a:solidFill>
              </a:rPr>
              <a:t>διαφοροποιούνται ως προς</a:t>
            </a:r>
            <a:r>
              <a:rPr lang="el-GR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52252" y="188640"/>
            <a:ext cx="8036172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3600" b="1" dirty="0" smtClean="0">
                <a:solidFill>
                  <a:schemeClr val="tx1"/>
                </a:solidFill>
              </a:rPr>
              <a:t>Πού</a:t>
            </a:r>
            <a:r>
              <a:rPr lang="el-GR" sz="2400" b="1" dirty="0" smtClean="0">
                <a:solidFill>
                  <a:schemeClr val="tx1"/>
                </a:solidFill>
              </a:rPr>
              <a:t> διαφοροποιούμε τη διδασκαλία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504" y="1412776"/>
            <a:ext cx="2664296" cy="27863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Τι μαθαίνουν οι μαθητές</a:t>
            </a:r>
          </a:p>
          <a:p>
            <a:pPr algn="ctr"/>
            <a:endParaRPr lang="el-GR" sz="3200" b="1" dirty="0">
              <a:solidFill>
                <a:schemeClr val="tx1"/>
              </a:solidFill>
            </a:endParaRPr>
          </a:p>
          <a:p>
            <a:pPr algn="ctr"/>
            <a:endParaRPr lang="el-GR" sz="3200" b="1" dirty="0" smtClean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7504" y="620688"/>
            <a:ext cx="266429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5"/>
                </a:solidFill>
              </a:rPr>
              <a:t>Περιεχόμενο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7824" y="1412776"/>
            <a:ext cx="2664296" cy="27863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Πώς μαθαίνουν το περιεχόμενο</a:t>
            </a:r>
          </a:p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(Δραστηριότητες που </a:t>
            </a:r>
            <a:r>
              <a:rPr lang="el-GR" sz="2400" b="1" dirty="0" err="1" smtClean="0">
                <a:solidFill>
                  <a:schemeClr val="tx1"/>
                </a:solidFill>
              </a:rPr>
              <a:t>χρησιμοποιού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-</a:t>
            </a:r>
            <a:r>
              <a:rPr lang="el-GR" sz="2400" b="1" dirty="0" err="1" smtClean="0">
                <a:solidFill>
                  <a:schemeClr val="tx1"/>
                </a:solidFill>
              </a:rPr>
              <a:t>νται</a:t>
            </a:r>
            <a:r>
              <a:rPr lang="el-GR" sz="2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87824" y="620688"/>
            <a:ext cx="266429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5"/>
                </a:solidFill>
              </a:rPr>
              <a:t>Διαδικασία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40152" y="1434703"/>
            <a:ext cx="2880320" cy="27863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 dirty="0"/>
          </a:p>
          <a:p>
            <a:pPr lvl="0" algn="ctr"/>
            <a:r>
              <a:rPr lang="el-GR" sz="2000" b="1" dirty="0" smtClean="0">
                <a:solidFill>
                  <a:schemeClr val="tx1"/>
                </a:solidFill>
              </a:rPr>
              <a:t>Πώς αξιολογείται η μάθηση </a:t>
            </a:r>
          </a:p>
          <a:p>
            <a:pPr lvl="0" algn="ctr"/>
            <a:r>
              <a:rPr lang="el-GR" sz="2000" b="1" dirty="0" smtClean="0">
                <a:solidFill>
                  <a:schemeClr val="tx1"/>
                </a:solidFill>
              </a:rPr>
              <a:t>(</a:t>
            </a:r>
            <a:r>
              <a:rPr lang="el-GR" sz="2000" b="1" dirty="0">
                <a:solidFill>
                  <a:schemeClr val="tx1"/>
                </a:solidFill>
              </a:rPr>
              <a:t>τι «παράγουν» οι μαθητές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για να δείξουν την </a:t>
            </a:r>
            <a:r>
              <a:rPr lang="el-GR" sz="2000" b="1" dirty="0" smtClean="0">
                <a:solidFill>
                  <a:schemeClr val="tx1"/>
                </a:solidFill>
              </a:rPr>
              <a:t>κατανόηση </a:t>
            </a:r>
            <a:r>
              <a:rPr lang="el-GR" sz="2000" b="1" dirty="0">
                <a:solidFill>
                  <a:schemeClr val="tx1"/>
                </a:solidFill>
              </a:rPr>
              <a:t>του περιεχομένου που έχουν διδαχθεί;)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0152" y="642615"/>
            <a:ext cx="288032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5"/>
                </a:solidFill>
              </a:rPr>
              <a:t>Προϊόντα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6521" y="4366221"/>
            <a:ext cx="8036172" cy="1367035"/>
            <a:chOff x="568276" y="4312701"/>
            <a:chExt cx="8036172" cy="1367035"/>
          </a:xfrm>
        </p:grpSpPr>
        <p:sp>
          <p:nvSpPr>
            <p:cNvPr id="8" name="Down Arrow 7"/>
            <p:cNvSpPr/>
            <p:nvPr/>
          </p:nvSpPr>
          <p:spPr>
            <a:xfrm rot="2662135">
              <a:off x="3368724" y="4312701"/>
              <a:ext cx="407566" cy="1367035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18385299">
              <a:off x="5630485" y="4135529"/>
              <a:ext cx="407566" cy="158288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409182" y="4563523"/>
              <a:ext cx="450850" cy="1063604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568276" y="4653136"/>
              <a:ext cx="8036172" cy="50405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l-GR" sz="2400" dirty="0" smtClean="0">
                  <a:solidFill>
                    <a:schemeClr val="tx1"/>
                  </a:solidFill>
                </a:rPr>
                <a:t>Σύμφωνα με: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43608" y="4365104"/>
              <a:ext cx="6912768" cy="1984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323528" y="5614369"/>
            <a:ext cx="266429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5"/>
                </a:solidFill>
              </a:rPr>
              <a:t>Ετοιμότητα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5856" y="5618164"/>
            <a:ext cx="266429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5"/>
                </a:solidFill>
              </a:rPr>
              <a:t>Ενδιαφέροντα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56176" y="5608937"/>
            <a:ext cx="266429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5"/>
                </a:solidFill>
              </a:rPr>
              <a:t>Μαθησιακό προφίλ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://pdfairhaven.wikispaces.com/file/view/differentiation_mix.jpg/188192321/differentiation_mi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69" y="3645024"/>
            <a:ext cx="4091161" cy="3071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3402013" y="260350"/>
            <a:ext cx="248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l-GR" altLang="en-US" sz="2400" b="1" dirty="0">
                <a:solidFill>
                  <a:srgbClr val="C00000"/>
                </a:solidFill>
                <a:latin typeface="+mn-lt"/>
              </a:rPr>
              <a:t>Περιεχόμενο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317500" y="1712913"/>
            <a:ext cx="46148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dirty="0">
                <a:latin typeface="+mn-lt"/>
              </a:rPr>
              <a:t>Τι μαθαίνουν τα παιδιά ως αποτέλεσμα της εμπλοκής τους σε μια διδακτική δραστηριότητα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5220072" y="1844824"/>
            <a:ext cx="37449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dirty="0">
                <a:latin typeface="+mn-lt"/>
              </a:rPr>
              <a:t>Ποια είναι τα υλικά και οι μηχανισμοί μέσω των οποίων επιτυγχάνεται η μάθηση</a:t>
            </a: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266700" y="3730625"/>
            <a:ext cx="4872681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altLang="en-US" sz="2400" dirty="0">
                <a:latin typeface="+mn-lt"/>
              </a:rPr>
              <a:t>Γνώση γεγονότων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altLang="en-US" sz="2400" dirty="0">
                <a:latin typeface="+mn-lt"/>
              </a:rPr>
              <a:t>Κατανόηση εννοιών, αρχών, ιδεών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altLang="en-US" sz="2400" dirty="0">
                <a:latin typeface="+mn-lt"/>
              </a:rPr>
              <a:t>Ανάπτυξη δεξιοτήτων</a:t>
            </a:r>
            <a:endParaRPr lang="en-US" altLang="en-US" sz="1800" dirty="0">
              <a:latin typeface="+mn-lt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58888" y="898525"/>
            <a:ext cx="5270500" cy="814388"/>
            <a:chOff x="1258888" y="898525"/>
            <a:chExt cx="5270500" cy="814388"/>
          </a:xfrm>
        </p:grpSpPr>
        <p:sp>
          <p:nvSpPr>
            <p:cNvPr id="7" name="Half Frame 6"/>
            <p:cNvSpPr/>
            <p:nvPr/>
          </p:nvSpPr>
          <p:spPr>
            <a:xfrm>
              <a:off x="1258888" y="898525"/>
              <a:ext cx="4752975" cy="814388"/>
            </a:xfrm>
            <a:prstGeom prst="halfFram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rot="5400000">
              <a:off x="5883276" y="1047750"/>
              <a:ext cx="774700" cy="517525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Chevron 13"/>
          <p:cNvSpPr/>
          <p:nvPr/>
        </p:nvSpPr>
        <p:spPr>
          <a:xfrm rot="5400000">
            <a:off x="1046957" y="3213893"/>
            <a:ext cx="774700" cy="258763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441325" y="6165850"/>
            <a:ext cx="2016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1800">
                <a:latin typeface="Book Antiqua" pitchFamily="18" charset="0"/>
              </a:rPr>
              <a:t>(</a:t>
            </a:r>
            <a:r>
              <a:rPr lang="en-US" altLang="en-US" sz="1800">
                <a:latin typeface="Book Antiqua" pitchFamily="18" charset="0"/>
              </a:rPr>
              <a:t>Tomlinson, </a:t>
            </a:r>
            <a:r>
              <a:rPr lang="el-GR" altLang="en-US" sz="1800">
                <a:latin typeface="Book Antiqua" pitchFamily="18" charset="0"/>
              </a:rPr>
              <a:t>1999)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853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http://www.one-to-oneinstitute.org/docs/McAuley%20Pic%204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8999"/>
            <a:ext cx="5436096" cy="325373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692275" y="404813"/>
            <a:ext cx="4967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l-GR" alt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Διαδικασία</a:t>
            </a: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339725" y="1196753"/>
            <a:ext cx="8192715" cy="24904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b="1" dirty="0">
                <a:solidFill>
                  <a:srgbClr val="0000FF"/>
                </a:solidFill>
                <a:latin typeface="+mn-lt"/>
              </a:rPr>
              <a:t>Περιγράφει δραστηριότητες που σχεδιάστηκαν </a:t>
            </a:r>
            <a:r>
              <a:rPr lang="el-GR" altLang="en-US" sz="2400" b="1" dirty="0" smtClean="0">
                <a:solidFill>
                  <a:srgbClr val="0000FF"/>
                </a:solidFill>
                <a:latin typeface="+mn-lt"/>
              </a:rPr>
              <a:t>, για </a:t>
            </a:r>
            <a:r>
              <a:rPr lang="el-GR" altLang="en-US" sz="2400" b="1" dirty="0">
                <a:solidFill>
                  <a:srgbClr val="0000FF"/>
                </a:solidFill>
                <a:latin typeface="+mn-lt"/>
              </a:rPr>
              <a:t>να </a:t>
            </a:r>
            <a:r>
              <a:rPr lang="el-GR" altLang="en-US" sz="2400" b="1" dirty="0" smtClean="0">
                <a:solidFill>
                  <a:srgbClr val="0000FF"/>
                </a:solidFill>
                <a:latin typeface="+mn-lt"/>
              </a:rPr>
              <a:t>εξασφαλιστεί  </a:t>
            </a:r>
            <a:r>
              <a:rPr lang="el-GR" altLang="en-US" sz="2400" b="1" dirty="0">
                <a:solidFill>
                  <a:srgbClr val="0000FF"/>
                </a:solidFill>
                <a:latin typeface="+mn-lt"/>
              </a:rPr>
              <a:t>ότι οι μαθητές χρησιμοποιούν βασικές </a:t>
            </a:r>
            <a:r>
              <a:rPr lang="el-GR" altLang="en-US" sz="2400" b="1" dirty="0" smtClean="0">
                <a:solidFill>
                  <a:srgbClr val="0000FF"/>
                </a:solidFill>
                <a:latin typeface="+mn-lt"/>
              </a:rPr>
              <a:t>δεξιότητες.  Αποδίδουν τις </a:t>
            </a:r>
            <a:r>
              <a:rPr lang="el-GR" altLang="en-US" sz="2400" b="1" dirty="0">
                <a:solidFill>
                  <a:srgbClr val="0000FF"/>
                </a:solidFill>
                <a:latin typeface="+mn-lt"/>
              </a:rPr>
              <a:t>ουσιώδεις ιδέες και πληροφορίες 	</a:t>
            </a:r>
            <a:r>
              <a:rPr lang="el-GR" altLang="en-US" sz="2400" dirty="0">
                <a:latin typeface="+mn-lt"/>
              </a:rPr>
              <a:t>			     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000" dirty="0">
                <a:latin typeface="+mn-lt"/>
              </a:rPr>
              <a:t>(</a:t>
            </a:r>
            <a:r>
              <a:rPr lang="en-US" altLang="en-US" sz="2000" dirty="0">
                <a:latin typeface="+mn-lt"/>
              </a:rPr>
              <a:t>Tomlinson, </a:t>
            </a:r>
            <a:r>
              <a:rPr lang="el-GR" altLang="en-US" sz="2000" dirty="0">
                <a:latin typeface="+mn-lt"/>
              </a:rPr>
              <a:t>1999)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8" name="Picture 7" descr="http://img.ehowcdn.com/article-new/ehow/images/a07/pc/q8/ways-implement-differentiated-instruction-math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810000" cy="25336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t3.gstatic.com/images?q=tbn:ANd9GcSA2hnd7_Ep9w2a1RSBHzlJVTLGskp8UQ-OcXgZVgle_qComkRlcHg61D03t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171700" cy="21050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692275" y="282575"/>
            <a:ext cx="4967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l-GR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«Προϊόντα»</a:t>
            </a: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323850" y="717550"/>
            <a:ext cx="8640763" cy="27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l-GR" altLang="en-US" sz="2400" b="1" dirty="0">
                <a:latin typeface="+mn-lt"/>
              </a:rPr>
              <a:t>Οι εργασίες που ζητούνται από τους μαθητές.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l-GR" altLang="en-US" sz="2400" dirty="0">
                <a:latin typeface="+mn-lt"/>
              </a:rPr>
              <a:t>Αποτελούν εκτιμήσεις/αξιολογήσεις ή παρουσιάσεις αυτών που οι μαθητές καλούνται να μάθουν, να κατανοήσουν και να είναι ικανοί να κάνουν ως αποτέλεσμα μιας εκτεταμένης ακολουθίας μάθησης.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000" dirty="0">
                <a:latin typeface="+mn-lt"/>
              </a:rPr>
              <a:t>(</a:t>
            </a:r>
            <a:r>
              <a:rPr lang="en-US" altLang="en-US" sz="2000" dirty="0">
                <a:latin typeface="+mn-lt"/>
              </a:rPr>
              <a:t>Tomlinson, </a:t>
            </a:r>
            <a:r>
              <a:rPr lang="el-GR" altLang="en-US" sz="2000" dirty="0">
                <a:latin typeface="+mn-lt"/>
              </a:rPr>
              <a:t>2001)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22535" name="Picture 7" descr="http://idecorp.net/wp-content/uploads/2012/02/differentiating-instru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5" y="3848546"/>
            <a:ext cx="3569063" cy="26767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692275" y="282575"/>
            <a:ext cx="4967288" cy="107721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l-GR" altLang="en-US" b="1" dirty="0">
                <a:solidFill>
                  <a:srgbClr val="C00000"/>
                </a:solidFill>
                <a:latin typeface="+mn-lt"/>
              </a:rPr>
              <a:t>Πώς διαφοροποιούμε το </a:t>
            </a:r>
            <a:r>
              <a:rPr lang="el-GR" altLang="en-US" b="1" dirty="0" smtClean="0">
                <a:solidFill>
                  <a:srgbClr val="008000"/>
                </a:solidFill>
                <a:latin typeface="+mn-lt"/>
              </a:rPr>
              <a:t>προϊόν</a:t>
            </a:r>
            <a:endParaRPr lang="el-GR" alt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11559" y="1484784"/>
            <a:ext cx="8302253" cy="461921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spcAft>
                <a:spcPts val="1800"/>
              </a:spcAft>
            </a:pPr>
            <a:r>
              <a:rPr lang="el-GR" altLang="en-US" sz="2400" b="1" dirty="0">
                <a:solidFill>
                  <a:srgbClr val="0000FF"/>
                </a:solidFill>
                <a:latin typeface="+mn-lt"/>
              </a:rPr>
              <a:t>Αναθέτουμε διαφορετικού τύπου εργασίες ανάλογα με το προφίλ του μαθητή (διερευνήσεις ιδεών και εννοιών ή γενικεύσεις (ψηλότερου βαθμού δυσκολίας), αλλά και περιγραφή των χαρακτηριστικών μιας έννοιας (χαμηλότερου βαθμού δυσκολίας)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spcAft>
                <a:spcPts val="1800"/>
              </a:spcAft>
            </a:pPr>
            <a:r>
              <a:rPr lang="el-GR" altLang="en-US" sz="2400" b="1" dirty="0">
                <a:solidFill>
                  <a:srgbClr val="0000FF"/>
                </a:solidFill>
                <a:latin typeface="+mn-lt"/>
              </a:rPr>
              <a:t>Αφήνουμε το μαθητή να διαλέξει ποιο είδος εργασίας θα κάνει, κλπ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</a:pPr>
            <a:endParaRPr lang="el-GR" altLang="en-US" sz="2000" dirty="0">
              <a:latin typeface="Book Antiqua" pitchFamily="18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endParaRPr lang="el-GR" altLang="en-US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512" y="388739"/>
            <a:ext cx="8092280" cy="46166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079500" lvl="0" indent="-1079500" algn="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Διαφοροποίηση διαδικασίας</a:t>
            </a:r>
            <a:endParaRPr lang="el-GR" sz="2400" dirty="0">
              <a:solidFill>
                <a:srgbClr val="C0000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6920157"/>
              </p:ext>
            </p:extLst>
          </p:nvPr>
        </p:nvGraphicFramePr>
        <p:xfrm>
          <a:off x="242720" y="1124744"/>
          <a:ext cx="84337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352648" y="1844824"/>
            <a:ext cx="515496" cy="35584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123728" y="4581128"/>
            <a:ext cx="484272" cy="374848"/>
          </a:xfrm>
          <a:prstGeom prst="triangl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09612" y="4494311"/>
            <a:ext cx="432048" cy="461665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860400" y="4473802"/>
            <a:ext cx="628288" cy="589756"/>
          </a:xfrm>
          <a:prstGeom prst="star5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616912"/>
            <a:ext cx="235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b="1" dirty="0" smtClean="0">
              <a:latin typeface="Book Antiqua" pitchFamily="18" charset="0"/>
            </a:endParaRPr>
          </a:p>
          <a:p>
            <a:r>
              <a:rPr lang="el-GR" sz="2000" b="1" dirty="0" smtClean="0">
                <a:latin typeface="Book Antiqua" pitchFamily="18" charset="0"/>
              </a:rPr>
              <a:t>Κατασκευάζουμε κλιμακωτές ερωτήσεις</a:t>
            </a:r>
            <a:endParaRPr lang="en-US" sz="2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151"/>
            <a:ext cx="8229600" cy="5193209"/>
          </a:xfrm>
        </p:spPr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r>
              <a:rPr lang="en-US" dirty="0" smtClean="0"/>
              <a:t> </a:t>
            </a:r>
            <a:r>
              <a:rPr lang="el-GR" sz="3200" dirty="0" smtClean="0">
                <a:solidFill>
                  <a:schemeClr val="tx1"/>
                </a:solidFill>
              </a:rPr>
              <a:t>Μη ικανοποιητικά γενικά αποτελέσματα μάθησης </a:t>
            </a:r>
          </a:p>
          <a:p>
            <a:r>
              <a:rPr lang="el-GR" sz="3200" dirty="0" smtClean="0">
                <a:solidFill>
                  <a:schemeClr val="tx1"/>
                </a:solidFill>
              </a:rPr>
              <a:t>Ο «πόλεμος» </a:t>
            </a:r>
            <a:r>
              <a:rPr lang="el-GR" sz="3200" dirty="0">
                <a:solidFill>
                  <a:schemeClr val="tx1"/>
                </a:solidFill>
              </a:rPr>
              <a:t>κατά των </a:t>
            </a:r>
            <a:r>
              <a:rPr lang="el-GR" sz="3200" dirty="0" smtClean="0">
                <a:solidFill>
                  <a:schemeClr val="tx1"/>
                </a:solidFill>
              </a:rPr>
              <a:t>εκπαιδευτικών και της δημόσιας εκπαίδευσης</a:t>
            </a:r>
            <a:endParaRPr lang="el-GR" sz="3200" dirty="0">
              <a:solidFill>
                <a:schemeClr val="tx1"/>
              </a:solidFill>
            </a:endParaRPr>
          </a:p>
          <a:p>
            <a:r>
              <a:rPr lang="el-GR" sz="3200" dirty="0" smtClean="0">
                <a:solidFill>
                  <a:schemeClr val="tx1"/>
                </a:solidFill>
              </a:rPr>
              <a:t>Συγκριτικά </a:t>
            </a:r>
            <a:r>
              <a:rPr lang="el-GR" sz="3200" dirty="0">
                <a:solidFill>
                  <a:schemeClr val="tx1"/>
                </a:solidFill>
              </a:rPr>
              <a:t>πτώση επιπέδων </a:t>
            </a:r>
            <a:r>
              <a:rPr lang="el-GR" sz="3200" dirty="0" smtClean="0">
                <a:solidFill>
                  <a:schemeClr val="tx1"/>
                </a:solidFill>
              </a:rPr>
              <a:t>γλωσσομάθειας/ φιλομάθειας</a:t>
            </a:r>
            <a:endParaRPr lang="el-GR" sz="3200" dirty="0">
              <a:solidFill>
                <a:schemeClr val="tx1"/>
              </a:solidFill>
            </a:endParaRPr>
          </a:p>
          <a:p>
            <a:r>
              <a:rPr lang="el-GR" sz="3200" dirty="0">
                <a:solidFill>
                  <a:schemeClr val="tx1"/>
                </a:solidFill>
              </a:rPr>
              <a:t>Πολλά παιδιά στη στήριξη/ενίσχυση από το δημοτικό χωρίς ουσιαστικά αποτελέσματα</a:t>
            </a:r>
          </a:p>
          <a:p>
            <a:r>
              <a:rPr lang="el-GR" sz="3200" dirty="0">
                <a:solidFill>
                  <a:schemeClr val="tx1"/>
                </a:solidFill>
              </a:rPr>
              <a:t>Πολλή συζήτηση για αποτυχία στις τελικές εξετάσεις</a:t>
            </a:r>
          </a:p>
          <a:p>
            <a:endParaRPr lang="el-GR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66045"/>
            <a:ext cx="8229600" cy="85010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chemeClr val="tx1"/>
                </a:solidFill>
              </a:rPr>
              <a:t>1. ΤΟ ΠΡΟΒΛΗΜΑ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0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                                   </a:t>
            </a:r>
          </a:p>
          <a:p>
            <a:pPr marL="0" indent="0" algn="ctr">
              <a:buNone/>
            </a:pPr>
            <a:r>
              <a:rPr lang="el-GR" dirty="0" smtClean="0"/>
              <a:t>  </a:t>
            </a:r>
            <a:r>
              <a:rPr lang="el-GR" sz="3200" dirty="0" smtClean="0"/>
              <a:t>ΠΡΑΚΤΙΚΗ ΕΦΑΡΜΟΓΗ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122" name="Picture 2" descr="C:\Users\user\Desktop\images9VES9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744416" cy="28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ctr">
              <a:lnSpc>
                <a:spcPct val="150000"/>
              </a:lnSpc>
              <a:buNone/>
            </a:pPr>
            <a:r>
              <a:rPr lang="el-GR" sz="3600" dirty="0" smtClean="0"/>
              <a:t>Σας ευχαριστώ </a:t>
            </a:r>
          </a:p>
          <a:p>
            <a:pPr algn="ctr">
              <a:lnSpc>
                <a:spcPct val="150000"/>
              </a:lnSpc>
              <a:buNone/>
            </a:pPr>
            <a:r>
              <a:rPr lang="el-GR" sz="3600" dirty="0" smtClean="0"/>
              <a:t>για την προσοχή </a:t>
            </a:r>
          </a:p>
          <a:p>
            <a:pPr algn="ctr">
              <a:lnSpc>
                <a:spcPct val="150000"/>
              </a:lnSpc>
              <a:buNone/>
            </a:pPr>
            <a:r>
              <a:rPr lang="el-GR" sz="3600" dirty="0" smtClean="0"/>
              <a:t>και την ενεργό εμπλοκή σας!</a:t>
            </a:r>
          </a:p>
          <a:p>
            <a:pPr algn="ctr">
              <a:lnSpc>
                <a:spcPct val="150000"/>
              </a:lnSpc>
              <a:buNone/>
            </a:pP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0966-7B88-4D26-88EF-3563E896F70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\Desktop\imagesU0LWCKJ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" r="2626" b="7483"/>
          <a:stretch/>
        </p:blipFill>
        <p:spPr bwMode="auto">
          <a:xfrm>
            <a:off x="179512" y="480291"/>
            <a:ext cx="8724343" cy="566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5910-E6B9-48DE-A228-5DA92A52A8E7}" type="slidenum">
              <a:rPr lang="el-GR" altLang="en-US" smtClean="0"/>
              <a:pPr/>
              <a:t>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314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Το πρόβλημα – Πρόκληση!!!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524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αμπύλο δεξιό βέλος"/>
          <p:cNvSpPr/>
          <p:nvPr/>
        </p:nvSpPr>
        <p:spPr>
          <a:xfrm>
            <a:off x="1547664" y="5013176"/>
            <a:ext cx="1512168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6 - Καμπύλο αριστερό βέλος"/>
          <p:cNvSpPr/>
          <p:nvPr/>
        </p:nvSpPr>
        <p:spPr>
          <a:xfrm>
            <a:off x="6588224" y="4941168"/>
            <a:ext cx="1656184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sgpforslideshare-110511130439-phpapp02/95/slide-5-728.jpg?1305137389"/>
          <p:cNvPicPr>
            <a:picLocks noChangeAspect="1" noChangeArrowheads="1"/>
          </p:cNvPicPr>
          <p:nvPr/>
        </p:nvPicPr>
        <p:blipFill rotWithShape="1">
          <a:blip r:embed="rId2" cstate="print"/>
          <a:srcRect l="6887" t="31475" r="13951" b="3913"/>
          <a:stretch/>
        </p:blipFill>
        <p:spPr bwMode="auto">
          <a:xfrm>
            <a:off x="455457" y="764704"/>
            <a:ext cx="3999532" cy="2448286"/>
          </a:xfrm>
          <a:prstGeom prst="rect">
            <a:avLst/>
          </a:prstGeom>
          <a:noFill/>
        </p:spPr>
      </p:pic>
      <p:pic>
        <p:nvPicPr>
          <p:cNvPr id="1026" name="Picture 2" descr="http://www.teachingsafari.com/shop/images/CEC_Differentiated_Instruc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r="10169" b="17131"/>
          <a:stretch/>
        </p:blipFill>
        <p:spPr bwMode="auto">
          <a:xfrm>
            <a:off x="4828962" y="764704"/>
            <a:ext cx="3784364" cy="24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okecenter.org/uploaded/images/home/site_pages/Blog/Differentiated_Instruction_at_C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7" y="3741160"/>
            <a:ext cx="3999532" cy="26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SNO5I4MOJUFsYONIqRKxHxBlkKVRRq_qOWRaXggI0vj9g64Z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62" y="3777110"/>
            <a:ext cx="3703478" cy="25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e 4"/>
          <p:cNvSpPr/>
          <p:nvPr/>
        </p:nvSpPr>
        <p:spPr>
          <a:xfrm rot="16200000">
            <a:off x="1399962" y="-27385"/>
            <a:ext cx="6858000" cy="6912769"/>
          </a:xfrm>
          <a:prstGeom prst="pi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04800"/>
            <a:ext cx="8534400" cy="12192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800" b="1" dirty="0" smtClean="0">
                <a:solidFill>
                  <a:schemeClr val="tx1"/>
                </a:solidFill>
                <a:latin typeface="+mn-lt"/>
                <a:cs typeface="Arial" charset="0"/>
              </a:rPr>
              <a:t>2. Η έννοια της αποτελεσματικότητας</a:t>
            </a:r>
            <a:endParaRPr lang="en-US" sz="4800" b="1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32037"/>
            <a:ext cx="815340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200" dirty="0" smtClean="0">
                <a:cs typeface="Arial" charset="0"/>
              </a:rPr>
              <a:t>Ένα σχολείο μπορεί να είναι αποτελεσματικό στον βαθμό στον οποίο υπάρχει συνέπεια μεταξύ των στόχων και των επιτευγμάτων του.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6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6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437112"/>
            <a:ext cx="8280920" cy="14465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chemeClr val="accent5">
                    <a:lumMod val="75000"/>
                  </a:schemeClr>
                </a:solidFill>
              </a:rPr>
              <a:t>Ποιότητα/καταλληλότητα </a:t>
            </a:r>
          </a:p>
          <a:p>
            <a:pPr algn="ctr"/>
            <a:r>
              <a:rPr lang="el-GR" sz="4400" b="1" dirty="0" smtClean="0">
                <a:solidFill>
                  <a:schemeClr val="accent5">
                    <a:lumMod val="75000"/>
                  </a:schemeClr>
                </a:solidFill>
              </a:rPr>
              <a:t>των στόχων;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669979"/>
          </a:xfrm>
        </p:spPr>
        <p:txBody>
          <a:bodyPr/>
          <a:lstStyle/>
          <a:p>
            <a:pPr marL="0" indent="0">
              <a:buNone/>
            </a:pPr>
            <a:r>
              <a:rPr lang="el-GR" sz="3200" dirty="0" smtClean="0">
                <a:cs typeface="Arial" charset="0"/>
              </a:rPr>
              <a:t>Είναι σημαντικό να καθοριστεί εξαρχής πως</a:t>
            </a:r>
            <a:r>
              <a:rPr lang="en-US" sz="3200" dirty="0" smtClean="0">
                <a:cs typeface="Arial" charset="0"/>
              </a:rPr>
              <a:t>,</a:t>
            </a:r>
            <a:r>
              <a:rPr lang="el-GR" sz="3200" dirty="0" smtClean="0">
                <a:cs typeface="Arial" charset="0"/>
              </a:rPr>
              <a:t> με βάση την Έρευνα Εκπαιδευτικής Αποτελεσματικότητας (ΕΕΑ), κύριος σκοπός λειτουργίας των σχολικών μονάδων είναι η </a:t>
            </a:r>
            <a:r>
              <a:rPr lang="el-GR" sz="3200" b="1" u="sng" dirty="0" smtClean="0">
                <a:solidFill>
                  <a:schemeClr val="accent6"/>
                </a:solidFill>
                <a:cs typeface="Arial" charset="0"/>
              </a:rPr>
              <a:t>προαγωγή της μάθησης.</a:t>
            </a:r>
          </a:p>
          <a:p>
            <a:pPr marL="0" indent="0">
              <a:buNone/>
            </a:pPr>
            <a:endParaRPr lang="el-GR" sz="2600" b="1" u="sng" dirty="0" smtClean="0">
              <a:solidFill>
                <a:schemeClr val="accent6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  <a:cs typeface="Arial" charset="0"/>
              </a:rPr>
              <a:t>  Η </a:t>
            </a:r>
            <a:r>
              <a:rPr lang="el-GR" b="1" dirty="0">
                <a:solidFill>
                  <a:srgbClr val="0070C0"/>
                </a:solidFill>
                <a:cs typeface="Arial" charset="0"/>
              </a:rPr>
              <a:t>έννοια της </a:t>
            </a:r>
            <a:r>
              <a:rPr lang="el-GR" b="1" dirty="0" smtClean="0">
                <a:solidFill>
                  <a:srgbClr val="0070C0"/>
                </a:solidFill>
                <a:cs typeface="Arial" charset="0"/>
              </a:rPr>
              <a:t>αποτελεσματικότητας</a:t>
            </a:r>
            <a:br>
              <a:rPr lang="el-GR" b="1" dirty="0" smtClean="0">
                <a:solidFill>
                  <a:srgbClr val="0070C0"/>
                </a:solidFill>
                <a:cs typeface="Arial" charset="0"/>
              </a:rPr>
            </a:br>
            <a:r>
              <a:rPr lang="el-GR" dirty="0" smtClean="0">
                <a:solidFill>
                  <a:srgbClr val="0070C0"/>
                </a:solidFill>
                <a:cs typeface="Arial" charset="0"/>
              </a:rPr>
              <a:t>στη σχολική μονάδα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39752" y="4180344"/>
            <a:ext cx="4752528" cy="267765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ΜΑΘΗΣΙΑΚΑ ΑΠΟΤΕΛΕΣΜΑΤΑ</a:t>
            </a:r>
          </a:p>
          <a:p>
            <a:pPr algn="ctr"/>
            <a:endParaRPr lang="el-GR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bg1"/>
                </a:solidFill>
              </a:rPr>
              <a:t>γνωστικός τομέας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bg1"/>
                </a:solidFill>
              </a:rPr>
              <a:t>συναισθηματικός τομέας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bg1"/>
                </a:solidFill>
              </a:rPr>
              <a:t>ψυχοκινητικός τομέας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bg1"/>
                </a:solidFill>
              </a:rPr>
              <a:t>μεταγνωστικός τομέας</a:t>
            </a:r>
          </a:p>
          <a:p>
            <a:pPr algn="ctr"/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7070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494</TotalTime>
  <Words>1656</Words>
  <Application>Microsoft Office PowerPoint</Application>
  <PresentationFormat>On-screen Show (4:3)</PresentationFormat>
  <Paragraphs>298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Thatch</vt:lpstr>
      <vt:lpstr>15ο ΕΤΗΣΙΟ ΣΥΝΕΔΡΙΟ  ΕΚΠΑΙΔΕΥΤΙΚΟΥ ΟΜΙΛΟΥ ΚΥΠΡΟΥ</vt:lpstr>
      <vt:lpstr>ΔΟΜΗ ΠΑΡΟΥΣΙΑΣΗΣ</vt:lpstr>
      <vt:lpstr>PowerPoint Presentation</vt:lpstr>
      <vt:lpstr>PowerPoint Presentation</vt:lpstr>
      <vt:lpstr>PowerPoint Presentation</vt:lpstr>
      <vt:lpstr>Το πρόβλημα – Πρόκληση!!!</vt:lpstr>
      <vt:lpstr>PowerPoint Presentation</vt:lpstr>
      <vt:lpstr>2. Η έννοια της αποτελεσματικότητας</vt:lpstr>
      <vt:lpstr>  Η έννοια της αποτελεσματικότητας στη σχολική μονάδα</vt:lpstr>
      <vt:lpstr>PowerPoint Presentation</vt:lpstr>
      <vt:lpstr>Α) Πολιτική του σχολείου  για τη διδασκαλία</vt:lpstr>
      <vt:lpstr>PowerPoint Presentation</vt:lpstr>
      <vt:lpstr>PowerPoint Presentation</vt:lpstr>
      <vt:lpstr> ΤΙ ΕΙΝΑΙ ΑΠΟΤΕΛΕΣΜΑΤΙΚΗ ΔΙΔΑΣΚΑΛΙΑ </vt:lpstr>
      <vt:lpstr>PowerPoint Presentation</vt:lpstr>
      <vt:lpstr>Η ΕΝΝΟΙΑ ΤΗΣ ΓΛΩΣΣΙΚΗΣ ΕΠΑΡΚΕΙΑΣ ΕΡΓΑΣΙΑ ΣΕ ΟΜΑΔΕΣ</vt:lpstr>
      <vt:lpstr>ΕΡΓΑΣΙΑ ΣΕ ΟΜΑΔΕΣ</vt:lpstr>
      <vt:lpstr>PowerPoint Presentation</vt:lpstr>
      <vt:lpstr>ΕΡΓΑΣΙΑ ΣΕ ΟΜΑΔΕΣ</vt:lpstr>
      <vt:lpstr>Παράδειγμα 1</vt:lpstr>
      <vt:lpstr>( παράδειγμα) Δείκτης επάρκειας </vt:lpstr>
      <vt:lpstr>Είναι οι Δείκτες Επάρκειας η απάντηση στα προβλήματα; …</vt:lpstr>
      <vt:lpstr>Αναδόμηση των ΑΠ στη βάση Δεικτών Επιτυχίας και Δεικτών Επάρκειας </vt:lpstr>
      <vt:lpstr>PowerPoint Presentation</vt:lpstr>
      <vt:lpstr>  Η λογική των Δεικτών</vt:lpstr>
      <vt:lpstr>Τι περιλαμβάνουν οι Δείκτες</vt:lpstr>
      <vt:lpstr> Παιδαγωγική βάση της ανάπτυξης των Δεικτών</vt:lpstr>
      <vt:lpstr>Δείκτες–Διδασκαλία–Αξιολόγηση</vt:lpstr>
      <vt:lpstr>Παράδειγμα 2.               Κριτική Σκέψη</vt:lpstr>
      <vt:lpstr>Κριτική σκέψη (συνέχεια)</vt:lpstr>
      <vt:lpstr>    Παράδειγμα 3:</vt:lpstr>
      <vt:lpstr>3. Η αποτελεσματικότητα διά μέσου της διαφοροποίησης της διδασκαλίας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Rodosthenous</dc:creator>
  <cp:lastModifiedBy>Irene Rodosthenous</cp:lastModifiedBy>
  <cp:revision>22</cp:revision>
  <cp:lastPrinted>2015-10-22T09:25:08Z</cp:lastPrinted>
  <dcterms:created xsi:type="dcterms:W3CDTF">2015-10-22T05:03:18Z</dcterms:created>
  <dcterms:modified xsi:type="dcterms:W3CDTF">2015-11-02T19:40:29Z</dcterms:modified>
</cp:coreProperties>
</file>