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62" r:id="rId3"/>
    <p:sldId id="261" r:id="rId4"/>
    <p:sldId id="258" r:id="rId5"/>
    <p:sldId id="260" r:id="rId6"/>
    <p:sldId id="263" r:id="rId7"/>
    <p:sldId id="264" r:id="rId8"/>
    <p:sldId id="265" r:id="rId9"/>
    <p:sldId id="266" r:id="rId10"/>
    <p:sldId id="272" r:id="rId11"/>
    <p:sldId id="273" r:id="rId12"/>
    <p:sldId id="276" r:id="rId13"/>
    <p:sldId id="267"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43A7A-A4AD-4393-9A67-A2B7460A5DCD}" type="datetimeFigureOut">
              <a:rPr lang="el-GR" smtClean="0"/>
              <a:t>12/2/2018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C9F85-4F12-4739-B160-0EBF9A030C7C}" type="slidenum">
              <a:rPr lang="el-GR" smtClean="0"/>
              <a:t>‹#›</a:t>
            </a:fld>
            <a:endParaRPr lang="el-GR"/>
          </a:p>
        </p:txBody>
      </p:sp>
    </p:spTree>
    <p:extLst>
      <p:ext uri="{BB962C8B-B14F-4D97-AF65-F5344CB8AC3E}">
        <p14:creationId xmlns:p14="http://schemas.microsoft.com/office/powerpoint/2010/main" val="286352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FA7194-2360-493C-B598-CF1166875F79}" type="datetimeFigureOut">
              <a:rPr lang="el-GR" smtClean="0"/>
              <a:t>12/2/2018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6E04B-AF18-4AA6-92D7-E388E18D6E7D}" type="slidenum">
              <a:rPr lang="el-GR" smtClean="0"/>
              <a:t>‹#›</a:t>
            </a:fld>
            <a:endParaRPr lang="el-G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A7194-2360-493C-B598-CF1166875F79}" type="datetimeFigureOut">
              <a:rPr lang="el-GR" smtClean="0"/>
              <a:t>12/2/2018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6E04B-AF18-4AA6-92D7-E388E18D6E7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FA7194-2360-493C-B598-CF1166875F79}" type="datetimeFigureOut">
              <a:rPr lang="el-GR" smtClean="0"/>
              <a:t>12/2/2018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6E04B-AF18-4AA6-92D7-E388E18D6E7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FA7194-2360-493C-B598-CF1166875F79}" type="datetimeFigureOut">
              <a:rPr lang="el-GR" smtClean="0"/>
              <a:t>12/2/2018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6E04B-AF18-4AA6-92D7-E388E18D6E7D}" type="slidenum">
              <a:rPr lang="el-GR" smtClean="0"/>
              <a:t>‹#›</a:t>
            </a:fld>
            <a:endParaRPr lang="el-G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A7194-2360-493C-B598-CF1166875F79}" type="datetimeFigureOut">
              <a:rPr lang="el-GR" smtClean="0"/>
              <a:t>12/2/2018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56E04B-AF18-4AA6-92D7-E388E18D6E7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1FA7194-2360-493C-B598-CF1166875F79}" type="datetimeFigureOut">
              <a:rPr lang="el-GR" smtClean="0"/>
              <a:t>12/2/2018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56E04B-AF18-4AA6-92D7-E388E18D6E7D}" type="slidenum">
              <a:rPr lang="el-GR" smtClean="0"/>
              <a:t>‹#›</a:t>
            </a:fld>
            <a:endParaRPr lang="el-G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FA7194-2360-493C-B598-CF1166875F79}" type="datetimeFigureOut">
              <a:rPr lang="el-GR" smtClean="0"/>
              <a:t>12/2/2018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B56E04B-AF18-4AA6-92D7-E388E18D6E7D}" type="slidenum">
              <a:rPr lang="el-GR" smtClean="0"/>
              <a:t>‹#›</a:t>
            </a:fld>
            <a:endParaRPr lang="el-G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FA7194-2360-493C-B598-CF1166875F79}" type="datetimeFigureOut">
              <a:rPr lang="el-GR" smtClean="0"/>
              <a:t>12/2/2018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B56E04B-AF18-4AA6-92D7-E388E18D6E7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A7194-2360-493C-B598-CF1166875F79}" type="datetimeFigureOut">
              <a:rPr lang="el-GR" smtClean="0"/>
              <a:t>12/2/2018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B56E04B-AF18-4AA6-92D7-E388E18D6E7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A7194-2360-493C-B598-CF1166875F79}" type="datetimeFigureOut">
              <a:rPr lang="el-GR" smtClean="0"/>
              <a:t>12/2/2018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56E04B-AF18-4AA6-92D7-E388E18D6E7D}" type="slidenum">
              <a:rPr lang="el-GR" smtClean="0"/>
              <a:t>‹#›</a:t>
            </a:fld>
            <a:endParaRPr 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A7194-2360-493C-B598-CF1166875F79}" type="datetimeFigureOut">
              <a:rPr lang="el-GR" smtClean="0"/>
              <a:t>12/2/2018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56E04B-AF18-4AA6-92D7-E388E18D6E7D}" type="slidenum">
              <a:rPr lang="el-GR" smtClean="0"/>
              <a:t>‹#›</a:t>
            </a:fld>
            <a:endParaRPr lang="el-G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1FA7194-2360-493C-B598-CF1166875F79}" type="datetimeFigureOut">
              <a:rPr lang="el-GR" smtClean="0"/>
              <a:t>12/2/2018</a:t>
            </a:fld>
            <a:endParaRPr lang="el-G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l-G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B56E04B-AF18-4AA6-92D7-E388E18D6E7D}"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l-GR" dirty="0" smtClean="0"/>
              <a:t>Γιαννούλα Ανδρέου,</a:t>
            </a:r>
            <a:r>
              <a:rPr lang="en-US" dirty="0" smtClean="0"/>
              <a:t> PhD,</a:t>
            </a:r>
            <a:r>
              <a:rPr lang="el-GR" dirty="0" smtClean="0"/>
              <a:t> ΒΔ, ΔΕ</a:t>
            </a:r>
          </a:p>
          <a:p>
            <a:r>
              <a:rPr lang="el-GR" dirty="0" smtClean="0"/>
              <a:t>Συνέδριο Εκπαιδευτικού Ομίλου Κύπρου </a:t>
            </a:r>
          </a:p>
          <a:p>
            <a:r>
              <a:rPr lang="el-GR" dirty="0" smtClean="0"/>
              <a:t>3 Φεβρουαρίου 2018</a:t>
            </a:r>
            <a:r>
              <a:rPr lang="en-US" dirty="0" smtClean="0"/>
              <a:t> </a:t>
            </a:r>
            <a:endParaRPr lang="el-GR" dirty="0"/>
          </a:p>
        </p:txBody>
      </p:sp>
      <p:sp>
        <p:nvSpPr>
          <p:cNvPr id="2" name="Title 1"/>
          <p:cNvSpPr>
            <a:spLocks noGrp="1"/>
          </p:cNvSpPr>
          <p:nvPr>
            <p:ph type="ctrTitle"/>
          </p:nvPr>
        </p:nvSpPr>
        <p:spPr>
          <a:xfrm>
            <a:off x="817581" y="3573016"/>
            <a:ext cx="7175351" cy="1352441"/>
          </a:xfrm>
        </p:spPr>
        <p:txBody>
          <a:bodyPr/>
          <a:lstStyle/>
          <a:p>
            <a:r>
              <a:rPr lang="el-GR" sz="4000" dirty="0" smtClean="0"/>
              <a:t>Δημιουργικότητα και αποκλίνουσα σκέψη  </a:t>
            </a:r>
            <a:endParaRPr lang="el-GR"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8640"/>
            <a:ext cx="4752528" cy="343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71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5073744"/>
          </a:xfrm>
        </p:spPr>
        <p:txBody>
          <a:bodyPr>
            <a:normAutofit fontScale="92500" lnSpcReduction="10000"/>
          </a:bodyPr>
          <a:lstStyle/>
          <a:p>
            <a:r>
              <a:rPr lang="el-GR" dirty="0" smtClean="0"/>
              <a:t>Επιβάλλεται να </a:t>
            </a:r>
            <a:r>
              <a:rPr lang="el-GR" dirty="0"/>
              <a:t>αλλάξει το περιβάλλον μάθησης. Το ζητούμενο μιας εκπαίδευσης που θα ανταποκρίνεται στις ιδιαιτερότητες κάθε </a:t>
            </a:r>
            <a:r>
              <a:rPr lang="el-GR" dirty="0" smtClean="0"/>
              <a:t>παιδιού και θα προωθεί τη δημιουργικότητα του  </a:t>
            </a:r>
            <a:r>
              <a:rPr lang="el-GR" dirty="0"/>
              <a:t>μπορεί να βρεθεί μόνο μέσα από την ευελιξία διαμόρφωσης του μαθησιακού του περιβάλλοντος</a:t>
            </a:r>
            <a:r>
              <a:rPr lang="el-GR" dirty="0" smtClean="0"/>
              <a:t>.</a:t>
            </a:r>
          </a:p>
          <a:p>
            <a:r>
              <a:rPr lang="el-GR" dirty="0" smtClean="0"/>
              <a:t>Χαρισματικοί μαθητές </a:t>
            </a:r>
          </a:p>
          <a:p>
            <a:r>
              <a:rPr lang="el-GR" dirty="0" smtClean="0"/>
              <a:t> Μαθητές με μαθησιακές δυσκολίες</a:t>
            </a:r>
          </a:p>
          <a:p>
            <a:r>
              <a:rPr lang="el-GR" dirty="0" smtClean="0"/>
              <a:t> </a:t>
            </a:r>
            <a:r>
              <a:rPr lang="el-GR" dirty="0"/>
              <a:t>Φ</a:t>
            </a:r>
            <a:r>
              <a:rPr lang="el-GR" dirty="0" smtClean="0"/>
              <a:t>ιλότιμες </a:t>
            </a:r>
            <a:r>
              <a:rPr lang="el-GR" dirty="0"/>
              <a:t>προσπάθειες </a:t>
            </a:r>
            <a:r>
              <a:rPr lang="el-GR" dirty="0" smtClean="0"/>
              <a:t>εκπαιδευτικών χωρίς όμως </a:t>
            </a:r>
            <a:r>
              <a:rPr lang="el-GR" dirty="0"/>
              <a:t>να έχουν ούτε τα απαραίτητα εργαλεία, ούτε και τον απαιτούμενο </a:t>
            </a:r>
            <a:r>
              <a:rPr lang="el-GR" dirty="0" smtClean="0"/>
              <a:t>χρόνο</a:t>
            </a:r>
            <a:endParaRPr lang="en-US" dirty="0" smtClean="0"/>
          </a:p>
          <a:p>
            <a:pPr lvl="0">
              <a:buClr>
                <a:srgbClr val="F14124">
                  <a:lumMod val="75000"/>
                </a:srgbClr>
              </a:buClr>
            </a:pPr>
            <a:r>
              <a:rPr lang="el-GR" sz="2000" dirty="0">
                <a:solidFill>
                  <a:prstClr val="black">
                    <a:lumMod val="75000"/>
                    <a:lumOff val="25000"/>
                  </a:prstClr>
                </a:solidFill>
              </a:rPr>
              <a:t>Η γνώση δεν μπορεί πλέον να θεωρείται </a:t>
            </a:r>
            <a:r>
              <a:rPr lang="el-GR" sz="2000" dirty="0" smtClean="0">
                <a:solidFill>
                  <a:prstClr val="black">
                    <a:lumMod val="75000"/>
                    <a:lumOff val="25000"/>
                  </a:prstClr>
                </a:solidFill>
              </a:rPr>
              <a:t>ως </a:t>
            </a:r>
            <a:r>
              <a:rPr lang="el-GR" sz="2000" dirty="0">
                <a:solidFill>
                  <a:prstClr val="black">
                    <a:lumMod val="75000"/>
                    <a:lumOff val="25000"/>
                  </a:prstClr>
                </a:solidFill>
              </a:rPr>
              <a:t>«εφόδια» τα οποία κάποιος θα πρέπει να αποκτήσει νωρίς στη ζωή του. Έχει διαρκή ροή, δεν περιορίζεται σε ένα συγκεκριμένο χώρο και εκτείνεται σε όλη τη διάρκεια της ζωής του ατόμου</a:t>
            </a:r>
          </a:p>
          <a:p>
            <a:endParaRPr lang="el-GR" dirty="0" smtClean="0"/>
          </a:p>
          <a:p>
            <a:endParaRPr lang="el-GR" dirty="0" smtClean="0"/>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301208"/>
            <a:ext cx="1549165" cy="1229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727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372168"/>
            <a:ext cx="7992887" cy="1721128"/>
          </a:xfrm>
        </p:spPr>
        <p:txBody>
          <a:bodyPr/>
          <a:lstStyle/>
          <a:p>
            <a:pPr algn="l"/>
            <a:r>
              <a:rPr lang="el-GR" sz="1800" b="0" dirty="0">
                <a:solidFill>
                  <a:prstClr val="black">
                    <a:lumMod val="75000"/>
                    <a:lumOff val="25000"/>
                  </a:prstClr>
                </a:solidFill>
                <a:effectLst/>
                <a:ea typeface="+mn-ea"/>
                <a:cs typeface="+mn-cs"/>
              </a:rPr>
              <a:t>Επομένως για να προωθήσουμε και να ενισχύσουμε τη δημιουργικότητα και την κριτική σκέψη στα σχολεία μας  πρέπει  να δομήσουμε  μια άλλη σχέση με τη γνώση και να μετακινηθούμε από την προσέγγιση της στεγνής μετάδοσης σε μια διαδικασία δόμησης, έρευνας, αυτό-αξιολόγησης και τεκμηρίωσης</a:t>
            </a:r>
            <a:endParaRPr lang="el-GR" sz="1800"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267744" y="476672"/>
            <a:ext cx="3951478" cy="386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822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88640"/>
            <a:ext cx="6254080" cy="936104"/>
          </a:xfrm>
        </p:spPr>
        <p:txBody>
          <a:bodyPr/>
          <a:lstStyle/>
          <a:p>
            <a:r>
              <a:rPr lang="el-GR" sz="1800" dirty="0">
                <a:solidFill>
                  <a:srgbClr val="404040"/>
                </a:solidFill>
                <a:ea typeface="Times New Roman"/>
              </a:rPr>
              <a:t>Στην βιβλιογραφία αναφέρονται πολλές </a:t>
            </a:r>
            <a:r>
              <a:rPr lang="el-GR" sz="1800" dirty="0">
                <a:solidFill>
                  <a:schemeClr val="bg2">
                    <a:lumMod val="50000"/>
                  </a:schemeClr>
                </a:solidFill>
                <a:ea typeface="Times New Roman"/>
              </a:rPr>
              <a:t>τεχνικές ανάπτυξης της δημιουργικότητας</a:t>
            </a:r>
            <a:r>
              <a:rPr lang="el-GR" sz="1800" dirty="0">
                <a:solidFill>
                  <a:srgbClr val="404040"/>
                </a:solidFill>
                <a:ea typeface="Times New Roman"/>
              </a:rPr>
              <a:t> ενδεικτικά </a:t>
            </a:r>
            <a:r>
              <a:rPr lang="el-GR" sz="1800" dirty="0"/>
              <a:t>αναφέρονται</a:t>
            </a:r>
            <a:r>
              <a:rPr lang="en-US" sz="1800" dirty="0">
                <a:solidFill>
                  <a:srgbClr val="404040"/>
                </a:solidFill>
                <a:ea typeface="Times New Roman"/>
              </a:rPr>
              <a:t>:</a:t>
            </a:r>
            <a:endParaRPr lang="el-GR" sz="1800" dirty="0"/>
          </a:p>
        </p:txBody>
      </p:sp>
      <p:sp>
        <p:nvSpPr>
          <p:cNvPr id="3" name="Content Placeholder 2"/>
          <p:cNvSpPr>
            <a:spLocks noGrp="1"/>
          </p:cNvSpPr>
          <p:nvPr>
            <p:ph sz="quarter" idx="13"/>
          </p:nvPr>
        </p:nvSpPr>
        <p:spPr>
          <a:xfrm>
            <a:off x="1143000" y="1268760"/>
            <a:ext cx="3284984" cy="4896544"/>
          </a:xfrm>
        </p:spPr>
        <p:txBody>
          <a:bodyPr>
            <a:normAutofit/>
          </a:bodyPr>
          <a:lstStyle/>
          <a:p>
            <a:pPr lvl="0"/>
            <a:r>
              <a:rPr lang="el-GR" sz="1800" b="1" dirty="0" err="1" smtClean="0">
                <a:latin typeface="Arial" panose="020B0604020202020204" pitchFamily="34" charset="0"/>
                <a:ea typeface="Times New Roman"/>
                <a:cs typeface="Arial" panose="020B0604020202020204" pitchFamily="34" charset="0"/>
              </a:rPr>
              <a:t>Brainstorming</a:t>
            </a:r>
            <a:r>
              <a:rPr lang="en-US" sz="1800" b="1" dirty="0" smtClean="0">
                <a:latin typeface="Arial" panose="020B0604020202020204" pitchFamily="34" charset="0"/>
                <a:ea typeface="Times New Roman"/>
                <a:cs typeface="Arial" panose="020B0604020202020204" pitchFamily="34" charset="0"/>
              </a:rPr>
              <a:t> </a:t>
            </a:r>
            <a:r>
              <a:rPr lang="el-GR" sz="1800" b="1" dirty="0" smtClean="0">
                <a:latin typeface="Arial" panose="020B0604020202020204" pitchFamily="34" charset="0"/>
                <a:ea typeface="Times New Roman"/>
                <a:cs typeface="Arial" panose="020B0604020202020204" pitchFamily="34" charset="0"/>
              </a:rPr>
              <a:t>(</a:t>
            </a:r>
            <a:r>
              <a:rPr lang="el-GR" sz="1800" b="1" dirty="0" err="1" smtClean="0">
                <a:latin typeface="Arial" panose="020B0604020202020204" pitchFamily="34" charset="0"/>
                <a:ea typeface="Times New Roman"/>
                <a:cs typeface="Arial" panose="020B0604020202020204" pitchFamily="34" charset="0"/>
              </a:rPr>
              <a:t>Κατιδεασμός</a:t>
            </a:r>
            <a:r>
              <a:rPr lang="el-GR" sz="1800" b="1" dirty="0" smtClean="0">
                <a:latin typeface="Arial" panose="020B0604020202020204" pitchFamily="34" charset="0"/>
                <a:ea typeface="Times New Roman"/>
                <a:cs typeface="Arial" panose="020B0604020202020204" pitchFamily="34" charset="0"/>
              </a:rPr>
              <a:t>)</a:t>
            </a:r>
            <a:endParaRPr lang="en-US" sz="1800" b="1" dirty="0" smtClean="0">
              <a:latin typeface="Arial" panose="020B0604020202020204" pitchFamily="34" charset="0"/>
              <a:ea typeface="Times New Roman"/>
              <a:cs typeface="Arial" panose="020B0604020202020204" pitchFamily="34" charset="0"/>
            </a:endParaRPr>
          </a:p>
          <a:p>
            <a:pPr marL="45720" lvl="0" indent="0">
              <a:buNone/>
            </a:pPr>
            <a:endParaRPr lang="en-US" sz="1800" b="1" dirty="0" smtClean="0">
              <a:latin typeface="Arial" panose="020B0604020202020204" pitchFamily="34" charset="0"/>
              <a:ea typeface="Times New Roman"/>
              <a:cs typeface="Arial" panose="020B0604020202020204" pitchFamily="34" charset="0"/>
            </a:endParaRPr>
          </a:p>
          <a:p>
            <a:r>
              <a:rPr lang="el-GR" sz="1800" b="1" dirty="0">
                <a:latin typeface="Arial" panose="020B0604020202020204" pitchFamily="34" charset="0"/>
                <a:ea typeface="Times New Roman"/>
                <a:cs typeface="Arial" panose="020B0604020202020204" pitchFamily="34" charset="0"/>
              </a:rPr>
              <a:t>Ερωτήσεις SCAMPER</a:t>
            </a:r>
            <a:r>
              <a:rPr lang="en-US" sz="1800" b="1" dirty="0">
                <a:latin typeface="Arial" panose="020B0604020202020204" pitchFamily="34" charset="0"/>
                <a:ea typeface="Times New Roman"/>
                <a:cs typeface="Arial" panose="020B0604020202020204" pitchFamily="34" charset="0"/>
              </a:rPr>
              <a:t> (</a:t>
            </a:r>
            <a:r>
              <a:rPr lang="el-GR" sz="1800" dirty="0" err="1">
                <a:latin typeface="Arial" panose="020B0604020202020204" pitchFamily="34" charset="0"/>
                <a:ea typeface="Times New Roman"/>
                <a:cs typeface="Arial" panose="020B0604020202020204" pitchFamily="34" charset="0"/>
              </a:rPr>
              <a:t>Osborn</a:t>
            </a:r>
            <a:r>
              <a:rPr lang="en-US" sz="1800" dirty="0">
                <a:latin typeface="Arial" panose="020B0604020202020204" pitchFamily="34" charset="0"/>
                <a:ea typeface="Times New Roman"/>
                <a:cs typeface="Arial" panose="020B0604020202020204" pitchFamily="34" charset="0"/>
              </a:rPr>
              <a:t>, </a:t>
            </a:r>
            <a:r>
              <a:rPr lang="el-GR" sz="1800" dirty="0">
                <a:latin typeface="Arial" panose="020B0604020202020204" pitchFamily="34" charset="0"/>
                <a:ea typeface="Times New Roman"/>
                <a:cs typeface="Arial" panose="020B0604020202020204" pitchFamily="34" charset="0"/>
              </a:rPr>
              <a:t>1963</a:t>
            </a:r>
            <a:r>
              <a:rPr lang="el-GR" sz="1800" dirty="0" smtClean="0">
                <a:latin typeface="Arial" panose="020B0604020202020204" pitchFamily="34" charset="0"/>
                <a:ea typeface="Times New Roman"/>
                <a:cs typeface="Arial" panose="020B0604020202020204" pitchFamily="34" charset="0"/>
              </a:rPr>
              <a:t>)</a:t>
            </a:r>
            <a:endParaRPr lang="en-US" sz="1800" dirty="0" smtClean="0">
              <a:latin typeface="Arial" panose="020B0604020202020204" pitchFamily="34" charset="0"/>
              <a:ea typeface="Times New Roman"/>
              <a:cs typeface="Arial" panose="020B0604020202020204" pitchFamily="34" charset="0"/>
            </a:endParaRPr>
          </a:p>
          <a:p>
            <a:pPr marL="45720" indent="0">
              <a:buNone/>
            </a:pPr>
            <a:endParaRPr lang="el-GR" sz="1800" dirty="0">
              <a:latin typeface="Arial" panose="020B0604020202020204" pitchFamily="34" charset="0"/>
              <a:ea typeface="Times New Roman"/>
              <a:cs typeface="Arial" panose="020B0604020202020204" pitchFamily="34" charset="0"/>
            </a:endParaRPr>
          </a:p>
          <a:p>
            <a:pPr lvl="0"/>
            <a:r>
              <a:rPr lang="el-GR" sz="1800" b="1" dirty="0">
                <a:latin typeface="Arial" panose="020B0604020202020204" pitchFamily="34" charset="0"/>
                <a:cs typeface="Arial" panose="020B0604020202020204" pitchFamily="34" charset="0"/>
              </a:rPr>
              <a:t>Συνειρμικές </a:t>
            </a:r>
            <a:r>
              <a:rPr lang="el-GR" sz="1800" b="1" dirty="0" smtClean="0">
                <a:latin typeface="Arial" panose="020B0604020202020204" pitchFamily="34" charset="0"/>
                <a:cs typeface="Arial" panose="020B0604020202020204" pitchFamily="34" charset="0"/>
              </a:rPr>
              <a:t>αναπαραστάσεις</a:t>
            </a:r>
            <a:endParaRPr lang="en-US" sz="1800" b="1" dirty="0" smtClean="0">
              <a:latin typeface="Arial" panose="020B0604020202020204" pitchFamily="34" charset="0"/>
              <a:cs typeface="Arial" panose="020B0604020202020204" pitchFamily="34" charset="0"/>
            </a:endParaRPr>
          </a:p>
          <a:p>
            <a:pPr marL="45720" lvl="0" indent="0">
              <a:buNone/>
            </a:pPr>
            <a:endParaRPr lang="en-US" sz="1800" b="1" dirty="0">
              <a:latin typeface="Arial" panose="020B0604020202020204" pitchFamily="34" charset="0"/>
              <a:cs typeface="Arial" panose="020B0604020202020204" pitchFamily="34" charset="0"/>
            </a:endParaRPr>
          </a:p>
          <a:p>
            <a:pPr lvl="0"/>
            <a:r>
              <a:rPr lang="el-GR" sz="1800" b="1" dirty="0" smtClean="0">
                <a:latin typeface="Arial" panose="020B0604020202020204" pitchFamily="34" charset="0"/>
                <a:cs typeface="Arial" panose="020B0604020202020204" pitchFamily="34" charset="0"/>
              </a:rPr>
              <a:t>Τα  </a:t>
            </a:r>
            <a:r>
              <a:rPr lang="el-GR" sz="1800" b="1" dirty="0">
                <a:latin typeface="Arial" panose="020B0604020202020204" pitchFamily="34" charset="0"/>
                <a:cs typeface="Arial" panose="020B0604020202020204" pitchFamily="34" charset="0"/>
              </a:rPr>
              <a:t>6 «σκεπτόμενα» καπέλα </a:t>
            </a:r>
            <a:r>
              <a:rPr lang="el-GR" sz="1800" b="1" dirty="0" smtClean="0">
                <a:latin typeface="Arial" panose="020B0604020202020204" pitchFamily="34" charset="0"/>
                <a:cs typeface="Arial" panose="020B0604020202020204" pitchFamily="34" charset="0"/>
              </a:rPr>
              <a:t>του </a:t>
            </a:r>
            <a:r>
              <a:rPr lang="en-US" sz="1800" b="1" dirty="0">
                <a:latin typeface="Arial" panose="020B0604020202020204" pitchFamily="34" charset="0"/>
                <a:cs typeface="Arial" panose="020B0604020202020204" pitchFamily="34" charset="0"/>
              </a:rPr>
              <a:t>de </a:t>
            </a:r>
            <a:r>
              <a:rPr lang="en-US" sz="1800" b="1" dirty="0" smtClean="0">
                <a:latin typeface="Arial" panose="020B0604020202020204" pitchFamily="34" charset="0"/>
                <a:cs typeface="Arial" panose="020B0604020202020204" pitchFamily="34" charset="0"/>
              </a:rPr>
              <a:t>Bono</a:t>
            </a:r>
          </a:p>
          <a:p>
            <a:pPr lvl="0"/>
            <a:endParaRPr lang="en-US" sz="1800" b="1" dirty="0">
              <a:solidFill>
                <a:prstClr val="black"/>
              </a:solidFill>
              <a:latin typeface="Arial" panose="020B0604020202020204" pitchFamily="34" charset="0"/>
              <a:cs typeface="Arial" panose="020B0604020202020204" pitchFamily="34" charset="0"/>
            </a:endParaRPr>
          </a:p>
          <a:p>
            <a:pPr lvl="0"/>
            <a:r>
              <a:rPr lang="el-GR" sz="1800" b="1" dirty="0" smtClean="0">
                <a:solidFill>
                  <a:prstClr val="black"/>
                </a:solidFill>
                <a:latin typeface="Arial" panose="020B0604020202020204" pitchFamily="34" charset="0"/>
                <a:cs typeface="Arial" panose="020B0604020202020204" pitchFamily="34" charset="0"/>
              </a:rPr>
              <a:t>Εννοιολογικοί </a:t>
            </a:r>
            <a:r>
              <a:rPr lang="el-GR" sz="1800" b="1" dirty="0">
                <a:solidFill>
                  <a:prstClr val="black"/>
                </a:solidFill>
                <a:latin typeface="Arial" panose="020B0604020202020204" pitchFamily="34" charset="0"/>
                <a:cs typeface="Arial" panose="020B0604020202020204" pitchFamily="34" charset="0"/>
              </a:rPr>
              <a:t>χάρτες (</a:t>
            </a:r>
            <a:r>
              <a:rPr lang="el-GR" sz="1800" b="1" dirty="0" err="1">
                <a:solidFill>
                  <a:prstClr val="black"/>
                </a:solidFill>
                <a:latin typeface="Arial" panose="020B0604020202020204" pitchFamily="34" charset="0"/>
                <a:cs typeface="Arial" panose="020B0604020202020204" pitchFamily="34" charset="0"/>
              </a:rPr>
              <a:t>Novak</a:t>
            </a:r>
            <a:r>
              <a:rPr lang="el-GR" sz="1800" b="1" dirty="0">
                <a:solidFill>
                  <a:prstClr val="black"/>
                </a:solidFill>
                <a:latin typeface="Arial" panose="020B0604020202020204" pitchFamily="34" charset="0"/>
                <a:cs typeface="Arial" panose="020B0604020202020204" pitchFamily="34" charset="0"/>
              </a:rPr>
              <a:t>, 1972)</a:t>
            </a:r>
            <a:endParaRPr lang="el-GR" sz="1800" dirty="0">
              <a:solidFill>
                <a:prstClr val="black"/>
              </a:solidFill>
              <a:latin typeface="Arial" panose="020B0604020202020204" pitchFamily="34" charset="0"/>
              <a:cs typeface="Arial" panose="020B0604020202020204" pitchFamily="34" charset="0"/>
            </a:endParaRPr>
          </a:p>
          <a:p>
            <a:pPr lvl="0"/>
            <a:endParaRPr lang="el-GR" dirty="0"/>
          </a:p>
          <a:p>
            <a:pPr lvl="0"/>
            <a:endParaRPr lang="el-GR" dirty="0"/>
          </a:p>
          <a:p>
            <a:endParaRPr lang="el-G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370630"/>
            <a:ext cx="3204373" cy="245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V="1">
            <a:off x="3779912" y="3789040"/>
            <a:ext cx="1260000" cy="72008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pic>
        <p:nvPicPr>
          <p:cNvPr id="2056" name="Picture 8" descr="Αποτέλεσμα εικόνας για ενδεικτικος εννοιολογικος χαρτη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782" y="4556632"/>
            <a:ext cx="3165647" cy="200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667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3717032" cy="5217760"/>
          </a:xfrm>
        </p:spPr>
        <p:txBody>
          <a:bodyPr>
            <a:normAutofit fontScale="92500" lnSpcReduction="20000"/>
          </a:bodyPr>
          <a:lstStyle/>
          <a:p>
            <a:r>
              <a:rPr lang="en-US" dirty="0"/>
              <a:t>T</a:t>
            </a:r>
            <a:r>
              <a:rPr lang="el-GR" dirty="0" smtClean="0"/>
              <a:t>ο </a:t>
            </a:r>
            <a:r>
              <a:rPr lang="el-GR" dirty="0"/>
              <a:t>παιχνίδι ως τρόπος γνωριμίας με τον κόσμο και ο πειραματισμός ως μέσο κατάκτησης της γνώσης, </a:t>
            </a:r>
            <a:r>
              <a:rPr lang="el-GR" dirty="0" smtClean="0"/>
              <a:t>εφοδιάζουν </a:t>
            </a:r>
            <a:r>
              <a:rPr lang="el-GR" dirty="0"/>
              <a:t>κάθε παιδί για μια </a:t>
            </a:r>
            <a:r>
              <a:rPr lang="el-GR" dirty="0" smtClean="0"/>
              <a:t>υγιή, ισορροπημένη και δημιουργική ζωή</a:t>
            </a:r>
            <a:r>
              <a:rPr lang="en-US" dirty="0" smtClean="0"/>
              <a:t>, </a:t>
            </a:r>
            <a:r>
              <a:rPr lang="el-GR" dirty="0" smtClean="0"/>
              <a:t> </a:t>
            </a:r>
            <a:r>
              <a:rPr lang="el-GR" dirty="0"/>
              <a:t>κρατώντας  ζωντανή την επαφή με τον καλλιτέχνη που κρύβει κάθε παιδί μέσα </a:t>
            </a:r>
            <a:r>
              <a:rPr lang="el-GR" dirty="0" smtClean="0"/>
              <a:t>του… …   </a:t>
            </a:r>
            <a:r>
              <a:rPr lang="el-GR" dirty="0"/>
              <a:t>και το παιδί που θέλει να ξαναβρεί κάθε ενήλικας.</a:t>
            </a:r>
            <a:endParaRPr lang="en-US" dirty="0" smtClean="0"/>
          </a:p>
          <a:p>
            <a:r>
              <a:rPr lang="el-GR" dirty="0" smtClean="0"/>
              <a:t>“</a:t>
            </a:r>
            <a:r>
              <a:rPr lang="el-GR" dirty="0"/>
              <a:t>μου πήρε τέσσερα χρόνια να ζωγραφίσω σαν τον Ραφαήλ, αλλά μια ολόκληρη ζωή να ζωγραφίσω σαν παιδί…”, διατείνεται ο </a:t>
            </a:r>
            <a:r>
              <a:rPr lang="el-GR" dirty="0" err="1"/>
              <a:t>Picasso</a:t>
            </a:r>
            <a:r>
              <a:rPr lang="el-GR" dirty="0"/>
              <a: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931" y="703439"/>
            <a:ext cx="4164513"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79931" y="5946576"/>
            <a:ext cx="4572000" cy="646331"/>
          </a:xfrm>
          <a:prstGeom prst="rect">
            <a:avLst/>
          </a:prstGeom>
        </p:spPr>
        <p:txBody>
          <a:bodyPr>
            <a:spAutoFit/>
          </a:bodyPr>
          <a:lstStyle/>
          <a:p>
            <a:r>
              <a:rPr lang="el-GR"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
            </a:r>
            <a:br>
              <a:rPr lang="el-GR"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br>
            <a:r>
              <a:rPr lang="el-GR" b="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ea typeface="+mj-ea"/>
                <a:cs typeface="+mj-cs"/>
              </a:rPr>
              <a:t>Ευχαριστώ για την προσοχή σας </a:t>
            </a:r>
            <a:endParaRPr lang="el-GR" dirty="0"/>
          </a:p>
        </p:txBody>
      </p:sp>
    </p:spTree>
    <p:extLst>
      <p:ext uri="{BB962C8B-B14F-4D97-AF65-F5344CB8AC3E}">
        <p14:creationId xmlns:p14="http://schemas.microsoft.com/office/powerpoint/2010/main" val="111498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157192"/>
            <a:ext cx="6512511" cy="1080120"/>
          </a:xfrm>
        </p:spPr>
        <p:txBody>
          <a:bodyPr/>
          <a:lstStyle/>
          <a:p>
            <a:r>
              <a:rPr lang="el-GR" sz="3200" dirty="0" smtClean="0"/>
              <a:t>Ενδεικτική </a:t>
            </a:r>
            <a:r>
              <a:rPr lang="el-GR" sz="3200" dirty="0"/>
              <a:t>βιβλιογραφία </a:t>
            </a:r>
            <a:br>
              <a:rPr lang="el-GR" sz="3200" dirty="0"/>
            </a:br>
            <a:endParaRPr lang="el-GR" sz="3200" dirty="0"/>
          </a:p>
        </p:txBody>
      </p:sp>
      <p:sp>
        <p:nvSpPr>
          <p:cNvPr id="3" name="Content Placeholder 2"/>
          <p:cNvSpPr>
            <a:spLocks noGrp="1"/>
          </p:cNvSpPr>
          <p:nvPr>
            <p:ph sz="quarter" idx="13"/>
          </p:nvPr>
        </p:nvSpPr>
        <p:spPr>
          <a:xfrm>
            <a:off x="1143000" y="620688"/>
            <a:ext cx="6400800" cy="4320480"/>
          </a:xfrm>
        </p:spPr>
        <p:txBody>
          <a:bodyPr>
            <a:normAutofit fontScale="32500" lnSpcReduction="20000"/>
          </a:bodyPr>
          <a:lstStyle/>
          <a:p>
            <a:endParaRPr lang="el-GR" dirty="0"/>
          </a:p>
          <a:p>
            <a:r>
              <a:rPr lang="el-GR" sz="3300" dirty="0" err="1">
                <a:latin typeface="Arial" panose="020B0604020202020204" pitchFamily="34" charset="0"/>
                <a:cs typeface="Arial" panose="020B0604020202020204" pitchFamily="34" charset="0"/>
              </a:rPr>
              <a:t>Αλαχιώτης</a:t>
            </a:r>
            <a:r>
              <a:rPr lang="el-GR" sz="3300" dirty="0">
                <a:latin typeface="Arial" panose="020B0604020202020204" pitchFamily="34" charset="0"/>
                <a:cs typeface="Arial" panose="020B0604020202020204" pitchFamily="34" charset="0"/>
              </a:rPr>
              <a:t> Σταμάτης &amp; </a:t>
            </a:r>
            <a:r>
              <a:rPr lang="el-GR" sz="3300" dirty="0" err="1">
                <a:latin typeface="Arial" panose="020B0604020202020204" pitchFamily="34" charset="0"/>
                <a:cs typeface="Arial" panose="020B0604020202020204" pitchFamily="34" charset="0"/>
              </a:rPr>
              <a:t>Καρατζιά</a:t>
            </a:r>
            <a:r>
              <a:rPr lang="el-GR" sz="3300" dirty="0">
                <a:latin typeface="Arial" panose="020B0604020202020204" pitchFamily="34" charset="0"/>
                <a:cs typeface="Arial" panose="020B0604020202020204" pitchFamily="34" charset="0"/>
              </a:rPr>
              <a:t>-</a:t>
            </a:r>
            <a:r>
              <a:rPr lang="el-GR" sz="3300" dirty="0" err="1">
                <a:latin typeface="Arial" panose="020B0604020202020204" pitchFamily="34" charset="0"/>
                <a:cs typeface="Arial" panose="020B0604020202020204" pitchFamily="34" charset="0"/>
              </a:rPr>
              <a:t>Σταυλιώτη</a:t>
            </a:r>
            <a:r>
              <a:rPr lang="el-GR" sz="3300" dirty="0">
                <a:latin typeface="Arial" panose="020B0604020202020204" pitchFamily="34" charset="0"/>
                <a:cs typeface="Arial" panose="020B0604020202020204" pitchFamily="34" charset="0"/>
              </a:rPr>
              <a:t> Ελένη (2009). </a:t>
            </a:r>
            <a:r>
              <a:rPr lang="el-GR" sz="3300" dirty="0" err="1">
                <a:latin typeface="Arial" panose="020B0604020202020204" pitchFamily="34" charset="0"/>
                <a:cs typeface="Arial" panose="020B0604020202020204" pitchFamily="34" charset="0"/>
              </a:rPr>
              <a:t>Διαθεματική</a:t>
            </a:r>
            <a:r>
              <a:rPr lang="el-GR" sz="3300" dirty="0">
                <a:latin typeface="Arial" panose="020B0604020202020204" pitchFamily="34" charset="0"/>
                <a:cs typeface="Arial" panose="020B0604020202020204" pitchFamily="34" charset="0"/>
              </a:rPr>
              <a:t> και </a:t>
            </a:r>
            <a:r>
              <a:rPr lang="el-GR" sz="3300" dirty="0" err="1">
                <a:latin typeface="Arial" panose="020B0604020202020204" pitchFamily="34" charset="0"/>
                <a:cs typeface="Arial" panose="020B0604020202020204" pitchFamily="34" charset="0"/>
              </a:rPr>
              <a:t>Βιοπαιδαγωγική</a:t>
            </a:r>
            <a:r>
              <a:rPr lang="el-GR" sz="3300" dirty="0">
                <a:latin typeface="Arial" panose="020B0604020202020204" pitchFamily="34" charset="0"/>
                <a:cs typeface="Arial" panose="020B0604020202020204" pitchFamily="34" charset="0"/>
              </a:rPr>
              <a:t> Θεώρηση της Μάθησης και της Αξιολόγησης. </a:t>
            </a:r>
            <a:r>
              <a:rPr lang="el-GR" sz="3300" dirty="0" err="1" smtClean="0">
                <a:latin typeface="Arial" panose="020B0604020202020204" pitchFamily="34" charset="0"/>
                <a:cs typeface="Arial" panose="020B0604020202020204" pitchFamily="34" charset="0"/>
              </a:rPr>
              <a:t>Αθήνα:Λιβάνης</a:t>
            </a:r>
            <a:r>
              <a:rPr lang="el-GR" sz="3300" dirty="0" smtClean="0">
                <a:latin typeface="Arial" panose="020B0604020202020204" pitchFamily="34" charset="0"/>
                <a:cs typeface="Arial" panose="020B0604020202020204" pitchFamily="34" charset="0"/>
              </a:rPr>
              <a:t>.</a:t>
            </a:r>
          </a:p>
          <a:p>
            <a:r>
              <a:rPr lang="el-GR" sz="3300" dirty="0" smtClean="0">
                <a:latin typeface="Arial" panose="020B0604020202020204" pitchFamily="34" charset="0"/>
                <a:cs typeface="Arial" panose="020B0604020202020204" pitchFamily="34" charset="0"/>
              </a:rPr>
              <a:t>Δημόπουλος</a:t>
            </a:r>
            <a:r>
              <a:rPr lang="el-GR" sz="3300" dirty="0">
                <a:latin typeface="Arial" panose="020B0604020202020204" pitchFamily="34" charset="0"/>
                <a:cs typeface="Arial" panose="020B0604020202020204" pitchFamily="34" charset="0"/>
              </a:rPr>
              <a:t>, Κ. (2007). Δημιουργική σκέψη και δημιουργικά άτομα: Επιπτώσεις για την πρακτική στη σχολική πράξη. Αθήνα: </a:t>
            </a:r>
            <a:r>
              <a:rPr lang="el-GR" sz="3300" dirty="0" smtClean="0">
                <a:latin typeface="Arial" panose="020B0604020202020204" pitchFamily="34" charset="0"/>
                <a:cs typeface="Arial" panose="020B0604020202020204" pitchFamily="34" charset="0"/>
              </a:rPr>
              <a:t>ΟΕΠΕΚ.</a:t>
            </a:r>
          </a:p>
          <a:p>
            <a:r>
              <a:rPr lang="el-GR" sz="3300" dirty="0" err="1" smtClean="0">
                <a:latin typeface="Arial" panose="020B0604020202020204" pitchFamily="34" charset="0"/>
                <a:cs typeface="Arial" panose="020B0604020202020204" pitchFamily="34" charset="0"/>
              </a:rPr>
              <a:t>Λυμπερόπουλος</a:t>
            </a:r>
            <a:r>
              <a:rPr lang="el-GR" sz="3300" dirty="0">
                <a:latin typeface="Arial" panose="020B0604020202020204" pitchFamily="34" charset="0"/>
                <a:cs typeface="Arial" panose="020B0604020202020204" pitchFamily="34" charset="0"/>
              </a:rPr>
              <a:t>, Κ. (1991). Δυναμική των ομάδων και δημιουργικότητα. Αθήνα : </a:t>
            </a:r>
            <a:r>
              <a:rPr lang="el-GR" sz="3300" dirty="0" err="1" smtClean="0">
                <a:latin typeface="Arial" panose="020B0604020202020204" pitchFamily="34" charset="0"/>
                <a:cs typeface="Arial" panose="020B0604020202020204" pitchFamily="34" charset="0"/>
              </a:rPr>
              <a:t>Παπαζήση</a:t>
            </a:r>
            <a:r>
              <a:rPr lang="el-GR" sz="3300" dirty="0" smtClean="0">
                <a:latin typeface="Arial" panose="020B0604020202020204" pitchFamily="34" charset="0"/>
                <a:cs typeface="Arial" panose="020B0604020202020204" pitchFamily="34" charset="0"/>
              </a:rPr>
              <a:t>.</a:t>
            </a:r>
          </a:p>
          <a:p>
            <a:r>
              <a:rPr lang="el-GR" sz="3300" dirty="0" err="1" smtClean="0">
                <a:latin typeface="Arial" panose="020B0604020202020204" pitchFamily="34" charset="0"/>
                <a:cs typeface="Arial" panose="020B0604020202020204" pitchFamily="34" charset="0"/>
              </a:rPr>
              <a:t>Μαγνήσαλης</a:t>
            </a:r>
            <a:r>
              <a:rPr lang="el-GR" sz="3300" dirty="0">
                <a:latin typeface="Arial" panose="020B0604020202020204" pitchFamily="34" charset="0"/>
                <a:cs typeface="Arial" panose="020B0604020202020204" pitchFamily="34" charset="0"/>
              </a:rPr>
              <a:t>, Κ. (2003). Δημιουργική σκέψη, Θεωρία, Τεχνική, Ασκήσεις, Τεστ, Παιχνίδια. Αθήνα: Ελληνικά Γράμματα</a:t>
            </a:r>
            <a:r>
              <a:rPr lang="el-GR" sz="3300" dirty="0" smtClean="0">
                <a:latin typeface="Arial" panose="020B0604020202020204" pitchFamily="34" charset="0"/>
                <a:cs typeface="Arial" panose="020B0604020202020204" pitchFamily="34" charset="0"/>
              </a:rPr>
              <a:t>.</a:t>
            </a:r>
            <a:endParaRPr lang="en-US" sz="3300" dirty="0" smtClean="0">
              <a:latin typeface="Arial" panose="020B0604020202020204" pitchFamily="34" charset="0"/>
              <a:cs typeface="Arial" panose="020B0604020202020204" pitchFamily="34" charset="0"/>
            </a:endParaRPr>
          </a:p>
          <a:p>
            <a:r>
              <a:rPr lang="el-GR" sz="3300" dirty="0">
                <a:latin typeface="Arial" panose="020B0604020202020204" pitchFamily="34" charset="0"/>
                <a:cs typeface="Arial" panose="020B0604020202020204" pitchFamily="34" charset="0"/>
              </a:rPr>
              <a:t>Μανιφέστο των Εκπαιδευτικών για τον 21ο αιώνα από το Συνέδριο: Η επαγγελματική εικόνα και το ήθος των εκπαιδευτικών, Απρίλιος 2014, Συμβούλιο της Ευρώπης, Στρασβούργο</a:t>
            </a:r>
          </a:p>
          <a:p>
            <a:r>
              <a:rPr lang="el-GR" sz="3300" dirty="0">
                <a:latin typeface="Arial" panose="020B0604020202020204" pitchFamily="34" charset="0"/>
                <a:cs typeface="Arial" panose="020B0604020202020204" pitchFamily="34" charset="0"/>
              </a:rPr>
              <a:t>Παρασκευόπουλος, Ι. Ν. (2004). Δημιουργική σκέψη στο σχολείο και στην οικογένεια. Αθήνα: Ελληνικά Γράμματα.</a:t>
            </a:r>
          </a:p>
          <a:p>
            <a:r>
              <a:rPr lang="en-US" sz="3300" dirty="0">
                <a:latin typeface="Arial" panose="020B0604020202020204" pitchFamily="34" charset="0"/>
                <a:cs typeface="Arial" panose="020B0604020202020204" pitchFamily="34" charset="0"/>
              </a:rPr>
              <a:t>Brand, J. (2006). The cognition of </a:t>
            </a:r>
            <a:r>
              <a:rPr lang="en-US" sz="3300" dirty="0" smtClean="0">
                <a:latin typeface="Arial" panose="020B0604020202020204" pitchFamily="34" charset="0"/>
                <a:cs typeface="Arial" panose="020B0604020202020204" pitchFamily="34" charset="0"/>
              </a:rPr>
              <a:t>creativity.</a:t>
            </a:r>
            <a:endParaRPr lang="el-GR" sz="3300" dirty="0" smtClean="0">
              <a:latin typeface="Arial" panose="020B0604020202020204" pitchFamily="34" charset="0"/>
              <a:cs typeface="Arial" panose="020B0604020202020204" pitchFamily="34" charset="0"/>
            </a:endParaRPr>
          </a:p>
          <a:p>
            <a:r>
              <a:rPr lang="en-US" sz="3300" dirty="0" smtClean="0">
                <a:latin typeface="Arial" panose="020B0604020202020204" pitchFamily="34" charset="0"/>
                <a:cs typeface="Arial" panose="020B0604020202020204" pitchFamily="34" charset="0"/>
              </a:rPr>
              <a:t>De </a:t>
            </a:r>
            <a:r>
              <a:rPr lang="en-US" sz="3300" dirty="0">
                <a:latin typeface="Arial" panose="020B0604020202020204" pitchFamily="34" charset="0"/>
                <a:cs typeface="Arial" panose="020B0604020202020204" pitchFamily="34" charset="0"/>
              </a:rPr>
              <a:t>Bono, E. (1973). </a:t>
            </a:r>
            <a:r>
              <a:rPr lang="en-US" sz="3300" dirty="0" err="1">
                <a:latin typeface="Arial" panose="020B0604020202020204" pitchFamily="34" charset="0"/>
                <a:cs typeface="Arial" panose="020B0604020202020204" pitchFamily="34" charset="0"/>
              </a:rPr>
              <a:t>CoR</a:t>
            </a:r>
            <a:r>
              <a:rPr lang="el-GR" sz="3300" dirty="0">
                <a:latin typeface="Arial" panose="020B0604020202020204" pitchFamily="34" charset="0"/>
                <a:cs typeface="Arial" panose="020B0604020202020204" pitchFamily="34" charset="0"/>
              </a:rPr>
              <a:t>Τ  </a:t>
            </a:r>
            <a:r>
              <a:rPr lang="en-US" sz="3300" dirty="0">
                <a:latin typeface="Arial" panose="020B0604020202020204" pitchFamily="34" charset="0"/>
                <a:cs typeface="Arial" panose="020B0604020202020204" pitchFamily="34" charset="0"/>
              </a:rPr>
              <a:t>Thinking. Elmsford, NY: </a:t>
            </a:r>
            <a:r>
              <a:rPr lang="en-US" sz="3300" dirty="0" err="1" smtClean="0">
                <a:latin typeface="Arial" panose="020B0604020202020204" pitchFamily="34" charset="0"/>
                <a:cs typeface="Arial" panose="020B0604020202020204" pitchFamily="34" charset="0"/>
              </a:rPr>
              <a:t>Pergamon</a:t>
            </a:r>
            <a:r>
              <a:rPr lang="en-US" sz="3300" dirty="0" smtClean="0">
                <a:latin typeface="Arial" panose="020B0604020202020204" pitchFamily="34" charset="0"/>
                <a:cs typeface="Arial" panose="020B0604020202020204" pitchFamily="34" charset="0"/>
              </a:rPr>
              <a:t>.</a:t>
            </a:r>
            <a:endParaRPr lang="el-GR" sz="3300" dirty="0" smtClean="0">
              <a:latin typeface="Arial" panose="020B0604020202020204" pitchFamily="34" charset="0"/>
              <a:cs typeface="Arial" panose="020B0604020202020204" pitchFamily="34" charset="0"/>
            </a:endParaRPr>
          </a:p>
          <a:p>
            <a:r>
              <a:rPr lang="en-US" sz="3300" dirty="0" smtClean="0">
                <a:latin typeface="Arial" panose="020B0604020202020204" pitchFamily="34" charset="0"/>
                <a:cs typeface="Arial" panose="020B0604020202020204" pitchFamily="34" charset="0"/>
              </a:rPr>
              <a:t>Fraser</a:t>
            </a:r>
            <a:r>
              <a:rPr lang="en-US" sz="3300" dirty="0">
                <a:latin typeface="Arial" panose="020B0604020202020204" pitchFamily="34" charset="0"/>
                <a:cs typeface="Arial" panose="020B0604020202020204" pitchFamily="34" charset="0"/>
              </a:rPr>
              <a:t>, A. (2007). Creativity and innovation in education: Moving beyond best </a:t>
            </a:r>
            <a:r>
              <a:rPr lang="en-US" sz="3300" dirty="0" smtClean="0">
                <a:latin typeface="Arial" panose="020B0604020202020204" pitchFamily="34" charset="0"/>
                <a:cs typeface="Arial" panose="020B0604020202020204" pitchFamily="34" charset="0"/>
              </a:rPr>
              <a:t>practice.</a:t>
            </a:r>
            <a:endParaRPr lang="el-GR" sz="3300" dirty="0" smtClean="0">
              <a:latin typeface="Arial" panose="020B0604020202020204" pitchFamily="34" charset="0"/>
              <a:cs typeface="Arial" panose="020B0604020202020204" pitchFamily="34" charset="0"/>
            </a:endParaRPr>
          </a:p>
          <a:p>
            <a:r>
              <a:rPr lang="en-US" sz="3300" dirty="0" smtClean="0">
                <a:latin typeface="Arial" panose="020B0604020202020204" pitchFamily="34" charset="0"/>
                <a:cs typeface="Arial" panose="020B0604020202020204" pitchFamily="34" charset="0"/>
              </a:rPr>
              <a:t>Gardner</a:t>
            </a:r>
            <a:r>
              <a:rPr lang="en-US" sz="3300" dirty="0">
                <a:latin typeface="Arial" panose="020B0604020202020204" pitchFamily="34" charset="0"/>
                <a:cs typeface="Arial" panose="020B0604020202020204" pitchFamily="34" charset="0"/>
              </a:rPr>
              <a:t>, H. (1993). Multiple intelligences. New York: Basic </a:t>
            </a:r>
            <a:r>
              <a:rPr lang="en-US" sz="3300" dirty="0" smtClean="0">
                <a:latin typeface="Arial" panose="020B0604020202020204" pitchFamily="34" charset="0"/>
                <a:cs typeface="Arial" panose="020B0604020202020204" pitchFamily="34" charset="0"/>
              </a:rPr>
              <a:t>Books.</a:t>
            </a:r>
            <a:endParaRPr lang="el-GR" sz="3300" dirty="0" smtClean="0">
              <a:latin typeface="Arial" panose="020B0604020202020204" pitchFamily="34" charset="0"/>
              <a:cs typeface="Arial" panose="020B0604020202020204" pitchFamily="34" charset="0"/>
            </a:endParaRPr>
          </a:p>
          <a:p>
            <a:r>
              <a:rPr lang="en-US" sz="3300" dirty="0" smtClean="0">
                <a:latin typeface="Arial" panose="020B0604020202020204" pitchFamily="34" charset="0"/>
                <a:cs typeface="Arial" panose="020B0604020202020204" pitchFamily="34" charset="0"/>
              </a:rPr>
              <a:t>Maslow</a:t>
            </a:r>
            <a:r>
              <a:rPr lang="en-US" sz="3300" dirty="0">
                <a:latin typeface="Arial" panose="020B0604020202020204" pitchFamily="34" charset="0"/>
                <a:cs typeface="Arial" panose="020B0604020202020204" pitchFamily="34" charset="0"/>
              </a:rPr>
              <a:t>, A. (1962). Towards a psychology of Being. Van </a:t>
            </a:r>
            <a:r>
              <a:rPr lang="en-US" sz="3300" dirty="0" err="1">
                <a:latin typeface="Arial" panose="020B0604020202020204" pitchFamily="34" charset="0"/>
                <a:cs typeface="Arial" panose="020B0604020202020204" pitchFamily="34" charset="0"/>
              </a:rPr>
              <a:t>Nostrand</a:t>
            </a:r>
            <a:r>
              <a:rPr lang="en-US" sz="3300" dirty="0">
                <a:latin typeface="Arial" panose="020B0604020202020204" pitchFamily="34" charset="0"/>
                <a:cs typeface="Arial" panose="020B0604020202020204" pitchFamily="34" charset="0"/>
              </a:rPr>
              <a:t>: Princeton N.J. </a:t>
            </a:r>
            <a:endParaRPr lang="el-GR" sz="3300" dirty="0" smtClean="0">
              <a:latin typeface="Arial" panose="020B0604020202020204" pitchFamily="34" charset="0"/>
              <a:cs typeface="Arial" panose="020B0604020202020204" pitchFamily="34" charset="0"/>
            </a:endParaRPr>
          </a:p>
          <a:p>
            <a:r>
              <a:rPr lang="en-US" sz="3300" dirty="0" smtClean="0">
                <a:latin typeface="Arial" panose="020B0604020202020204" pitchFamily="34" charset="0"/>
                <a:cs typeface="Arial" panose="020B0604020202020204" pitchFamily="34" charset="0"/>
              </a:rPr>
              <a:t>Morris</a:t>
            </a:r>
            <a:r>
              <a:rPr lang="en-US" sz="3300" dirty="0">
                <a:latin typeface="Arial" panose="020B0604020202020204" pitchFamily="34" charset="0"/>
                <a:cs typeface="Arial" panose="020B0604020202020204" pitchFamily="34" charset="0"/>
              </a:rPr>
              <a:t>, W. (2006). Creativity, its place in education. </a:t>
            </a:r>
            <a:endParaRPr lang="el-GR" sz="3300" dirty="0" smtClean="0">
              <a:latin typeface="Arial" panose="020B0604020202020204" pitchFamily="34" charset="0"/>
              <a:cs typeface="Arial" panose="020B0604020202020204" pitchFamily="34" charset="0"/>
            </a:endParaRPr>
          </a:p>
          <a:p>
            <a:r>
              <a:rPr lang="en-US" sz="3300" dirty="0" smtClean="0">
                <a:latin typeface="Arial" panose="020B0604020202020204" pitchFamily="34" charset="0"/>
                <a:cs typeface="Arial" panose="020B0604020202020204" pitchFamily="34" charset="0"/>
              </a:rPr>
              <a:t>Robinson</a:t>
            </a:r>
            <a:r>
              <a:rPr lang="en-US" sz="3300" dirty="0">
                <a:latin typeface="Arial" panose="020B0604020202020204" pitchFamily="34" charset="0"/>
                <a:cs typeface="Arial" panose="020B0604020202020204" pitchFamily="34" charset="0"/>
              </a:rPr>
              <a:t>, K. (2008). Do Schools kill creativity?</a:t>
            </a:r>
          </a:p>
          <a:p>
            <a:endParaRPr lang="el-GR" dirty="0"/>
          </a:p>
        </p:txBody>
      </p:sp>
    </p:spTree>
    <p:extLst>
      <p:ext uri="{BB962C8B-B14F-4D97-AF65-F5344CB8AC3E}">
        <p14:creationId xmlns:p14="http://schemas.microsoft.com/office/powerpoint/2010/main" val="218836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sz="4800" dirty="0">
                <a:solidFill>
                  <a:schemeClr val="folHlink"/>
                </a:solidFill>
              </a:rPr>
              <a:t>Δομή παρουσίασης</a:t>
            </a:r>
            <a:endParaRPr lang="el-GR" dirty="0"/>
          </a:p>
        </p:txBody>
      </p:sp>
      <p:sp>
        <p:nvSpPr>
          <p:cNvPr id="3" name="Content Placeholder 2"/>
          <p:cNvSpPr>
            <a:spLocks noGrp="1"/>
          </p:cNvSpPr>
          <p:nvPr>
            <p:ph sz="quarter" idx="13"/>
          </p:nvPr>
        </p:nvSpPr>
        <p:spPr/>
        <p:txBody>
          <a:bodyPr>
            <a:normAutofit fontScale="92500" lnSpcReduction="10000"/>
          </a:bodyPr>
          <a:lstStyle/>
          <a:p>
            <a:r>
              <a:rPr lang="el-GR" dirty="0" err="1"/>
              <a:t>Eισαγωγή</a:t>
            </a:r>
            <a:r>
              <a:rPr lang="el-GR" dirty="0"/>
              <a:t> (ορισμοί, έννοιες)</a:t>
            </a:r>
          </a:p>
          <a:p>
            <a:r>
              <a:rPr lang="el-GR" dirty="0"/>
              <a:t>Προσέγγιση της έννοιας «δημιουργικότητα» μέσα από το παράδειγμα του </a:t>
            </a:r>
            <a:r>
              <a:rPr lang="el-GR" dirty="0" err="1"/>
              <a:t>Ken</a:t>
            </a:r>
            <a:r>
              <a:rPr lang="el-GR" dirty="0"/>
              <a:t> </a:t>
            </a:r>
            <a:r>
              <a:rPr lang="el-GR" dirty="0" err="1"/>
              <a:t>Robinson</a:t>
            </a:r>
            <a:endParaRPr lang="el-GR" dirty="0"/>
          </a:p>
          <a:p>
            <a:pPr lvl="2"/>
            <a:r>
              <a:rPr lang="el-GR" dirty="0"/>
              <a:t>Η εκπαίδευση θα πρέπει να προωθεί την πολυμορφία και την περιέργεια του μαθητή, και </a:t>
            </a:r>
          </a:p>
          <a:p>
            <a:pPr lvl="2"/>
            <a:r>
              <a:rPr lang="el-GR" dirty="0"/>
              <a:t>Θα πρέπει να επικεντρωθεί στην αφύπνιση της δημιουργικότητας μέσω εναλλακτικών διδακτικών διαδικασιών δίνοντας λιγότερη έμφαση στην τυποποίηση των εξετάσεων </a:t>
            </a:r>
          </a:p>
          <a:p>
            <a:r>
              <a:rPr lang="el-GR" dirty="0" smtClean="0"/>
              <a:t>Δημιουργικότητα και Κριτική </a:t>
            </a:r>
            <a:r>
              <a:rPr lang="el-GR" dirty="0"/>
              <a:t>σκέψη </a:t>
            </a:r>
            <a:r>
              <a:rPr lang="el-GR" dirty="0" smtClean="0"/>
              <a:t>στα σχολεία μας </a:t>
            </a:r>
            <a:r>
              <a:rPr lang="en-US" dirty="0" smtClean="0"/>
              <a:t>– </a:t>
            </a:r>
            <a:r>
              <a:rPr lang="el-GR" dirty="0" smtClean="0"/>
              <a:t>καλές τεχνικές</a:t>
            </a:r>
            <a:endParaRPr lang="el-GR" dirty="0"/>
          </a:p>
        </p:txBody>
      </p:sp>
    </p:spTree>
    <p:extLst>
      <p:ext uri="{BB962C8B-B14F-4D97-AF65-F5344CB8AC3E}">
        <p14:creationId xmlns:p14="http://schemas.microsoft.com/office/powerpoint/2010/main" val="311607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803528"/>
            <a:ext cx="6400800" cy="4785712"/>
          </a:xfrm>
        </p:spPr>
        <p:txBody>
          <a:bodyPr>
            <a:normAutofit/>
          </a:bodyPr>
          <a:lstStyle/>
          <a:p>
            <a:pPr algn="just"/>
            <a:r>
              <a:rPr lang="el-GR" dirty="0" smtClean="0"/>
              <a:t>H </a:t>
            </a:r>
            <a:r>
              <a:rPr lang="el-GR" dirty="0"/>
              <a:t>δημιουργικότητα συνδέεται με τους όρους «κριτική σκέψη» και «δημιουργική σκέψη» και αφορά την ανάπτυξη της συνολικής λειτουργίας της ανθρώπινης </a:t>
            </a:r>
            <a:r>
              <a:rPr lang="el-GR" dirty="0" smtClean="0"/>
              <a:t>νόησης. </a:t>
            </a: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645024"/>
            <a:ext cx="4337936" cy="234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44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95536" y="731520"/>
            <a:ext cx="7056784" cy="4929728"/>
          </a:xfrm>
        </p:spPr>
        <p:txBody>
          <a:bodyPr>
            <a:normAutofit/>
          </a:bodyPr>
          <a:lstStyle/>
          <a:p>
            <a:r>
              <a:rPr lang="el-GR" dirty="0"/>
              <a:t>Ως κριτική σκέψη </a:t>
            </a:r>
            <a:r>
              <a:rPr lang="el-GR" dirty="0" smtClean="0"/>
              <a:t>θα </a:t>
            </a:r>
            <a:r>
              <a:rPr lang="el-GR" dirty="0"/>
              <a:t>μπορούσε να θεωρηθεί η </a:t>
            </a:r>
            <a:r>
              <a:rPr lang="el-GR" dirty="0" smtClean="0"/>
              <a:t>πειθαρχημένη</a:t>
            </a:r>
            <a:r>
              <a:rPr lang="el-GR" dirty="0" smtClean="0"/>
              <a:t>, </a:t>
            </a:r>
            <a:r>
              <a:rPr lang="el-GR" dirty="0"/>
              <a:t>στοχαστική σκέψη, η οποία εστιάζεται σε αποφάσεις του ατόμου σχετικά με το τι πρέπει να κάνει ή να </a:t>
            </a:r>
            <a:r>
              <a:rPr lang="el-GR" dirty="0" smtClean="0"/>
              <a:t>πιστέψει(Αλαχιώτης&amp;Καρατζιά-Σταυλιώτη,2009). </a:t>
            </a:r>
          </a:p>
          <a:p>
            <a:r>
              <a:rPr lang="el-GR" dirty="0"/>
              <a:t>Η δημιουργική σκέψη αφορά την ικανότητα του ατόμου να βλέπει τα πράγματα με ένα νέο και ασυνήθιστο </a:t>
            </a:r>
            <a:r>
              <a:rPr lang="el-GR" dirty="0" smtClean="0"/>
              <a:t>τρόπο</a:t>
            </a:r>
            <a:r>
              <a:rPr lang="en-US" dirty="0" smtClean="0"/>
              <a:t> </a:t>
            </a:r>
            <a:r>
              <a:rPr lang="el-GR" dirty="0" smtClean="0"/>
              <a:t>και </a:t>
            </a:r>
            <a:r>
              <a:rPr lang="el-GR" dirty="0"/>
              <a:t>να δίνει νέες, ασυνήθιστες και αποτελεσματικές λύσεις στα προβλήματα (Κουτσελίνη,2009). </a:t>
            </a:r>
          </a:p>
        </p:txBody>
      </p:sp>
    </p:spTree>
    <p:extLst>
      <p:ext uri="{BB962C8B-B14F-4D97-AF65-F5344CB8AC3E}">
        <p14:creationId xmlns:p14="http://schemas.microsoft.com/office/powerpoint/2010/main" val="2457221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9512" y="836712"/>
            <a:ext cx="5472608" cy="4929728"/>
          </a:xfrm>
        </p:spPr>
        <p:txBody>
          <a:bodyPr>
            <a:normAutofit fontScale="92500" lnSpcReduction="10000"/>
          </a:bodyPr>
          <a:lstStyle/>
          <a:p>
            <a:r>
              <a:rPr lang="el-GR" dirty="0" smtClean="0"/>
              <a:t>Ο </a:t>
            </a:r>
            <a:r>
              <a:rPr lang="el-GR" dirty="0" err="1" smtClean="0"/>
              <a:t>Guilford</a:t>
            </a:r>
            <a:r>
              <a:rPr lang="el-GR" dirty="0" smtClean="0"/>
              <a:t> (1967) διακρίνει την </a:t>
            </a:r>
            <a:r>
              <a:rPr lang="el-GR" dirty="0"/>
              <a:t>ανθρώπινη </a:t>
            </a:r>
            <a:r>
              <a:rPr lang="el-GR" dirty="0" smtClean="0"/>
              <a:t>σκέψη σε </a:t>
            </a:r>
            <a:r>
              <a:rPr lang="el-GR" dirty="0"/>
              <a:t>συγκλίνουσα και αποκλίνουσα</a:t>
            </a:r>
            <a:r>
              <a:rPr lang="el-GR" dirty="0" smtClean="0"/>
              <a:t>.</a:t>
            </a:r>
          </a:p>
          <a:p>
            <a:r>
              <a:rPr lang="el-GR" dirty="0"/>
              <a:t> Η </a:t>
            </a:r>
            <a:r>
              <a:rPr lang="el-GR" b="1" dirty="0">
                <a:solidFill>
                  <a:schemeClr val="accent1"/>
                </a:solidFill>
              </a:rPr>
              <a:t>συγκλίνουσα </a:t>
            </a:r>
            <a:r>
              <a:rPr lang="el-GR" b="1" dirty="0" smtClean="0">
                <a:solidFill>
                  <a:schemeClr val="accent1"/>
                </a:solidFill>
              </a:rPr>
              <a:t>σκέψη</a:t>
            </a:r>
            <a:r>
              <a:rPr lang="en-US" b="1" dirty="0" smtClean="0">
                <a:solidFill>
                  <a:schemeClr val="accent1"/>
                </a:solidFill>
              </a:rPr>
              <a:t>- convergent </a:t>
            </a:r>
            <a:r>
              <a:rPr lang="en-US" b="1" dirty="0">
                <a:solidFill>
                  <a:schemeClr val="accent1"/>
                </a:solidFill>
              </a:rPr>
              <a:t>thinking- </a:t>
            </a:r>
            <a:r>
              <a:rPr lang="el-GR" dirty="0" smtClean="0"/>
              <a:t>ταυτίζεται </a:t>
            </a:r>
            <a:r>
              <a:rPr lang="el-GR" dirty="0"/>
              <a:t>με την κριτική σκέψη, καθότι εστιάζεται στην εξεύρεση μιας λογικής και σωστής </a:t>
            </a:r>
            <a:r>
              <a:rPr lang="el-GR" dirty="0" smtClean="0"/>
              <a:t>απάντησης. </a:t>
            </a:r>
            <a:endParaRPr lang="en-US" dirty="0"/>
          </a:p>
          <a:p>
            <a:pPr lvl="2"/>
            <a:r>
              <a:rPr lang="el-GR" b="1" dirty="0" smtClean="0">
                <a:solidFill>
                  <a:schemeClr val="accent1"/>
                </a:solidFill>
              </a:rPr>
              <a:t>Ανάλυση –αξιολόγηση- συμπέρασμα </a:t>
            </a:r>
            <a:endParaRPr lang="en-US" b="1" dirty="0" smtClean="0">
              <a:solidFill>
                <a:schemeClr val="accent1"/>
              </a:solidFill>
            </a:endParaRPr>
          </a:p>
          <a:p>
            <a:pPr marL="640080" lvl="2" indent="0">
              <a:buNone/>
            </a:pPr>
            <a:endParaRPr lang="el-GR" b="1" dirty="0">
              <a:solidFill>
                <a:schemeClr val="accent1"/>
              </a:solidFill>
            </a:endParaRPr>
          </a:p>
          <a:p>
            <a:r>
              <a:rPr lang="el-GR" b="1" dirty="0">
                <a:solidFill>
                  <a:schemeClr val="accent1"/>
                </a:solidFill>
              </a:rPr>
              <a:t>Η αποκλίνουσα </a:t>
            </a:r>
            <a:r>
              <a:rPr lang="el-GR" b="1" dirty="0" smtClean="0">
                <a:solidFill>
                  <a:schemeClr val="accent1"/>
                </a:solidFill>
              </a:rPr>
              <a:t>σκέψη-</a:t>
            </a:r>
            <a:r>
              <a:rPr lang="en-US" b="1" dirty="0">
                <a:solidFill>
                  <a:schemeClr val="accent1"/>
                </a:solidFill>
              </a:rPr>
              <a:t>Divergent Thinking- </a:t>
            </a:r>
            <a:r>
              <a:rPr lang="el-GR" b="1" dirty="0" smtClean="0">
                <a:solidFill>
                  <a:schemeClr val="accent1"/>
                </a:solidFill>
              </a:rPr>
              <a:t> </a:t>
            </a:r>
            <a:r>
              <a:rPr lang="el-GR" dirty="0"/>
              <a:t>απαραίτητη ιδιότητα  της  δημιουργικότητας- τείνει προς την εξεύρεση πολλών, διαφορετικών και εξίσου αποδεκτών και καινοτόμων λύσεων σε ένα </a:t>
            </a:r>
            <a:r>
              <a:rPr lang="el-GR" dirty="0" smtClean="0"/>
              <a:t>πρόβλημα</a:t>
            </a:r>
            <a:r>
              <a:rPr lang="en-US" dirty="0" smtClean="0"/>
              <a:t>.</a:t>
            </a:r>
          </a:p>
          <a:p>
            <a:r>
              <a:rPr lang="el-GR" sz="1900" b="1" dirty="0" smtClean="0">
                <a:solidFill>
                  <a:schemeClr val="accent1"/>
                </a:solidFill>
              </a:rPr>
              <a:t>Φαντασία  </a:t>
            </a:r>
            <a:r>
              <a:rPr lang="el-GR" sz="1900" b="1" dirty="0">
                <a:solidFill>
                  <a:schemeClr val="accent1"/>
                </a:solidFill>
              </a:rPr>
              <a:t>-έμπνευση- διαίσθηση </a:t>
            </a:r>
          </a:p>
          <a:p>
            <a:endParaRPr lang="el-G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836712"/>
            <a:ext cx="3233653" cy="224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19" y="3212976"/>
            <a:ext cx="3309515"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230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3284984" cy="4857720"/>
          </a:xfrm>
        </p:spPr>
        <p:txBody>
          <a:bodyPr>
            <a:normAutofit fontScale="85000" lnSpcReduction="20000"/>
          </a:bodyPr>
          <a:lstStyle/>
          <a:p>
            <a:r>
              <a:rPr lang="el-GR" sz="2800" dirty="0"/>
              <a:t>Πιο γενικά μπορούμε να πούμε ότι </a:t>
            </a:r>
            <a:r>
              <a:rPr lang="el-GR" sz="2800" i="1" dirty="0" smtClean="0">
                <a:solidFill>
                  <a:schemeClr val="accent1">
                    <a:lumMod val="75000"/>
                  </a:schemeClr>
                </a:solidFill>
              </a:rPr>
              <a:t>η </a:t>
            </a:r>
            <a:r>
              <a:rPr lang="el-GR" sz="2800" i="1" dirty="0">
                <a:solidFill>
                  <a:schemeClr val="accent1">
                    <a:lumMod val="75000"/>
                  </a:schemeClr>
                </a:solidFill>
              </a:rPr>
              <a:t>αποκλίνουσα </a:t>
            </a:r>
            <a:r>
              <a:rPr lang="el-GR" sz="2800" i="1" dirty="0" smtClean="0">
                <a:solidFill>
                  <a:schemeClr val="accent1">
                    <a:lumMod val="75000"/>
                  </a:schemeClr>
                </a:solidFill>
              </a:rPr>
              <a:t>σκέψη –</a:t>
            </a:r>
            <a:r>
              <a:rPr lang="en-US" sz="2800" i="1" dirty="0" smtClean="0">
                <a:solidFill>
                  <a:schemeClr val="accent1">
                    <a:lumMod val="75000"/>
                  </a:schemeClr>
                </a:solidFill>
              </a:rPr>
              <a:t>Divergent Thinking-</a:t>
            </a:r>
            <a:r>
              <a:rPr lang="el-GR" sz="2800" i="1" dirty="0" smtClean="0">
                <a:solidFill>
                  <a:schemeClr val="accent1">
                    <a:lumMod val="75000"/>
                  </a:schemeClr>
                </a:solidFill>
              </a:rPr>
              <a:t>  </a:t>
            </a:r>
            <a:r>
              <a:rPr lang="el-GR" sz="2800" dirty="0"/>
              <a:t>συνδέεται με την ικανότητα του ατόμου να επινοεί λογικά πιθανές λύσεις για κάποιο πρόβλημα, ενώ </a:t>
            </a:r>
            <a:r>
              <a:rPr lang="el-GR" sz="2800" i="1" dirty="0">
                <a:solidFill>
                  <a:schemeClr val="accent1">
                    <a:lumMod val="75000"/>
                  </a:schemeClr>
                </a:solidFill>
              </a:rPr>
              <a:t>η συγκλίνουσα </a:t>
            </a:r>
            <a:r>
              <a:rPr lang="el-GR" sz="2800" i="1" dirty="0" smtClean="0">
                <a:solidFill>
                  <a:schemeClr val="accent1">
                    <a:lumMod val="75000"/>
                  </a:schemeClr>
                </a:solidFill>
              </a:rPr>
              <a:t>σκέψη</a:t>
            </a:r>
            <a:r>
              <a:rPr lang="en-US" sz="2800" i="1" dirty="0" smtClean="0">
                <a:solidFill>
                  <a:schemeClr val="accent1">
                    <a:lumMod val="75000"/>
                  </a:schemeClr>
                </a:solidFill>
              </a:rPr>
              <a:t>-</a:t>
            </a:r>
            <a:r>
              <a:rPr lang="el-GR" sz="2800" i="1" dirty="0" smtClean="0">
                <a:solidFill>
                  <a:schemeClr val="accent1">
                    <a:lumMod val="75000"/>
                  </a:schemeClr>
                </a:solidFill>
              </a:rPr>
              <a:t> </a:t>
            </a:r>
            <a:r>
              <a:rPr lang="en-US" sz="2800" i="1" dirty="0" smtClean="0">
                <a:solidFill>
                  <a:schemeClr val="accent1">
                    <a:lumMod val="75000"/>
                  </a:schemeClr>
                </a:solidFill>
              </a:rPr>
              <a:t>convergent thinking- </a:t>
            </a:r>
            <a:r>
              <a:rPr lang="el-GR" sz="2800" dirty="0" smtClean="0"/>
              <a:t>περιορίζει </a:t>
            </a:r>
            <a:r>
              <a:rPr lang="el-GR" sz="2800" dirty="0"/>
              <a:t>τις λύσεις σε </a:t>
            </a:r>
            <a:r>
              <a:rPr lang="el-GR" sz="2800" dirty="0" err="1"/>
              <a:t>ό,τι</a:t>
            </a:r>
            <a:r>
              <a:rPr lang="el-GR" sz="2800" dirty="0"/>
              <a:t> είναι λογικά αναγκαίο»</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44824"/>
            <a:ext cx="3816424" cy="363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815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1560" y="404664"/>
            <a:ext cx="4104456" cy="5472608"/>
          </a:xfrm>
        </p:spPr>
        <p:txBody>
          <a:bodyPr>
            <a:normAutofit lnSpcReduction="10000"/>
          </a:bodyPr>
          <a:lstStyle/>
          <a:p>
            <a:r>
              <a:rPr lang="el-GR" sz="1800" dirty="0"/>
              <a:t>Σύμφωνα με </a:t>
            </a:r>
            <a:r>
              <a:rPr lang="el-GR" sz="1800" dirty="0" smtClean="0"/>
              <a:t>αποτελέσματα ερευνών (</a:t>
            </a:r>
            <a:r>
              <a:rPr lang="en-US" sz="1800" dirty="0" smtClean="0"/>
              <a:t>European </a:t>
            </a:r>
            <a:r>
              <a:rPr lang="en-US" sz="1800" dirty="0"/>
              <a:t>Commission, Joint Research </a:t>
            </a:r>
            <a:r>
              <a:rPr lang="en-US" sz="1800" dirty="0" smtClean="0"/>
              <a:t>Centre</a:t>
            </a:r>
            <a:r>
              <a:rPr lang="el-GR" sz="1800" dirty="0" smtClean="0"/>
              <a:t>,</a:t>
            </a:r>
            <a:r>
              <a:rPr lang="en-US" sz="1800" dirty="0" smtClean="0"/>
              <a:t>2010)</a:t>
            </a:r>
            <a:r>
              <a:rPr lang="el-GR" sz="1800" dirty="0"/>
              <a:t> Ο κάθε ένας μπορεί να είναι δημιουργικός </a:t>
            </a:r>
            <a:r>
              <a:rPr lang="el-GR" sz="1800" dirty="0" smtClean="0"/>
              <a:t>και η δημιουργικότητα </a:t>
            </a:r>
            <a:r>
              <a:rPr lang="el-GR" sz="1800" dirty="0"/>
              <a:t>είναι μια θεμελιώδης δεξιότητα η οποία πρέπει να καλλιεργείται στο σχολείο </a:t>
            </a:r>
          </a:p>
          <a:p>
            <a:r>
              <a:rPr lang="el-GR" sz="1800" dirty="0" smtClean="0"/>
              <a:t>Δυστυχώς </a:t>
            </a:r>
            <a:r>
              <a:rPr lang="el-GR" sz="1800" dirty="0"/>
              <a:t>όμως, όπως υποστηρίζει ο </a:t>
            </a:r>
            <a:r>
              <a:rPr lang="el-GR" sz="1800" dirty="0" err="1"/>
              <a:t>Κεν</a:t>
            </a:r>
            <a:r>
              <a:rPr lang="el-GR" sz="1800" dirty="0"/>
              <a:t> </a:t>
            </a:r>
            <a:r>
              <a:rPr lang="el-GR" sz="1800" dirty="0" err="1"/>
              <a:t>Ρόμπισον</a:t>
            </a:r>
            <a:r>
              <a:rPr lang="el-GR" sz="1800" dirty="0"/>
              <a:t> (</a:t>
            </a:r>
            <a:r>
              <a:rPr lang="el-GR" sz="1800" dirty="0" smtClean="0"/>
              <a:t>2006,</a:t>
            </a:r>
            <a:r>
              <a:rPr lang="en-US" sz="1800" dirty="0" smtClean="0"/>
              <a:t>2008,</a:t>
            </a:r>
            <a:r>
              <a:rPr lang="el-GR" sz="1800" dirty="0" smtClean="0"/>
              <a:t>2010</a:t>
            </a:r>
            <a:r>
              <a:rPr lang="el-GR" sz="1800" dirty="0"/>
              <a:t>, 2013) το παραδοσιακό σχολείο </a:t>
            </a:r>
            <a:r>
              <a:rPr lang="el-GR" sz="1800" dirty="0" smtClean="0"/>
              <a:t>παρά </a:t>
            </a:r>
            <a:r>
              <a:rPr lang="el-GR" sz="1800" dirty="0"/>
              <a:t>τις συνεχόμενες </a:t>
            </a:r>
            <a:r>
              <a:rPr lang="el-GR" sz="1800" dirty="0" smtClean="0"/>
              <a:t>προσπάθειες </a:t>
            </a:r>
            <a:r>
              <a:rPr lang="el-GR" sz="1800" dirty="0"/>
              <a:t>των </a:t>
            </a:r>
            <a:r>
              <a:rPr lang="el-GR" sz="1800" dirty="0" smtClean="0"/>
              <a:t>παιδαγωγών</a:t>
            </a:r>
            <a:r>
              <a:rPr lang="el-GR" sz="1800" dirty="0"/>
              <a:t>, όχι μόνο δεν έδινε και δεν δίνει σημασία στην ανάπτυξη της δημιουργικής σκέψης των παιδιών, αλλά και με τις διάφορους μεθόδους διδασκαλίας και αγωγής, καταπνίγει και βάζει φρένο στην έμφυτη και δυναμική αυτή ικανότητά τους</a:t>
            </a:r>
            <a:r>
              <a:rPr lang="el-GR" dirty="0"/>
              <a: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5" y="692696"/>
            <a:ext cx="415329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65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87624" y="764704"/>
            <a:ext cx="6400800" cy="3993624"/>
          </a:xfrm>
        </p:spPr>
        <p:txBody>
          <a:bodyPr>
            <a:normAutofit fontScale="92500" lnSpcReduction="20000"/>
          </a:bodyPr>
          <a:lstStyle/>
          <a:p>
            <a:r>
              <a:rPr lang="el-GR" dirty="0"/>
              <a:t>Σε ένα κόσμο με αυξανόμενη πολυπλοκότητα στον οποίο γίνονται ριζικές αλλαγές σε όλα τα επίπεδα της ζωής και στον οποίο διακυβεύεται η περιβαλλοντική, οικονομική και κοινωνική βιωσιμότητα της παγκόσμιας </a:t>
            </a:r>
            <a:r>
              <a:rPr lang="el-GR" dirty="0" smtClean="0"/>
              <a:t>κοινωνίας, </a:t>
            </a:r>
            <a:r>
              <a:rPr lang="el-GR" dirty="0"/>
              <a:t>θα πρέπει να αναθεωρήσουμε και την εκπαίδευση</a:t>
            </a:r>
            <a:r>
              <a:rPr lang="el-GR" dirty="0" smtClean="0"/>
              <a:t>.</a:t>
            </a:r>
            <a:endParaRPr lang="en-US" dirty="0" smtClean="0"/>
          </a:p>
          <a:p>
            <a:r>
              <a:rPr lang="el-GR" dirty="0" smtClean="0"/>
              <a:t>Το </a:t>
            </a:r>
            <a:r>
              <a:rPr lang="el-GR" dirty="0"/>
              <a:t>πρόβλημα, σύμφωνα </a:t>
            </a:r>
            <a:r>
              <a:rPr lang="el-GR" dirty="0" smtClean="0"/>
              <a:t>με τον </a:t>
            </a:r>
            <a:r>
              <a:rPr lang="en-GB" dirty="0" smtClean="0"/>
              <a:t>Robinson</a:t>
            </a:r>
            <a:r>
              <a:rPr lang="el-GR" dirty="0" smtClean="0"/>
              <a:t> (2008), </a:t>
            </a:r>
            <a:r>
              <a:rPr lang="el-GR" dirty="0"/>
              <a:t>είναι ότι προσπαθούμε να συναντήσουμε το </a:t>
            </a:r>
            <a:r>
              <a:rPr lang="el-GR" dirty="0" smtClean="0"/>
              <a:t>μέλλον χρησιμοποιώντας </a:t>
            </a:r>
            <a:r>
              <a:rPr lang="el-GR" dirty="0"/>
              <a:t>μεθόδους από το </a:t>
            </a:r>
            <a:r>
              <a:rPr lang="el-GR" dirty="0" smtClean="0"/>
              <a:t>παρελθόν</a:t>
            </a:r>
            <a:r>
              <a:rPr lang="el-GR" dirty="0"/>
              <a:t> </a:t>
            </a:r>
            <a:r>
              <a:rPr lang="el-GR" dirty="0" smtClean="0"/>
              <a:t>με αποτέλεσμα η εκπαίδευση </a:t>
            </a:r>
            <a:r>
              <a:rPr lang="el-GR" dirty="0"/>
              <a:t>αντί να διευρύνει τις ικανότητες</a:t>
            </a:r>
            <a:r>
              <a:rPr lang="en-US" dirty="0"/>
              <a:t> </a:t>
            </a:r>
            <a:r>
              <a:rPr lang="el-GR" dirty="0"/>
              <a:t>αποκλίνουσας σκέψης και </a:t>
            </a:r>
            <a:r>
              <a:rPr lang="el-GR" dirty="0" smtClean="0"/>
              <a:t>δημιουργικότητας</a:t>
            </a:r>
            <a:r>
              <a:rPr lang="el-GR" dirty="0"/>
              <a:t> </a:t>
            </a:r>
            <a:r>
              <a:rPr lang="el-GR" dirty="0" smtClean="0"/>
              <a:t>να </a:t>
            </a:r>
            <a:r>
              <a:rPr lang="el-GR" dirty="0"/>
              <a:t>οδηγεί τους μαθητές στην αντίθετη κατεύθυνση, λόγω της κυριαρχίας της «μοναδικής λύσης</a:t>
            </a:r>
            <a:r>
              <a:rPr lang="el-GR" dirty="0" smtClean="0"/>
              <a:t>».</a:t>
            </a:r>
            <a:endParaRPr lang="en-US" dirty="0" smtClean="0"/>
          </a:p>
        </p:txBody>
      </p:sp>
      <p:pic>
        <p:nvPicPr>
          <p:cNvPr id="1080" name="Picture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293096"/>
            <a:ext cx="5400600" cy="2177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75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15616" y="332656"/>
            <a:ext cx="6400800" cy="3024336"/>
          </a:xfrm>
        </p:spPr>
        <p:txBody>
          <a:bodyPr>
            <a:normAutofit fontScale="70000" lnSpcReduction="20000"/>
          </a:bodyPr>
          <a:lstStyle/>
          <a:p>
            <a:r>
              <a:rPr lang="en-US" dirty="0" smtClean="0"/>
              <a:t>T</a:t>
            </a:r>
            <a:r>
              <a:rPr lang="el-GR" dirty="0" smtClean="0"/>
              <a:t>ο </a:t>
            </a:r>
            <a:r>
              <a:rPr lang="el-GR" dirty="0"/>
              <a:t>εκπαιδευτικό μας σύστημα είναι στοιχειοθετημένο στην ιδέα της ακαδημαϊκής ικανότητας. Στην κορυφή είναι τα πιο </a:t>
            </a:r>
            <a:r>
              <a:rPr lang="en-US" dirty="0" smtClean="0"/>
              <a:t>“</a:t>
            </a:r>
            <a:r>
              <a:rPr lang="el-GR" dirty="0" smtClean="0"/>
              <a:t>χρήσιμα</a:t>
            </a:r>
            <a:r>
              <a:rPr lang="en-US" dirty="0" smtClean="0"/>
              <a:t>”</a:t>
            </a:r>
            <a:r>
              <a:rPr lang="el-GR" dirty="0" smtClean="0"/>
              <a:t> </a:t>
            </a:r>
            <a:r>
              <a:rPr lang="el-GR" dirty="0"/>
              <a:t>μαθήματα για </a:t>
            </a:r>
            <a:r>
              <a:rPr lang="el-GR" dirty="0" smtClean="0"/>
              <a:t>την εισαγωγή των μαθητών μας στα πανεπιστήμια και για την </a:t>
            </a:r>
            <a:r>
              <a:rPr lang="el-GR" dirty="0"/>
              <a:t>εύρεση εργασίας</a:t>
            </a:r>
            <a:r>
              <a:rPr lang="el-GR" dirty="0" smtClean="0"/>
              <a:t>.</a:t>
            </a:r>
          </a:p>
          <a:p>
            <a:r>
              <a:rPr lang="el-GR" dirty="0"/>
              <a:t> Χωρίς </a:t>
            </a:r>
            <a:r>
              <a:rPr lang="el-GR" dirty="0" smtClean="0"/>
              <a:t>όμως να </a:t>
            </a:r>
            <a:r>
              <a:rPr lang="el-GR" dirty="0"/>
              <a:t>λαμβάνουμε υπόψη ότι </a:t>
            </a:r>
            <a:r>
              <a:rPr lang="en-US" dirty="0" smtClean="0"/>
              <a:t>: </a:t>
            </a:r>
          </a:p>
          <a:p>
            <a:pPr lvl="2"/>
            <a:r>
              <a:rPr lang="el-GR" dirty="0" smtClean="0"/>
              <a:t>πολλά </a:t>
            </a:r>
            <a:r>
              <a:rPr lang="el-GR" dirty="0"/>
              <a:t>από τα επαγγέλματα που τα παιδιά μας θα κληθούν να ακολουθήσουν δεν έχουν ακόμη </a:t>
            </a:r>
            <a:r>
              <a:rPr lang="el-GR" dirty="0" smtClean="0"/>
              <a:t>δημιουργηθεί</a:t>
            </a:r>
            <a:endParaRPr lang="en-US" dirty="0" smtClean="0"/>
          </a:p>
          <a:p>
            <a:pPr lvl="2"/>
            <a:r>
              <a:rPr lang="el-GR" dirty="0" smtClean="0"/>
              <a:t>οι </a:t>
            </a:r>
            <a:r>
              <a:rPr lang="el-GR" dirty="0"/>
              <a:t>ραγδαίες </a:t>
            </a:r>
            <a:r>
              <a:rPr lang="el-GR" dirty="0" smtClean="0"/>
              <a:t>τεχνολογικές και ψηφιακές αλλαγές </a:t>
            </a:r>
            <a:r>
              <a:rPr lang="el-GR" dirty="0"/>
              <a:t>και εξελίξεις που συμβαίνουν καθημερινά δημιουργούν συνεχώς νέες </a:t>
            </a:r>
            <a:r>
              <a:rPr lang="el-GR" dirty="0" smtClean="0"/>
              <a:t>ανάγκες άρα και νέα επαγγέλματα</a:t>
            </a:r>
            <a:endParaRPr lang="en-US" dirty="0" smtClean="0"/>
          </a:p>
          <a:p>
            <a:pPr lvl="2"/>
            <a:r>
              <a:rPr lang="el-GR" dirty="0" smtClean="0"/>
              <a:t>τα </a:t>
            </a:r>
            <a:r>
              <a:rPr lang="el-GR" dirty="0"/>
              <a:t>παιδιά μας θα κληθούν να βρουν λύσεις σε προβλήματα τα οποία είναι άγνωστα σε μας </a:t>
            </a:r>
            <a:r>
              <a:rPr lang="el-GR" dirty="0" smtClean="0"/>
              <a:t>σήμερα</a:t>
            </a:r>
            <a:endParaRPr lang="en-US" dirty="0" smtClean="0"/>
          </a:p>
          <a:p>
            <a:pPr lvl="2"/>
            <a:r>
              <a:rPr lang="en-US" dirty="0"/>
              <a:t>H</a:t>
            </a:r>
            <a:r>
              <a:rPr lang="el-GR" dirty="0" smtClean="0"/>
              <a:t> </a:t>
            </a:r>
            <a:r>
              <a:rPr lang="el-GR" dirty="0"/>
              <a:t>τεχνολογία που θα χρησιμοποιούν όταν αποφοιτήσουν και βγουν στην αγορά εργασίας δεν έχει ακόμα εφευρεθεί … </a:t>
            </a:r>
            <a:r>
              <a:rPr lang="el-GR" dirty="0" smtClean="0"/>
              <a:t>…</a:t>
            </a:r>
            <a:r>
              <a:rPr lang="en-US" dirty="0" smtClean="0"/>
              <a:t> …</a:t>
            </a:r>
          </a:p>
          <a:p>
            <a:pPr lvl="2"/>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73016"/>
            <a:ext cx="4824536" cy="2723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03886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1978</TotalTime>
  <Words>1088</Words>
  <Application>Microsoft Office PowerPoint</Application>
  <PresentationFormat>On-screen Show (4:3)</PresentationFormat>
  <Paragraphs>66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Times New Roman</vt:lpstr>
      <vt:lpstr>Trebuchet MS</vt:lpstr>
      <vt:lpstr>Slipstream</vt:lpstr>
      <vt:lpstr>Δημιουργικότητα και αποκλίνουσα σκέψη  </vt:lpstr>
      <vt:lpstr>Δομή παρουσίασης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Επομένως για να προωθήσουμε και να ενισχύσουμε τη δημιουργικότητα και την κριτική σκέψη στα σχολεία μας  πρέπει  να δομήσουμε  μια άλλη σχέση με τη γνώση και να μετακινηθούμε από την προσέγγιση της στεγνής μετάδοσης σε μια διαδικασία δόμησης, έρευνας, αυτό-αξιολόγησης και τεκμηρίωσης</vt:lpstr>
      <vt:lpstr>Στην βιβλιογραφία αναφέρονται πολλές τεχνικές ανάπτυξης της δημιουργικότητας ενδεικτικά αναφέρονται:</vt:lpstr>
      <vt:lpstr>PowerPoint Presentation</vt:lpstr>
      <vt:lpstr>Ενδεικτική βιβλιογραφία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Δημιουργικότητα και αποκλίνουσα σκέψη</dc:title>
  <dc:creator>Michalis</dc:creator>
  <cp:lastModifiedBy>Teacher</cp:lastModifiedBy>
  <cp:revision>87</cp:revision>
  <dcterms:created xsi:type="dcterms:W3CDTF">2018-01-21T19:05:29Z</dcterms:created>
  <dcterms:modified xsi:type="dcterms:W3CDTF">2018-02-12T10:44:39Z</dcterms:modified>
</cp:coreProperties>
</file>