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2" r:id="rId2"/>
    <p:sldId id="560" r:id="rId3"/>
    <p:sldId id="561" r:id="rId4"/>
    <p:sldId id="365" r:id="rId5"/>
    <p:sldId id="367" r:id="rId6"/>
    <p:sldId id="562" r:id="rId7"/>
    <p:sldId id="563" r:id="rId8"/>
    <p:sldId id="564" r:id="rId9"/>
    <p:sldId id="521" r:id="rId10"/>
    <p:sldId id="533" r:id="rId11"/>
    <p:sldId id="571" r:id="rId12"/>
    <p:sldId id="566" r:id="rId13"/>
    <p:sldId id="567" r:id="rId14"/>
    <p:sldId id="569" r:id="rId15"/>
    <p:sldId id="570" r:id="rId16"/>
    <p:sldId id="404" r:id="rId17"/>
    <p:sldId id="572" r:id="rId18"/>
    <p:sldId id="380" r:id="rId19"/>
    <p:sldId id="379" r:id="rId20"/>
    <p:sldId id="518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8000"/>
    <a:srgbClr val="10A5DA"/>
    <a:srgbClr val="CC0000"/>
    <a:srgbClr val="74913B"/>
    <a:srgbClr val="CC3300"/>
    <a:srgbClr val="FF9900"/>
    <a:srgbClr val="FF3300"/>
    <a:srgbClr val="CC27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75" autoAdjust="0"/>
  </p:normalViewPr>
  <p:slideViewPr>
    <p:cSldViewPr>
      <p:cViewPr>
        <p:scale>
          <a:sx n="70" d="100"/>
          <a:sy n="70" d="100"/>
        </p:scale>
        <p:origin x="-273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E03A8-2A91-49D0-A224-B361A70C700F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EA24E-0140-4086-8BD5-35AACF30E72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60DB70-44D9-4F57-B4DA-4DE864D0243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60DB70-44D9-4F57-B4DA-4DE864D0243B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1DAC-8190-4390-BF77-68C45DF8E8AA}" type="datetimeFigureOut">
              <a:rPr lang="el-GR" smtClean="0"/>
              <a:pPr/>
              <a:t>13/2/2018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5qu1Iois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cuments\&#917;&#915;&#915;&#929;&#913;&#934;&#913;\&#931;&#935;&#927;&#923;.%20&#931;&#933;&#924;&#914;&#927;&#933;&#923;&#927;&#931;\&#917;&#960;&#953;&#956;&#959;&#961;&#966;&#974;&#963;&#949;&#953;&#962;%202015-16\&#931;&#949;&#956;&#953;&#957;&#940;&#961;&#953;&#945;%20&#928;&#961;&#969;&#964;&#959;&#946;&#940;&#952;&#956;&#953;&#945;&#962;\&#902;&#948;&#949;&#953;&#945;_&#956;&#959;&#965;_&#945;&#947;&#954;&#945;&#955;&#953;&#940;_(Into_my_Arms)_-_&#916;&#953;&#959;&#957;&#973;&#963;&#951;&#962;_&#931;&#945;&#946;&#946;&#972;&#960;&#959;&#965;&#955;&#959;&#962;.avi" TargetMode="External"/><Relationship Id="rId4" Type="http://schemas.openxmlformats.org/officeDocument/2006/relationships/hyperlink" Target="https://www.youtube.com/watch?v=Dd7cdLKErF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ep.edu.gr/el/thriskeftik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 txBox="1">
            <a:spLocks/>
          </p:cNvSpPr>
          <p:nvPr/>
        </p:nvSpPr>
        <p:spPr>
          <a:xfrm>
            <a:off x="3347864" y="4797152"/>
            <a:ext cx="5796136" cy="2060848"/>
          </a:xfrm>
          <a:prstGeom prst="rect">
            <a:avLst/>
          </a:prstGeom>
          <a:solidFill>
            <a:srgbClr val="EFC763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dirty="0" smtClean="0">
                <a:solidFill>
                  <a:srgbClr val="C00000"/>
                </a:solidFill>
              </a:rPr>
              <a:t>17</a:t>
            </a:r>
            <a:r>
              <a:rPr lang="el-GR" sz="2200" dirty="0" smtClean="0">
                <a:solidFill>
                  <a:srgbClr val="C00000"/>
                </a:solidFill>
              </a:rPr>
              <a:t>ο Συνέδριο Εκπαιδευτικού Ομίλου Κύπρου</a:t>
            </a:r>
          </a:p>
          <a:p>
            <a:pPr marR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200" i="1" dirty="0" smtClean="0">
                <a:solidFill>
                  <a:srgbClr val="003366"/>
                </a:solidFill>
              </a:rPr>
              <a:t>«Βελτίωση Μαθησιακών Αποτελεσμάτων στο δημόσιο σχολείο. Προτάσεις και Προοπτικές»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l-GR" sz="2200" dirty="0" smtClean="0">
                <a:solidFill>
                  <a:srgbClr val="C00000"/>
                </a:solidFill>
              </a:rPr>
              <a:t>Λευκωσία, 03/01/2018</a:t>
            </a:r>
            <a:endParaRPr kumimoji="0" lang="el-GR" sz="22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403648" y="0"/>
            <a:ext cx="7740352" cy="17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347864" y="1340768"/>
            <a:ext cx="5796136" cy="3312368"/>
          </a:xfrm>
        </p:spPr>
        <p:txBody>
          <a:bodyPr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32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Διδάσκοντας Θρησκευτικά</a:t>
            </a:r>
            <a:br>
              <a:rPr lang="el-GR" sz="32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</a:br>
            <a:r>
              <a:rPr lang="el-GR" sz="32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μέσα από έργα τέχνης:</a:t>
            </a:r>
            <a:br>
              <a:rPr lang="el-GR" sz="32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</a:br>
            <a:r>
              <a:rPr lang="el-GR" sz="12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el-GR" sz="12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</a:br>
            <a:r>
              <a:rPr lang="el-GR" sz="28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Διδακτικές προσεγγίσεις του νέου Π.Σ. Θρησκευτικών </a:t>
            </a:r>
            <a:br>
              <a:rPr lang="el-GR" sz="28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</a:br>
            <a:r>
              <a:rPr lang="el-GR" sz="28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στην Ελλάδα</a:t>
            </a:r>
            <a:endParaRPr lang="el-GR" sz="3200" b="1" cap="all" spc="1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  <a:cs typeface="Sakkal Majalla" pitchFamily="2" charset="-78"/>
            </a:endParaRPr>
          </a:p>
        </p:txBody>
      </p:sp>
      <p:pic>
        <p:nvPicPr>
          <p:cNvPr id="104450" name="Picture 2" descr="Αποτέλεσμα εικόνας για Θεοτοκόπουλος Ιωσήφ και Παιδ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355803" cy="68580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3347864" y="332656"/>
            <a:ext cx="579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l-GR" sz="2400" dirty="0" smtClean="0">
                <a:solidFill>
                  <a:srgbClr val="003366"/>
                </a:solidFill>
              </a:rPr>
              <a:t>Γεώργιος </a:t>
            </a:r>
            <a:r>
              <a:rPr lang="el-GR" sz="2400" dirty="0" err="1" smtClean="0">
                <a:solidFill>
                  <a:srgbClr val="003366"/>
                </a:solidFill>
              </a:rPr>
              <a:t>Στριλιγκάς</a:t>
            </a:r>
            <a:r>
              <a:rPr lang="el-GR" sz="2400" dirty="0" smtClean="0">
                <a:solidFill>
                  <a:srgbClr val="003366"/>
                </a:solidFill>
              </a:rPr>
              <a:t>, Σχ. Σύμβουλος ΠΕ01</a:t>
            </a:r>
            <a:endParaRPr lang="en-US" sz="2400" dirty="0" smtClean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6419" t="28867" r="45075" b="4467"/>
          <a:stretch>
            <a:fillRect/>
          </a:stretch>
        </p:blipFill>
        <p:spPr bwMode="auto">
          <a:xfrm>
            <a:off x="0" y="0"/>
            <a:ext cx="3384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Artful Thinking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Μοτίβο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«Αντιλαμβάνομαι, Γνωρίζω, Φροντίζω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616530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dirty="0" smtClean="0">
                <a:solidFill>
                  <a:srgbClr val="FF0000"/>
                </a:solidFill>
              </a:rPr>
              <a:t>- Ποιοι </a:t>
            </a:r>
            <a:r>
              <a:rPr lang="el-GR" sz="3200" b="1" dirty="0" smtClean="0">
                <a:solidFill>
                  <a:srgbClr val="FF0000"/>
                </a:solidFill>
              </a:rPr>
              <a:t>είναι;  </a:t>
            </a:r>
            <a:r>
              <a:rPr lang="el-GR" sz="3200" b="1" dirty="0" smtClean="0">
                <a:solidFill>
                  <a:srgbClr val="CC00CC"/>
                </a:solidFill>
              </a:rPr>
              <a:t>- Τι </a:t>
            </a:r>
            <a:r>
              <a:rPr lang="el-GR" sz="3200" b="1" dirty="0" smtClean="0">
                <a:solidFill>
                  <a:srgbClr val="CC00CC"/>
                </a:solidFill>
              </a:rPr>
              <a:t>σκέφτονται;  </a:t>
            </a:r>
            <a:r>
              <a:rPr lang="el-GR" sz="3200" b="1" dirty="0" smtClean="0">
                <a:solidFill>
                  <a:srgbClr val="008000"/>
                </a:solidFill>
              </a:rPr>
              <a:t>- Γιατί </a:t>
            </a:r>
            <a:r>
              <a:rPr lang="el-GR" sz="3200" b="1" dirty="0" smtClean="0">
                <a:solidFill>
                  <a:srgbClr val="008000"/>
                </a:solidFill>
              </a:rPr>
              <a:t>ανησυχούν;</a:t>
            </a:r>
            <a:r>
              <a:rPr lang="el-GR" sz="3600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endParaRPr lang="el-GR" sz="3600" b="1" dirty="0">
              <a:solidFill>
                <a:srgbClr val="008000"/>
              </a:solidFill>
            </a:endParaRPr>
          </a:p>
        </p:txBody>
      </p:sp>
      <p:pic>
        <p:nvPicPr>
          <p:cNvPr id="99330" name="Picture 2" descr="Αποτέλεσμα εικόνας για Δωδεκαετής στο να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7145"/>
            <a:ext cx="9144000" cy="4992175"/>
          </a:xfrm>
          <a:prstGeom prst="rect">
            <a:avLst/>
          </a:prstGeom>
          <a:noFill/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0" y="1821201"/>
            <a:ext cx="2159224" cy="352839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195736" y="2901321"/>
            <a:ext cx="1944216" cy="208823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283968" y="3909433"/>
            <a:ext cx="1224136" cy="864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012160" y="2613289"/>
            <a:ext cx="2664296" cy="187220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076056" y="3621401"/>
            <a:ext cx="1368152" cy="12241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  <p:bldP spid="11" grpId="1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Αποτέλεσμα εικόνας για Λευκός Χριστός Σαγκά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2768"/>
            <a:ext cx="4680520" cy="5390399"/>
          </a:xfrm>
          <a:prstGeom prst="rect">
            <a:avLst/>
          </a:prstGeom>
          <a:noFill/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5220072" y="1512168"/>
            <a:ext cx="3456384" cy="5301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lvl="0" indent="-273050">
              <a:spcAft>
                <a:spcPts val="600"/>
              </a:spcAft>
              <a:buFontTx/>
              <a:buChar char="-"/>
            </a:pPr>
            <a:r>
              <a:rPr lang="en-US" sz="3600" dirty="0" smtClean="0"/>
              <a:t>T</a:t>
            </a:r>
            <a:r>
              <a:rPr lang="el-GR" sz="3600" dirty="0" smtClean="0"/>
              <a:t>ι γνωρίζεις σχετικά με </a:t>
            </a:r>
            <a:r>
              <a:rPr lang="el-GR" sz="3600" dirty="0" smtClean="0"/>
              <a:t>την </a:t>
            </a:r>
            <a:r>
              <a:rPr lang="el-GR" sz="3600" dirty="0" smtClean="0"/>
              <a:t>εικόνα; </a:t>
            </a:r>
            <a:endParaRPr lang="el-GR" sz="3600" dirty="0" smtClean="0"/>
          </a:p>
          <a:p>
            <a:pPr marL="273050" lvl="0" indent="-273050">
              <a:spcAft>
                <a:spcPts val="600"/>
              </a:spcAft>
              <a:buFontTx/>
              <a:buChar char="-"/>
            </a:pPr>
            <a:r>
              <a:rPr lang="el-GR" sz="3600" dirty="0" smtClean="0"/>
              <a:t> </a:t>
            </a:r>
            <a:r>
              <a:rPr lang="el-GR" sz="3600" dirty="0" smtClean="0"/>
              <a:t>Ποια </a:t>
            </a:r>
            <a:r>
              <a:rPr lang="el-GR" sz="3600" dirty="0" smtClean="0"/>
              <a:t>ερωτήματα σου προκαλεί; </a:t>
            </a:r>
            <a:endParaRPr lang="el-GR" sz="3600" dirty="0" smtClean="0"/>
          </a:p>
          <a:p>
            <a:pPr marL="273050" lvl="0" indent="-273050">
              <a:spcAft>
                <a:spcPts val="600"/>
              </a:spcAft>
              <a:buFontTx/>
              <a:buChar char="-"/>
            </a:pPr>
            <a:r>
              <a:rPr lang="en-US" sz="3600" dirty="0" smtClean="0"/>
              <a:t>T</a:t>
            </a:r>
            <a:r>
              <a:rPr lang="el-GR" sz="3600" dirty="0" smtClean="0"/>
              <a:t>ι </a:t>
            </a:r>
            <a:r>
              <a:rPr lang="el-GR" sz="3600" dirty="0" smtClean="0"/>
              <a:t>θέλεις </a:t>
            </a:r>
            <a:r>
              <a:rPr lang="el-GR" sz="3600" dirty="0" smtClean="0"/>
              <a:t>να ερευνήσεις περισσότερο;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lvl="0" algn="ctr"/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Artful Thinking 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el-GR" sz="3600" b="1" dirty="0" smtClean="0"/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Μοτίβο: «Σκεφτείτε, Αμφιβάλλετε, Εξερευνήστε»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SHAG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340768"/>
            <a:ext cx="5832648" cy="4032910"/>
          </a:xfrm>
          <a:prstGeom prst="rect">
            <a:avLst/>
          </a:prstGeom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Artful Thinking 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Μοτίβο: «</a:t>
            </a:r>
            <a:r>
              <a:rPr lang="en-US" sz="3600" b="1" dirty="0" err="1" smtClean="0"/>
              <a:t>Εκτίμηση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Υποστήριξη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Διερώτηση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35696" y="5461003"/>
            <a:ext cx="57606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1813" algn="l"/>
              </a:tabLst>
            </a:pPr>
            <a:r>
              <a:rPr kumimoji="0" lang="el-G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Πώς ερμηνεύεις το έργο που βλέπεις;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1813" algn="l"/>
              </a:tabLst>
            </a:pPr>
            <a:r>
              <a:rPr kumimoji="0" lang="el-G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Γιατί το λες αυτό; 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1813" algn="l"/>
              </a:tabLst>
            </a:pPr>
            <a:r>
              <a:rPr kumimoji="0" lang="el-G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Ποια ερωτήματα συνεχίζεις να έχεις; </a:t>
            </a:r>
            <a:endParaRPr kumimoji="0" lang="el-G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1" y="908720"/>
            <a:ext cx="4945884" cy="5949280"/>
          </a:xfrm>
          <a:prstGeom prst="rect">
            <a:avLst/>
          </a:prstGeom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«Βάζοντας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τίτλους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«Η αρχή, η μέση και το τέλος»</a:t>
            </a: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5292080" y="1628800"/>
            <a:ext cx="38164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3200" b="1" dirty="0" smtClean="0">
                <a:solidFill>
                  <a:srgbClr val="A50021"/>
                </a:solidFill>
              </a:rPr>
              <a:t>- Αν </a:t>
            </a:r>
            <a:r>
              <a:rPr lang="el-GR" sz="3200" b="1" dirty="0" smtClean="0">
                <a:solidFill>
                  <a:srgbClr val="A50021"/>
                </a:solidFill>
              </a:rPr>
              <a:t>αυτή είναι η αρχή </a:t>
            </a:r>
            <a:r>
              <a:rPr lang="el-GR" sz="3200" dirty="0" smtClean="0"/>
              <a:t>μιας ιστορίας άραγε τι ακολουθεί; </a:t>
            </a:r>
          </a:p>
          <a:p>
            <a:pPr>
              <a:spcAft>
                <a:spcPts val="600"/>
              </a:spcAft>
            </a:pPr>
            <a:r>
              <a:rPr lang="el-GR" sz="3200" b="1" dirty="0" smtClean="0">
                <a:solidFill>
                  <a:srgbClr val="A50021"/>
                </a:solidFill>
              </a:rPr>
              <a:t>- Αν ήταν το μέσο </a:t>
            </a:r>
            <a:r>
              <a:rPr lang="el-GR" sz="3200" dirty="0" smtClean="0"/>
              <a:t>της άραγε </a:t>
            </a:r>
            <a:r>
              <a:rPr lang="el-GR" sz="3200" dirty="0" smtClean="0"/>
              <a:t>τι προηγήθηκε και τι ακολούθησε;</a:t>
            </a:r>
          </a:p>
          <a:p>
            <a:pPr>
              <a:spcAft>
                <a:spcPts val="600"/>
              </a:spcAft>
            </a:pPr>
            <a:r>
              <a:rPr lang="el-GR" sz="3200" b="1" dirty="0" smtClean="0">
                <a:solidFill>
                  <a:srgbClr val="A50021"/>
                </a:solidFill>
              </a:rPr>
              <a:t>- Αν </a:t>
            </a:r>
            <a:r>
              <a:rPr lang="el-GR" sz="3200" b="1" dirty="0" smtClean="0">
                <a:solidFill>
                  <a:srgbClr val="A50021"/>
                </a:solidFill>
              </a:rPr>
              <a:t>ήταν το τέλος </a:t>
            </a:r>
            <a:r>
              <a:rPr lang="el-GR" sz="3200" b="1" dirty="0" smtClean="0">
                <a:solidFill>
                  <a:srgbClr val="A50021"/>
                </a:solidFill>
              </a:rPr>
              <a:t> </a:t>
            </a:r>
            <a:r>
              <a:rPr lang="el-GR" sz="3200" dirty="0" smtClean="0"/>
              <a:t>της</a:t>
            </a:r>
            <a:r>
              <a:rPr lang="el-GR" sz="3200" b="1" dirty="0" smtClean="0">
                <a:solidFill>
                  <a:srgbClr val="A50021"/>
                </a:solidFill>
              </a:rPr>
              <a:t> </a:t>
            </a:r>
            <a:r>
              <a:rPr lang="el-GR" sz="3200" dirty="0" smtClean="0"/>
              <a:t>ποια </a:t>
            </a:r>
            <a:r>
              <a:rPr lang="el-GR" sz="3200" dirty="0" smtClean="0"/>
              <a:t>θα ήταν η ιστορία; </a:t>
            </a:r>
            <a:endParaRPr lang="el-GR" sz="1400" dirty="0" smtClean="0">
              <a:latin typeface="Palatino Linotype" pitchFamily="18" charset="0"/>
            </a:endParaRPr>
          </a:p>
        </p:txBody>
      </p:sp>
      <p:pic>
        <p:nvPicPr>
          <p:cNvPr id="5" name="4 - Εικόνα" descr="Healing_the_Bl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5214594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«Ήμουν κι εγώ εκεί»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940152" y="1412776"/>
            <a:ext cx="3203848" cy="5257800"/>
          </a:xfrm>
        </p:spPr>
        <p:txBody>
          <a:bodyPr>
            <a:noAutofit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600" dirty="0" smtClean="0"/>
              <a:t>- Μελετήστε </a:t>
            </a:r>
            <a:r>
              <a:rPr lang="el-GR" sz="2600" dirty="0" smtClean="0"/>
              <a:t>το </a:t>
            </a:r>
            <a:r>
              <a:rPr lang="el-GR" sz="2600" dirty="0" smtClean="0"/>
              <a:t>έργο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600" dirty="0" smtClean="0"/>
              <a:t>- Μεταφερθείτε </a:t>
            </a:r>
            <a:r>
              <a:rPr lang="el-GR" sz="2600" dirty="0" smtClean="0"/>
              <a:t>νοερά μέσα </a:t>
            </a:r>
            <a:r>
              <a:rPr lang="el-GR" sz="2600" dirty="0" smtClean="0"/>
              <a:t>σε αυτό, </a:t>
            </a:r>
            <a:r>
              <a:rPr lang="el-GR" sz="2600" dirty="0" smtClean="0"/>
              <a:t>αναλαμβάνοντας ένα </a:t>
            </a:r>
            <a:r>
              <a:rPr lang="el-GR" sz="2600" dirty="0" smtClean="0"/>
              <a:t>ρόλο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600" dirty="0" smtClean="0"/>
              <a:t>- Ετοιμάστε </a:t>
            </a:r>
            <a:r>
              <a:rPr lang="el-GR" sz="2600" dirty="0" smtClean="0"/>
              <a:t>μια φάση (ή φράσεις) που θέλετε να πείτε συμμετέχοντας στα </a:t>
            </a:r>
            <a:r>
              <a:rPr lang="el-GR" sz="2600" dirty="0" smtClean="0"/>
              <a:t>δρώμενα</a:t>
            </a:r>
            <a:endParaRPr lang="en-US" sz="2600" dirty="0"/>
          </a:p>
        </p:txBody>
      </p:sp>
      <p:pic>
        <p:nvPicPr>
          <p:cNvPr id="4" name="3 - Εικόνα" descr="Έμποροι, 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5714479" cy="4581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Θέση περιεχομένου" descr="noahs-ark-300x195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323528" y="1052736"/>
            <a:ext cx="8568952" cy="5569819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Άκουσε το τραγούδι: </a:t>
            </a:r>
            <a:r>
              <a:rPr lang="el-GR" sz="2000" u="sng" dirty="0" smtClean="0">
                <a:hlinkClick r:id="rId3"/>
              </a:rPr>
              <a:t>https://www.youtube.com/watch?v=DI5qu1Ioiss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033045"/>
            <a:ext cx="9144000" cy="8249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00B050"/>
                </a:solidFill>
              </a:rPr>
              <a:t>Ζωγράφισε</a:t>
            </a:r>
            <a:r>
              <a:rPr lang="el-GR" sz="4000" b="1" dirty="0" smtClean="0"/>
              <a:t>  -  </a:t>
            </a:r>
            <a:r>
              <a:rPr lang="el-GR" sz="4000" b="1" dirty="0" smtClean="0">
                <a:solidFill>
                  <a:srgbClr val="FF0000"/>
                </a:solidFill>
              </a:rPr>
              <a:t>βάλε ένα τίτλο</a:t>
            </a:r>
            <a:r>
              <a:rPr lang="el-GR" sz="4000" b="1" dirty="0" smtClean="0"/>
              <a:t> -  </a:t>
            </a:r>
            <a:r>
              <a:rPr lang="el-GR" sz="4000" b="1" dirty="0" smtClean="0">
                <a:solidFill>
                  <a:srgbClr val="0000FF"/>
                </a:solidFill>
              </a:rPr>
              <a:t>εξήγησε</a:t>
            </a:r>
            <a:endParaRPr lang="el-GR" sz="4000" b="1" dirty="0">
              <a:solidFill>
                <a:srgbClr val="0000FF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2536" y="1286465"/>
            <a:ext cx="835191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Οι Γιαπωνέζοι ναυτικοί, προτού να κοιμηθούν,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βρίσκουν στην πλώρη μια γωνιά που δεν πηγαίνουν άλλοι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κι ώρα πολλή προσεύχονται βουβοί, γονατιστοί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μπρος σ’ ένα Βούδα κίτρινο που σκύβει το κεφάλι [...]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Οι Ευρωπαίοι τα χέρια τους κρατώντας ανοιχτά,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εκστατικά προσεύχονται γιομάτοι από ικεσία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και ψάλλουνε καθολικές ωδές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μουρμουριστά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που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εμάθαν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όταν πήγαιναν μικροί στην εκκλησία.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Και οι Έλληνες, με τη μορφή τη βασανιστική,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από συνήθεια κάνουνε, πριν πέσουν, το σταυρό τους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κι αρχίζοντας με σιγανή φωνή «Πάτερ ημών...»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το μακρουλό σταυρώνουνε λερό προσκέφαλό τους.</a:t>
            </a:r>
          </a:p>
          <a:p>
            <a:pPr algn="r"/>
            <a:r>
              <a:rPr lang="el-GR" dirty="0" smtClean="0"/>
              <a:t>Οι προσευχές των ναυτικών (1986) </a:t>
            </a:r>
          </a:p>
          <a:p>
            <a:pPr algn="r"/>
            <a:r>
              <a:rPr lang="el-GR" dirty="0" smtClean="0"/>
              <a:t>Στίχοι: Νίκος Καββαδίας, Μουσική: Ξέμπαρκοι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The_Burial_of_the_Count_of_Orgaz copy.jpg"/>
          <p:cNvPicPr>
            <a:picLocks noChangeAspect="1"/>
          </p:cNvPicPr>
          <p:nvPr/>
        </p:nvPicPr>
        <p:blipFill>
          <a:blip r:embed="rId2" cstate="print"/>
          <a:srcRect t="52754"/>
          <a:stretch>
            <a:fillRect/>
          </a:stretch>
        </p:blipFill>
        <p:spPr>
          <a:xfrm>
            <a:off x="0" y="819427"/>
            <a:ext cx="9144000" cy="52918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611560" y="6165304"/>
            <a:ext cx="8532440" cy="72008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b="1" dirty="0" smtClean="0"/>
              <a:t>- Μελετούμε σκέψεις/συναισθήματα των εικονιζόμενων</a:t>
            </a:r>
          </a:p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Τα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αναπαριστούμε με </a:t>
            </a:r>
            <a:r>
              <a:rPr lang="el-GR" sz="3200" b="1" dirty="0" smtClean="0"/>
              <a:t>ένα 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δικό 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μας 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τρόπο (στάση σώματος, έκφραση προσώπου)</a:t>
            </a:r>
            <a:endParaRPr kumimoji="0" lang="el-GR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4788024" y="1368107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7596336" y="1224091"/>
            <a:ext cx="936104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187624" y="3384331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5724128" y="1296099"/>
            <a:ext cx="1152128" cy="864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2555776" y="1484784"/>
            <a:ext cx="2664296" cy="9361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683568" y="1224091"/>
            <a:ext cx="1296144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2051720" y="1368107"/>
            <a:ext cx="936104" cy="864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3419872" y="1080075"/>
            <a:ext cx="1368152" cy="122413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2987824" y="1368107"/>
            <a:ext cx="432048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1979712" y="5112523"/>
            <a:ext cx="1152128" cy="10081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5" name="14 - Έλλειψη"/>
          <p:cNvSpPr/>
          <p:nvPr/>
        </p:nvSpPr>
        <p:spPr>
          <a:xfrm rot="1418381">
            <a:off x="4514153" y="3744371"/>
            <a:ext cx="720080" cy="2376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«Παγωμένες εικόνες»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Άδεια_μου_αγκαλιά_(Into_my_Arms)_-_Διονύσης_Σαββόπουλος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048339" cy="2286254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467544" y="3933056"/>
            <a:ext cx="838842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spcBef>
                <a:spcPct val="20000"/>
              </a:spcBef>
              <a:buFontTx/>
              <a:buChar char="-"/>
              <a:defRPr/>
            </a:pPr>
            <a:r>
              <a:rPr lang="el-GR" sz="3200" b="1" dirty="0" smtClean="0">
                <a:solidFill>
                  <a:srgbClr val="003366"/>
                </a:solidFill>
              </a:rPr>
              <a:t>Άκουσε το </a:t>
            </a:r>
            <a:r>
              <a:rPr lang="el-GR" sz="3200" b="1" dirty="0" smtClean="0">
                <a:solidFill>
                  <a:srgbClr val="003366"/>
                </a:solidFill>
              </a:rPr>
              <a:t>τραγούδι</a:t>
            </a:r>
          </a:p>
          <a:p>
            <a:pPr marL="355600" lvl="0" indent="-355600">
              <a:spcBef>
                <a:spcPct val="20000"/>
              </a:spcBef>
              <a:buFontTx/>
              <a:buChar char="-"/>
              <a:defRPr/>
            </a:pPr>
            <a:r>
              <a:rPr lang="el-GR" sz="3200" b="1" dirty="0" smtClean="0">
                <a:solidFill>
                  <a:srgbClr val="003366"/>
                </a:solidFill>
              </a:rPr>
              <a:t>Γράψε αυθόρμητα 10 λέξεις σχετικά με αυτό</a:t>
            </a:r>
          </a:p>
          <a:p>
            <a:pPr marL="355600" lvl="0" indent="-355600">
              <a:spcBef>
                <a:spcPct val="20000"/>
              </a:spcBef>
              <a:buFontTx/>
              <a:buChar char="-"/>
              <a:defRPr/>
            </a:pPr>
            <a:r>
              <a:rPr lang="el-GR" sz="3200" b="1" dirty="0" smtClean="0">
                <a:solidFill>
                  <a:srgbClr val="003366"/>
                </a:solidFill>
              </a:rPr>
              <a:t>Ξανάκουσε προσεκτικά, αφού διαβάσεις και το κείμενο του Ρ. </a:t>
            </a:r>
            <a:r>
              <a:rPr lang="el-GR" sz="3200" b="1" dirty="0" err="1" smtClean="0">
                <a:solidFill>
                  <a:srgbClr val="003366"/>
                </a:solidFill>
              </a:rPr>
              <a:t>Φολλερώ</a:t>
            </a:r>
            <a:endParaRPr lang="el-GR" sz="3200" b="1" dirty="0" smtClean="0">
              <a:solidFill>
                <a:srgbClr val="003366"/>
              </a:solidFill>
            </a:endParaRPr>
          </a:p>
          <a:p>
            <a:pPr marL="355600" lvl="0" indent="-355600">
              <a:spcBef>
                <a:spcPct val="20000"/>
              </a:spcBef>
              <a:buFontTx/>
              <a:buChar char="-"/>
              <a:defRPr/>
            </a:pPr>
            <a:r>
              <a:rPr lang="el-GR" sz="3200" b="1" dirty="0" err="1" smtClean="0">
                <a:solidFill>
                  <a:srgbClr val="003366"/>
                </a:solidFill>
              </a:rPr>
              <a:t>Ξαναγράψε</a:t>
            </a:r>
            <a:r>
              <a:rPr lang="el-GR" sz="3200" b="1" dirty="0" smtClean="0">
                <a:solidFill>
                  <a:srgbClr val="003366"/>
                </a:solidFill>
              </a:rPr>
              <a:t> 10 λέξεις σχετικά με αυτό</a:t>
            </a:r>
            <a:endParaRPr lang="en-US" sz="3600" b="1" dirty="0" smtClean="0">
              <a:solidFill>
                <a:srgbClr val="003366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«10 Χ 5»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851920" y="328498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https://www.youtube.com/watch?v=Dd7cdLKErFE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60648"/>
            <a:ext cx="6228184" cy="1008112"/>
          </a:xfrm>
        </p:spPr>
        <p:txBody>
          <a:bodyPr>
            <a:normAutofit/>
          </a:bodyPr>
          <a:lstStyle/>
          <a:p>
            <a:pPr algn="l"/>
            <a:r>
              <a:rPr lang="el-GR" b="1" dirty="0" smtClean="0">
                <a:solidFill>
                  <a:srgbClr val="FF0000"/>
                </a:solidFill>
              </a:rPr>
              <a:t>Τα χέρια τ' αδειανά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6166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3300" dirty="0" smtClean="0"/>
              <a:t>Είδα αυτό το όνειρο:</a:t>
            </a:r>
            <a:br>
              <a:rPr lang="el-GR" sz="3300" dirty="0" smtClean="0"/>
            </a:br>
            <a:r>
              <a:rPr lang="el-GR" sz="3300" dirty="0" smtClean="0"/>
              <a:t>Ένας άνθρωπος παρουσιαζόταν </a:t>
            </a:r>
            <a:endParaRPr lang="en-US" sz="3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3300" dirty="0" smtClean="0"/>
              <a:t>στο κριτήριο του Κυρίου:</a:t>
            </a:r>
            <a:br>
              <a:rPr lang="el-GR" sz="3300" dirty="0" smtClean="0"/>
            </a:br>
            <a:r>
              <a:rPr lang="el-GR" sz="3300" dirty="0" smtClean="0"/>
              <a:t>- "Κοίταξε, Θεέ μου ", του έλεγε</a:t>
            </a:r>
            <a:r>
              <a:rPr lang="el-GR" sz="3300" dirty="0" smtClean="0">
                <a:latin typeface="Calibri"/>
              </a:rPr>
              <a:t>· </a:t>
            </a:r>
            <a:r>
              <a:rPr lang="el-GR" sz="3300" dirty="0" smtClean="0"/>
              <a:t>"τήρησα τον νόμο σου ", δεν έκανα τίποτε το αισχρό, κακό ή αντίθρησκο. Κύριε, τα χέρια μου είναι καθαρά ".</a:t>
            </a:r>
            <a:br>
              <a:rPr lang="el-GR" sz="3300" dirty="0" smtClean="0"/>
            </a:br>
            <a:r>
              <a:rPr lang="el-GR" sz="3300" dirty="0" smtClean="0"/>
              <a:t>- "Ασφαλώς, ασφαλώς", του απαντούσε ο καλός Θεός... "αλλά είναι άδεια ".</a:t>
            </a:r>
          </a:p>
          <a:p>
            <a:pPr algn="r">
              <a:buNone/>
            </a:pPr>
            <a:r>
              <a:rPr lang="el-GR" sz="3300" dirty="0" err="1" smtClean="0">
                <a:solidFill>
                  <a:srgbClr val="0000FF"/>
                </a:solidFill>
              </a:rPr>
              <a:t>Ραούλ</a:t>
            </a:r>
            <a:r>
              <a:rPr lang="el-GR" sz="3300" dirty="0" smtClean="0">
                <a:solidFill>
                  <a:srgbClr val="0000FF"/>
                </a:solidFill>
              </a:rPr>
              <a:t> </a:t>
            </a:r>
            <a:r>
              <a:rPr lang="el-GR" sz="3300" dirty="0" err="1" smtClean="0">
                <a:solidFill>
                  <a:srgbClr val="0000FF"/>
                </a:solidFill>
              </a:rPr>
              <a:t>Φολλερώ</a:t>
            </a:r>
            <a:r>
              <a:rPr lang="el-GR" sz="3300" dirty="0" smtClean="0">
                <a:solidFill>
                  <a:srgbClr val="0000FF"/>
                </a:solidFill>
              </a:rPr>
              <a:t>, </a:t>
            </a:r>
          </a:p>
          <a:p>
            <a:pPr algn="r">
              <a:buNone/>
            </a:pPr>
            <a:r>
              <a:rPr lang="el-GR" sz="3300" dirty="0" smtClean="0">
                <a:solidFill>
                  <a:srgbClr val="0000FF"/>
                </a:solidFill>
              </a:rPr>
              <a:t>Γάλλος ανθρωπιστής και ιεραπόστολος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331546-! 1 X 1455507763_87a10019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76672"/>
            <a:ext cx="2406316" cy="196836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Εκπόνηση νέων Π.Σ. </a:t>
            </a:r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Θρησκευτικών </a:t>
            </a:r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(2011-15</a:t>
            </a:r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964488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4000" dirty="0" smtClean="0"/>
              <a:t>Προγράμματα Σπουδών: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3600" dirty="0" smtClean="0"/>
              <a:t>Α) Δημοτικού-Γυμνασίου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3600" dirty="0" smtClean="0"/>
              <a:t>Β) Λυκείου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4000" dirty="0" smtClean="0"/>
              <a:t>Οδηγοί Εκπαιδευτικού: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3600" dirty="0" smtClean="0"/>
              <a:t>Α) Δημοτικού-Γυμνασίου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3600" dirty="0" smtClean="0"/>
              <a:t>Β) Λυκείου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4000" dirty="0" smtClean="0"/>
              <a:t>Φάκελος Μαθήματος κατά τάξη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4000" dirty="0" err="1" smtClean="0"/>
              <a:t>Ιστότοπος</a:t>
            </a:r>
            <a:r>
              <a:rPr lang="el-GR" sz="4000" dirty="0" smtClean="0"/>
              <a:t>: </a:t>
            </a:r>
            <a:r>
              <a:rPr lang="en-US" sz="4000" dirty="0" smtClean="0">
                <a:hlinkClick r:id="rId2"/>
              </a:rPr>
              <a:t>http://iep.edu.gr/el/thriskeftika</a:t>
            </a:r>
            <a:r>
              <a:rPr lang="en-US" sz="4000" dirty="0" smtClean="0"/>
              <a:t> </a:t>
            </a:r>
            <a:endParaRPr lang="el-GR" sz="4000" dirty="0" smtClean="0"/>
          </a:p>
        </p:txBody>
      </p:sp>
      <p:pic>
        <p:nvPicPr>
          <p:cNvPr id="5" name="4 - Εικόνα" descr="neoPS.jpg"/>
          <p:cNvPicPr>
            <a:picLocks noChangeAspect="1"/>
          </p:cNvPicPr>
          <p:nvPr/>
        </p:nvPicPr>
        <p:blipFill>
          <a:blip r:embed="rId3" cstate="print"/>
          <a:srcRect l="5876" r="5991" b="4721"/>
          <a:stretch>
            <a:fillRect/>
          </a:stretch>
        </p:blipFill>
        <p:spPr>
          <a:xfrm>
            <a:off x="5724128" y="1905155"/>
            <a:ext cx="2808312" cy="303601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 txBox="1">
            <a:spLocks/>
          </p:cNvSpPr>
          <p:nvPr/>
        </p:nvSpPr>
        <p:spPr>
          <a:xfrm>
            <a:off x="3347864" y="4797152"/>
            <a:ext cx="5796136" cy="2060848"/>
          </a:xfrm>
          <a:prstGeom prst="rect">
            <a:avLst/>
          </a:prstGeom>
          <a:solidFill>
            <a:srgbClr val="EFC763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l-GR" sz="2400" dirty="0" smtClean="0">
                <a:solidFill>
                  <a:srgbClr val="003366"/>
                </a:solidFill>
              </a:rPr>
              <a:t>Γεώργιος </a:t>
            </a:r>
            <a:r>
              <a:rPr lang="el-GR" sz="2400" dirty="0" err="1" smtClean="0">
                <a:solidFill>
                  <a:srgbClr val="003366"/>
                </a:solidFill>
              </a:rPr>
              <a:t>Στριλιγκάς</a:t>
            </a:r>
            <a:endParaRPr lang="el-GR" sz="2400" dirty="0" smtClean="0">
              <a:solidFill>
                <a:srgbClr val="003366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>
                <a:solidFill>
                  <a:srgbClr val="003366"/>
                </a:solidFill>
              </a:rPr>
              <a:t>Σχ. Σύμβουλος ΠΕ01</a:t>
            </a:r>
            <a:endParaRPr lang="en-US" sz="2400" dirty="0" smtClean="0">
              <a:solidFill>
                <a:srgbClr val="003366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403648" y="0"/>
            <a:ext cx="7740352" cy="17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347864" y="1412776"/>
            <a:ext cx="5796136" cy="2592288"/>
          </a:xfrm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40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Ευχαριστώ για </a:t>
            </a:r>
            <a:br>
              <a:rPr lang="el-GR" sz="40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</a:br>
            <a:r>
              <a:rPr lang="el-GR" sz="40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την προσοχή σας!</a:t>
            </a:r>
            <a:endParaRPr lang="el-GR" sz="4000" b="1" cap="all" spc="1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  <a:cs typeface="Sakkal Majalla" pitchFamily="2" charset="-78"/>
            </a:endParaRPr>
          </a:p>
        </p:txBody>
      </p:sp>
      <p:pic>
        <p:nvPicPr>
          <p:cNvPr id="104450" name="Picture 2" descr="Αποτέλεσμα εικόνας για Θεοτοκόπουλος Ιωσήφ και Παιδ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355803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6419" t="28867" r="45075" b="4467"/>
          <a:stretch>
            <a:fillRect/>
          </a:stretch>
        </p:blipFill>
        <p:spPr bwMode="auto">
          <a:xfrm>
            <a:off x="0" y="0"/>
            <a:ext cx="3384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Αλλαγές </a:t>
            </a:r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</a:t>
            </a:r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νέα Π.Σ.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8520" y="1412776"/>
            <a:ext cx="903548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800" dirty="0" smtClean="0">
                <a:solidFill>
                  <a:srgbClr val="C00000"/>
                </a:solidFill>
              </a:rPr>
              <a:t>Μεταξύ άλλων… </a:t>
            </a:r>
          </a:p>
          <a:p>
            <a:r>
              <a:rPr lang="el-GR" sz="3800" dirty="0" smtClean="0"/>
              <a:t>Σκοπός της θρησκευτικής εκπαίδευσης είναι ο θρησκευτικός </a:t>
            </a:r>
            <a:r>
              <a:rPr lang="el-GR" sz="3800" dirty="0" err="1" smtClean="0"/>
              <a:t>γραμματισμός</a:t>
            </a:r>
            <a:endParaRPr lang="el-GR" sz="3800" dirty="0" smtClean="0"/>
          </a:p>
          <a:p>
            <a:r>
              <a:rPr lang="el-GR" sz="3800" dirty="0" smtClean="0"/>
              <a:t>Αναδιάταξη διδακτικών θεμάτων</a:t>
            </a:r>
          </a:p>
          <a:p>
            <a:r>
              <a:rPr lang="el-GR" sz="3800" dirty="0" smtClean="0"/>
              <a:t>Προώθηση </a:t>
            </a:r>
            <a:r>
              <a:rPr lang="el-GR" sz="3800" dirty="0" err="1" smtClean="0"/>
              <a:t>πολυτροπικής</a:t>
            </a:r>
            <a:r>
              <a:rPr lang="el-GR" sz="3800" dirty="0" smtClean="0"/>
              <a:t> διδακτικής και </a:t>
            </a:r>
            <a:r>
              <a:rPr lang="el-GR" sz="3800" dirty="0" err="1" smtClean="0"/>
              <a:t>ανακαλυπτικής</a:t>
            </a:r>
            <a:r>
              <a:rPr lang="el-GR" sz="3800" dirty="0" smtClean="0"/>
              <a:t>/βιωματικής μάθησης</a:t>
            </a:r>
          </a:p>
          <a:p>
            <a:pPr>
              <a:buFont typeface="Wingdings"/>
              <a:buChar char="è"/>
            </a:pPr>
            <a:r>
              <a:rPr lang="el-GR" sz="3800" dirty="0" smtClean="0">
                <a:solidFill>
                  <a:srgbClr val="C00000"/>
                </a:solidFill>
                <a:sym typeface="Wingdings" pitchFamily="2" charset="2"/>
              </a:rPr>
              <a:t> Κατεξοχήν αξιοποίηση έργων τέχνης</a:t>
            </a:r>
            <a:r>
              <a:rPr lang="el-GR" sz="3800" dirty="0" smtClean="0">
                <a:sym typeface="Wingdings" pitchFamily="2" charset="2"/>
              </a:rPr>
              <a:t>     </a:t>
            </a:r>
            <a:r>
              <a:rPr lang="el-GR" sz="3800" dirty="0" smtClean="0">
                <a:solidFill>
                  <a:srgbClr val="C00000"/>
                </a:solidFill>
                <a:sym typeface="Wingdings" pitchFamily="2" charset="2"/>
              </a:rPr>
              <a:t>στη διδασκαλία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Διδάσκοντας μέσω έργων </a:t>
            </a:r>
            <a:b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τέχνης επιδιώκουμε:</a:t>
            </a:r>
            <a:endParaRPr lang="el-GR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16224"/>
            <a:ext cx="8208912" cy="4925144"/>
          </a:xfrm>
        </p:spPr>
        <p:txBody>
          <a:bodyPr>
            <a:normAutofit lnSpcReduction="10000"/>
          </a:bodyPr>
          <a:lstStyle/>
          <a:p>
            <a:r>
              <a:rPr lang="el-GR" sz="4000" dirty="0" smtClean="0"/>
              <a:t>Ερμηνευτική κατανόηση της θρησκευτικής καλλιτεχνικής κληρονομιάς</a:t>
            </a:r>
          </a:p>
          <a:p>
            <a:r>
              <a:rPr lang="el-GR" sz="4000" dirty="0" smtClean="0"/>
              <a:t>Κριτική επεξεργασία θρησκευτικών διδακτικών θεμάτων</a:t>
            </a:r>
          </a:p>
          <a:p>
            <a:pPr>
              <a:spcBef>
                <a:spcPts val="1800"/>
              </a:spcBef>
              <a:buNone/>
            </a:pPr>
            <a:r>
              <a:rPr lang="el-GR" sz="4000" dirty="0" smtClean="0">
                <a:solidFill>
                  <a:srgbClr val="C00000"/>
                </a:solidFill>
                <a:sym typeface="Wingdings" pitchFamily="2" charset="2"/>
              </a:rPr>
              <a:t> Υπέρβαση της αντιμετώπισης των έργων τέχνης απλώς ως </a:t>
            </a:r>
            <a:r>
              <a:rPr lang="el-GR" sz="4000" dirty="0" smtClean="0">
                <a:solidFill>
                  <a:srgbClr val="C00000"/>
                </a:solidFill>
                <a:sym typeface="Wingdings" pitchFamily="2" charset="2"/>
              </a:rPr>
              <a:t>εποπτικών </a:t>
            </a:r>
            <a:r>
              <a:rPr lang="el-GR" sz="4000" dirty="0" smtClean="0">
                <a:solidFill>
                  <a:srgbClr val="C00000"/>
                </a:solidFill>
                <a:sym typeface="Wingdings" pitchFamily="2" charset="2"/>
              </a:rPr>
              <a:t>μέσων</a:t>
            </a:r>
            <a:endParaRPr lang="el-GR" sz="4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l-G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τέχνη στα νέα </a:t>
            </a:r>
            <a:r>
              <a:rPr lang="el-G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Π.Σ.</a:t>
            </a:r>
            <a:endParaRPr lang="el-GR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l-GR" sz="4400" dirty="0" smtClean="0"/>
              <a:t>Πλούσια συλλογή </a:t>
            </a:r>
            <a:r>
              <a:rPr lang="el-GR" sz="4400" dirty="0" err="1" smtClean="0"/>
              <a:t>πολυτροπικού</a:t>
            </a:r>
            <a:r>
              <a:rPr lang="el-GR" sz="4400" dirty="0" smtClean="0"/>
              <a:t> διδακτικού υλικού και έργων τέχνης</a:t>
            </a:r>
          </a:p>
          <a:p>
            <a:r>
              <a:rPr lang="el-GR" sz="4400" dirty="0" smtClean="0"/>
              <a:t>Διδακτικές προτάσεις για τη διδακτική αξιοποίηση και τη διερεύνηση έργων τέχνης (</a:t>
            </a:r>
            <a:r>
              <a:rPr lang="en-US" sz="4400" dirty="0" smtClean="0"/>
              <a:t>Artful Thinking</a:t>
            </a:r>
            <a:r>
              <a:rPr lang="el-GR" sz="4400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el-GR" dirty="0" smtClean="0"/>
          </a:p>
          <a:p>
            <a:pPr eaLnBrk="1" hangingPunct="1"/>
            <a:endParaRPr lang="el-GR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3600" dirty="0" smtClean="0">
                <a:solidFill>
                  <a:srgbClr val="FF0000"/>
                </a:solidFill>
                <a:latin typeface="+mj-lt"/>
              </a:rPr>
              <a:t>Η τέχνη: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latin typeface="+mj-lt"/>
              </a:rPr>
              <a:t>εκφράζει συναισθήματα, εμπειρίες,   διανοητικές λειτουργίες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dirty="0" smtClean="0">
                <a:latin typeface="+mj-lt"/>
              </a:rPr>
              <a:t>διαμορφώνεται σε συγκυρίες </a:t>
            </a:r>
            <a:r>
              <a:rPr lang="el-GR" dirty="0" smtClean="0">
                <a:latin typeface="+mj-lt"/>
              </a:rPr>
              <a:t>τις οποίες εκφράζει    και </a:t>
            </a:r>
            <a:r>
              <a:rPr lang="el-GR" dirty="0" smtClean="0">
                <a:latin typeface="+mj-lt"/>
              </a:rPr>
              <a:t>προσπαθεί να ερμηνεύσει</a:t>
            </a: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3600" dirty="0" smtClean="0">
                <a:solidFill>
                  <a:srgbClr val="FF0000"/>
                </a:solidFill>
                <a:latin typeface="+mj-lt"/>
              </a:rPr>
              <a:t>Άρα: 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latin typeface="+mj-lt"/>
              </a:rPr>
              <a:t>διεισδύει στον εσωτερικό κόσμο του ανθρώπου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latin typeface="+mj-lt"/>
              </a:rPr>
              <a:t>απεικονίζει το φυσικό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ιστορικό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κοινωνικό και οικονομικό πλαίσιό του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dirty="0" smtClean="0">
                <a:latin typeface="+mj-lt"/>
              </a:rPr>
              <a:t>Ενεργοποιεί δημιουργικά και κριτικά</a:t>
            </a:r>
          </a:p>
          <a:p>
            <a:pPr eaLnBrk="1" hangingPunct="1">
              <a:defRPr/>
            </a:pPr>
            <a:endParaRPr lang="el-GR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l-GR" sz="5400" spc="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Γιατί  τέχνη;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«παλέτα» του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Artful Thinking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00200" y="1268760"/>
            <a:ext cx="6876256" cy="5517232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None/>
              <a:defRPr/>
            </a:pPr>
            <a:r>
              <a:rPr lang="el-GR" sz="3600" b="1" smtClean="0">
                <a:solidFill>
                  <a:srgbClr val="0065B0"/>
                </a:solidFill>
                <a:latin typeface="+mj-lt"/>
              </a:rPr>
              <a:t>Ρωτώ, αναρωτιέμαι</a:t>
            </a:r>
            <a:r>
              <a:rPr lang="el-GR" sz="3600" b="1" dirty="0" smtClean="0">
                <a:solidFill>
                  <a:srgbClr val="0065B0"/>
                </a:solidFill>
                <a:latin typeface="+mj-lt"/>
              </a:rPr>
              <a:t>, ερευνώ</a:t>
            </a:r>
          </a:p>
          <a:p>
            <a:pPr>
              <a:spcAft>
                <a:spcPts val="2400"/>
              </a:spcAft>
              <a:buNone/>
              <a:defRPr/>
            </a:pPr>
            <a:r>
              <a:rPr lang="el-GR" sz="3600" b="1" dirty="0" smtClean="0">
                <a:solidFill>
                  <a:srgbClr val="008000"/>
                </a:solidFill>
                <a:latin typeface="+mj-lt"/>
              </a:rPr>
              <a:t>Παρατηρώ, περιγράφω </a:t>
            </a:r>
          </a:p>
          <a:p>
            <a:pPr>
              <a:spcAft>
                <a:spcPts val="2400"/>
              </a:spcAft>
              <a:buNone/>
              <a:defRPr/>
            </a:pPr>
            <a:r>
              <a:rPr lang="el-GR" sz="3600" b="1" dirty="0" smtClean="0">
                <a:solidFill>
                  <a:srgbClr val="FF6600"/>
                </a:solidFill>
                <a:latin typeface="+mj-lt"/>
              </a:rPr>
              <a:t>Συγκρίνω, συνδέω </a:t>
            </a:r>
          </a:p>
          <a:p>
            <a:pPr>
              <a:spcAft>
                <a:spcPts val="2400"/>
              </a:spcAft>
              <a:buNone/>
              <a:defRPr/>
            </a:pPr>
            <a:r>
              <a:rPr lang="el-GR" sz="3600" b="1" dirty="0" smtClean="0">
                <a:solidFill>
                  <a:srgbClr val="CC0099"/>
                </a:solidFill>
                <a:latin typeface="+mj-lt"/>
              </a:rPr>
              <a:t>Διερευνώ την πολυπλοκότητα </a:t>
            </a:r>
          </a:p>
          <a:p>
            <a:pPr>
              <a:spcAft>
                <a:spcPts val="2400"/>
              </a:spcAft>
              <a:buNone/>
              <a:defRPr/>
            </a:pPr>
            <a:r>
              <a:rPr lang="el-GR" sz="3600" b="1" dirty="0" smtClean="0">
                <a:solidFill>
                  <a:srgbClr val="E3DE00"/>
                </a:solidFill>
                <a:effectLst>
                  <a:outerShdw blurRad="38100" dist="38100" dir="2700000" algn="tl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  <a:latin typeface="+mj-lt"/>
              </a:rPr>
              <a:t>Εξετάζω από διαφορετικές γωνίες</a:t>
            </a:r>
          </a:p>
          <a:p>
            <a:pPr>
              <a:spcAft>
                <a:spcPts val="2400"/>
              </a:spcAft>
              <a:buNone/>
              <a:defRPr/>
            </a:pPr>
            <a:r>
              <a:rPr lang="el-GR" sz="3600" b="1" dirty="0" smtClean="0">
                <a:solidFill>
                  <a:srgbClr val="FF0000"/>
                </a:solidFill>
                <a:latin typeface="+mj-lt"/>
              </a:rPr>
              <a:t>Αιτιολογώ</a:t>
            </a:r>
          </a:p>
        </p:txBody>
      </p:sp>
      <p:sp>
        <p:nvSpPr>
          <p:cNvPr id="4" name="3 - Σύννεφο"/>
          <p:cNvSpPr/>
          <p:nvPr/>
        </p:nvSpPr>
        <p:spPr>
          <a:xfrm rot="271908">
            <a:off x="560478" y="1446196"/>
            <a:ext cx="971600" cy="432928"/>
          </a:xfrm>
          <a:prstGeom prst="cloud">
            <a:avLst/>
          </a:prstGeom>
          <a:solidFill>
            <a:srgbClr val="0067B4"/>
          </a:solidFill>
          <a:ln>
            <a:noFill/>
          </a:ln>
          <a:effectLst>
            <a:outerShdw blurRad="50800" dist="127000" dir="5400000" sx="11000" sy="1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ύννεφο"/>
          <p:cNvSpPr/>
          <p:nvPr/>
        </p:nvSpPr>
        <p:spPr>
          <a:xfrm rot="271908">
            <a:off x="560479" y="2382300"/>
            <a:ext cx="971600" cy="432928"/>
          </a:xfrm>
          <a:prstGeom prst="cloud">
            <a:avLst/>
          </a:prstGeom>
          <a:solidFill>
            <a:srgbClr val="008000"/>
          </a:solidFill>
          <a:ln>
            <a:noFill/>
          </a:ln>
          <a:effectLst>
            <a:outerShdw blurRad="50800" dist="127000" dir="5400000" sx="11000" sy="1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ύννεφο"/>
          <p:cNvSpPr/>
          <p:nvPr/>
        </p:nvSpPr>
        <p:spPr>
          <a:xfrm rot="271908">
            <a:off x="560479" y="3390412"/>
            <a:ext cx="971600" cy="432928"/>
          </a:xfrm>
          <a:prstGeom prst="cloud">
            <a:avLst/>
          </a:prstGeom>
          <a:solidFill>
            <a:srgbClr val="FF6600"/>
          </a:solidFill>
          <a:ln>
            <a:noFill/>
          </a:ln>
          <a:effectLst>
            <a:outerShdw blurRad="50800" dist="127000" dir="5400000" sx="11000" sy="1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ύννεφο"/>
          <p:cNvSpPr/>
          <p:nvPr/>
        </p:nvSpPr>
        <p:spPr>
          <a:xfrm rot="271908">
            <a:off x="560479" y="4326516"/>
            <a:ext cx="971600" cy="432928"/>
          </a:xfrm>
          <a:prstGeom prst="cloud">
            <a:avLst/>
          </a:prstGeom>
          <a:solidFill>
            <a:srgbClr val="CC0099"/>
          </a:solidFill>
          <a:ln>
            <a:noFill/>
          </a:ln>
          <a:effectLst>
            <a:outerShdw blurRad="50800" dist="127000" dir="5400000" sx="11000" sy="1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ύννεφο"/>
          <p:cNvSpPr/>
          <p:nvPr/>
        </p:nvSpPr>
        <p:spPr>
          <a:xfrm rot="271908">
            <a:off x="560479" y="5262620"/>
            <a:ext cx="971600" cy="432928"/>
          </a:xfrm>
          <a:prstGeom prst="cloud">
            <a:avLst/>
          </a:prstGeom>
          <a:solidFill>
            <a:srgbClr val="E7E200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177800" dir="5400000" sx="11000" sy="11000" algn="ctr" rotWithShape="0">
              <a:schemeClr val="bg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ύννεφο"/>
          <p:cNvSpPr/>
          <p:nvPr/>
        </p:nvSpPr>
        <p:spPr>
          <a:xfrm rot="271908">
            <a:off x="560479" y="6198724"/>
            <a:ext cx="971600" cy="432928"/>
          </a:xfrm>
          <a:prstGeom prst="cloud">
            <a:avLst/>
          </a:prstGeom>
          <a:solidFill>
            <a:srgbClr val="FF0000"/>
          </a:solidFill>
          <a:ln>
            <a:noFill/>
          </a:ln>
          <a:effectLst>
            <a:outerShdw blurRad="50800" dist="127000" dir="5400000" sx="11000" sy="1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Τα μοτίβα </a:t>
            </a:r>
            <a:r>
              <a:rPr lang="en-US" dirty="0" smtClean="0">
                <a:solidFill>
                  <a:schemeClr val="bg1"/>
                </a:solidFill>
              </a:rPr>
              <a:t>(routines)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4016" y="1268760"/>
            <a:ext cx="8964488" cy="558924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sz="4000" dirty="0" smtClean="0">
                <a:latin typeface="+mj-lt"/>
              </a:rPr>
              <a:t>Διάρκεια: 10΄- 15΄</a:t>
            </a:r>
          </a:p>
          <a:p>
            <a:pPr>
              <a:lnSpc>
                <a:spcPct val="110000"/>
              </a:lnSpc>
            </a:pPr>
            <a:r>
              <a:rPr lang="el-GR" sz="4000" dirty="0" smtClean="0">
                <a:latin typeface="+mj-lt"/>
              </a:rPr>
              <a:t>Πάγια διδακτική πρακτική (</a:t>
            </a:r>
            <a:r>
              <a:rPr lang="en-US" sz="4000" dirty="0" smtClean="0">
                <a:latin typeface="+mj-lt"/>
              </a:rPr>
              <a:t>routines</a:t>
            </a:r>
            <a:r>
              <a:rPr lang="el-GR" sz="4000" dirty="0" smtClean="0">
                <a:latin typeface="+mj-lt"/>
              </a:rPr>
              <a:t>) ή σε συνδυασμό με άλλες τεχνικές</a:t>
            </a:r>
          </a:p>
          <a:p>
            <a:pPr>
              <a:lnSpc>
                <a:spcPct val="110000"/>
              </a:lnSpc>
            </a:pPr>
            <a:r>
              <a:rPr lang="el-GR" sz="4000" dirty="0" smtClean="0">
                <a:latin typeface="+mj-lt"/>
              </a:rPr>
              <a:t>Εναλλάσσονται ανάλογα με </a:t>
            </a:r>
            <a:r>
              <a:rPr lang="el-GR" sz="4000" dirty="0" smtClean="0">
                <a:latin typeface="+mj-lt"/>
              </a:rPr>
              <a:t>τον      διδακτικό </a:t>
            </a:r>
            <a:r>
              <a:rPr lang="el-GR" sz="4000" dirty="0" smtClean="0">
                <a:latin typeface="+mj-lt"/>
              </a:rPr>
              <a:t>στόχο </a:t>
            </a:r>
          </a:p>
          <a:p>
            <a:pPr>
              <a:lnSpc>
                <a:spcPct val="110000"/>
              </a:lnSpc>
            </a:pPr>
            <a:r>
              <a:rPr lang="el-GR" sz="4000" dirty="0" smtClean="0">
                <a:latin typeface="+mj-lt"/>
              </a:rPr>
              <a:t>Εφαρμόζονται σε: </a:t>
            </a:r>
            <a:endParaRPr lang="en-US" sz="4000" dirty="0" smtClean="0">
              <a:latin typeface="+mj-lt"/>
            </a:endParaRPr>
          </a:p>
          <a:p>
            <a:pPr lvl="1">
              <a:lnSpc>
                <a:spcPct val="110000"/>
              </a:lnSpc>
            </a:pPr>
            <a:r>
              <a:rPr lang="el-GR" sz="4000" dirty="0" smtClean="0">
                <a:solidFill>
                  <a:srgbClr val="FF0000"/>
                </a:solidFill>
                <a:latin typeface="+mj-lt"/>
              </a:rPr>
              <a:t> παραστατικές τέχνες, μουσικά έργα, λογοτεχνικά έργα</a:t>
            </a:r>
            <a:endParaRPr lang="en-US" sz="4000" dirty="0" smtClean="0">
              <a:latin typeface="+mj-lt"/>
            </a:endParaRP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4048" y="1412776"/>
            <a:ext cx="3672408" cy="5445224"/>
          </a:xfrm>
        </p:spPr>
        <p:txBody>
          <a:bodyPr>
            <a:noAutofit/>
          </a:bodyPr>
          <a:lstStyle/>
          <a:p>
            <a:pPr lvl="0" algn="l"/>
            <a:r>
              <a:rPr lang="el-GR" sz="3600" b="1" dirty="0" smtClean="0">
                <a:solidFill>
                  <a:srgbClr val="FF0000"/>
                </a:solidFill>
              </a:rPr>
              <a:t>Μοτίβο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r>
              <a:rPr lang="el-GR" sz="3600" b="1" dirty="0" smtClean="0">
                <a:solidFill>
                  <a:srgbClr val="FF0000"/>
                </a:solidFill>
              </a:rPr>
              <a:t> </a:t>
            </a:r>
            <a:br>
              <a:rPr lang="el-GR" sz="3600" b="1" dirty="0" smtClean="0">
                <a:solidFill>
                  <a:srgbClr val="FF0000"/>
                </a:solidFill>
              </a:rPr>
            </a:br>
            <a:r>
              <a:rPr lang="el-GR" sz="3600" b="1" dirty="0" smtClean="0">
                <a:solidFill>
                  <a:srgbClr val="FF0000"/>
                </a:solidFill>
              </a:rPr>
              <a:t>«Βλέπω, </a:t>
            </a:r>
            <a:br>
              <a:rPr lang="el-GR" sz="3600" b="1" dirty="0" smtClean="0">
                <a:solidFill>
                  <a:srgbClr val="FF0000"/>
                </a:solidFill>
              </a:rPr>
            </a:br>
            <a:r>
              <a:rPr lang="el-GR" sz="3600" b="1" dirty="0" smtClean="0">
                <a:solidFill>
                  <a:srgbClr val="FF0000"/>
                </a:solidFill>
              </a:rPr>
              <a:t>Ισχυρίζομαι, Αναρωτιέμαι»</a:t>
            </a:r>
            <a:br>
              <a:rPr lang="el-GR" sz="3600" b="1" dirty="0" smtClean="0">
                <a:solidFill>
                  <a:srgbClr val="FF0000"/>
                </a:solidFill>
              </a:rPr>
            </a:br>
            <a:r>
              <a:rPr lang="el-GR" sz="3200" b="1" dirty="0" smtClean="0">
                <a:solidFill>
                  <a:srgbClr val="FF0000"/>
                </a:solidFill>
              </a:rPr>
              <a:t/>
            </a:r>
            <a:br>
              <a:rPr lang="el-GR" sz="3200" b="1" dirty="0" smtClean="0">
                <a:solidFill>
                  <a:srgbClr val="FF0000"/>
                </a:solidFill>
              </a:rPr>
            </a:br>
            <a:r>
              <a:rPr lang="el-GR" sz="1100" b="1" dirty="0" smtClean="0">
                <a:solidFill>
                  <a:srgbClr val="000066"/>
                </a:solidFill>
              </a:rPr>
              <a:t/>
            </a:r>
            <a:br>
              <a:rPr lang="el-GR" sz="1100" b="1" dirty="0" smtClean="0">
                <a:solidFill>
                  <a:srgbClr val="000066"/>
                </a:solidFill>
              </a:rPr>
            </a:br>
            <a:r>
              <a:rPr lang="el-GR" sz="3600" dirty="0" smtClean="0"/>
              <a:t>- Τι </a:t>
            </a:r>
            <a:r>
              <a:rPr lang="el-GR" sz="3600" dirty="0" smtClean="0"/>
              <a:t>βλέπεις,  </a:t>
            </a:r>
            <a:br>
              <a:rPr lang="el-GR" sz="3600" dirty="0" smtClean="0"/>
            </a:br>
            <a:r>
              <a:rPr lang="el-GR" sz="3600" dirty="0" smtClean="0"/>
              <a:t>- </a:t>
            </a:r>
            <a:r>
              <a:rPr lang="el-GR" sz="3600" dirty="0" smtClean="0"/>
              <a:t>Τι </a:t>
            </a:r>
            <a:r>
              <a:rPr lang="el-GR" sz="3600" dirty="0" smtClean="0"/>
              <a:t>νομίζεις,  </a:t>
            </a:r>
            <a:br>
              <a:rPr lang="el-GR" sz="3600" dirty="0" smtClean="0"/>
            </a:br>
            <a:r>
              <a:rPr lang="el-GR" sz="3600" dirty="0" smtClean="0"/>
              <a:t>- </a:t>
            </a:r>
            <a:r>
              <a:rPr lang="el-GR" sz="3600" dirty="0" smtClean="0"/>
              <a:t>Τι </a:t>
            </a:r>
            <a:r>
              <a:rPr lang="el-GR" sz="3600" dirty="0" smtClean="0"/>
              <a:t>αναρωτιέσαι;</a:t>
            </a:r>
            <a:br>
              <a:rPr lang="el-GR" sz="3600" dirty="0" smtClean="0"/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5040560" y="188640"/>
            <a:ext cx="3779912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Artful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Thinking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Αποτέλεσμα εικόνας για Γέννηση Θεοφάν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-33234"/>
            <a:ext cx="4427984" cy="68912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615</Words>
  <Application>Microsoft Office PowerPoint</Application>
  <PresentationFormat>Προβολή στην οθόνη (4:3)</PresentationFormat>
  <Paragraphs>107</Paragraphs>
  <Slides>20</Slides>
  <Notes>2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Διδάσκοντας Θρησκευτικά μέσα από έργα τέχνης:  Διδακτικές προσεγγίσεις του νέου Π.Σ. Θρησκευτικών  στην Ελλάδα</vt:lpstr>
      <vt:lpstr>Εκπόνηση νέων Π.Σ.  Θρησκευτικών (2011-15)</vt:lpstr>
      <vt:lpstr>Αλλαγές στα νέα Π.Σ.</vt:lpstr>
      <vt:lpstr>Διδάσκοντας μέσω έργων  τέχνης επιδιώκουμε:</vt:lpstr>
      <vt:lpstr>Η τέχνη στα νέα Π.Σ.</vt:lpstr>
      <vt:lpstr>Γιατί  τέχνη;</vt:lpstr>
      <vt:lpstr>Η «παλέτα» του Artful Thinking</vt:lpstr>
      <vt:lpstr>Τα μοτίβα (routines)</vt:lpstr>
      <vt:lpstr>Μοτίβο:  «Βλέπω,  Ισχυρίζομαι, Αναρωτιέμαι»   - Τι βλέπεις,   - Τι νομίζεις,   - Τι αναρωτιέσαι; </vt:lpstr>
      <vt:lpstr>Artful Thinking  Μοτίβο: «Αντιλαμβάνομαι, Γνωρίζω, Φροντίζω»</vt:lpstr>
      <vt:lpstr>Διαφάνεια 11</vt:lpstr>
      <vt:lpstr>Διαφάνεια 12</vt:lpstr>
      <vt:lpstr>Διαφάνεια 13</vt:lpstr>
      <vt:lpstr>«Η αρχή, η μέση και το τέλος»</vt:lpstr>
      <vt:lpstr>«Ήμουν κι εγώ εκεί»</vt:lpstr>
      <vt:lpstr>Άκουσε το τραγούδι: https://www.youtube.com/watch?v=DI5qu1Ioiss</vt:lpstr>
      <vt:lpstr>Διαφάνεια 17</vt:lpstr>
      <vt:lpstr>«10 Χ 5»</vt:lpstr>
      <vt:lpstr>Τα χέρια τ' αδειανά </vt:lpstr>
      <vt:lpstr>Ευχαριστώ για 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Σχεδιάζοντας τη διδασκαλία  στα Θρησκευτικά</dc:title>
  <dc:creator>Striligkas</dc:creator>
  <cp:lastModifiedBy>user</cp:lastModifiedBy>
  <cp:revision>189</cp:revision>
  <dcterms:created xsi:type="dcterms:W3CDTF">2011-10-28T09:30:43Z</dcterms:created>
  <dcterms:modified xsi:type="dcterms:W3CDTF">2018-02-13T08:21:06Z</dcterms:modified>
</cp:coreProperties>
</file>