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8" r:id="rId4"/>
    <p:sldId id="265" r:id="rId5"/>
    <p:sldId id="261" r:id="rId6"/>
    <p:sldId id="264" r:id="rId7"/>
    <p:sldId id="266" r:id="rId8"/>
    <p:sldId id="267" r:id="rId9"/>
    <p:sldId id="268" r:id="rId10"/>
    <p:sldId id="269" r:id="rId11"/>
    <p:sldId id="270" r:id="rId12"/>
    <p:sldId id="272" r:id="rId13"/>
    <p:sldId id="276" r:id="rId14"/>
    <p:sldId id="281" r:id="rId15"/>
    <p:sldId id="288" r:id="rId16"/>
    <p:sldId id="284" r:id="rId17"/>
    <p:sldId id="285" r:id="rId18"/>
    <p:sldId id="286" r:id="rId19"/>
    <p:sldId id="287" r:id="rId20"/>
    <p:sldId id="289" r:id="rId21"/>
    <p:sldId id="283" r:id="rId22"/>
    <p:sldId id="278" r:id="rId23"/>
    <p:sldId id="290" r:id="rId24"/>
    <p:sldId id="273" r:id="rId25"/>
    <p:sldId id="293" r:id="rId26"/>
    <p:sldId id="292" r:id="rId2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E70919-A251-4F04-AE72-5AF8326DE4B5}" type="datetimeFigureOut">
              <a:rPr lang="el-GR" smtClean="0"/>
              <a:pPr/>
              <a:t>31/1/2018</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E31CA8-03BE-43F8-9394-AFCB49F93763}"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Θέση εικόνας διαφάνειας 1"/>
          <p:cNvSpPr>
            <a:spLocks noGrp="1" noRot="1" noChangeAspect="1" noTextEdit="1"/>
          </p:cNvSpPr>
          <p:nvPr>
            <p:ph type="sldImg"/>
          </p:nvPr>
        </p:nvSpPr>
        <p:spPr>
          <a:ln/>
        </p:spPr>
      </p:sp>
      <p:sp>
        <p:nvSpPr>
          <p:cNvPr id="25603" name="Θέση σημειώσεων 2"/>
          <p:cNvSpPr>
            <a:spLocks noGrp="1"/>
          </p:cNvSpPr>
          <p:nvPr>
            <p:ph type="body" idx="1"/>
          </p:nvPr>
        </p:nvSpPr>
        <p:spPr>
          <a:noFill/>
        </p:spPr>
        <p:txBody>
          <a:bodyPr/>
          <a:lstStyle/>
          <a:p>
            <a:r>
              <a:rPr lang="el-GR" dirty="0" smtClean="0"/>
              <a:t>2012 -13 διέκοψαν τη φοίτηση στην Ελλάδα :4860 </a:t>
            </a:r>
          </a:p>
          <a:p>
            <a:r>
              <a:rPr lang="el-GR" smtClean="0"/>
              <a:t>2013-2014</a:t>
            </a:r>
            <a:r>
              <a:rPr lang="el-GR" baseline="0" smtClean="0"/>
              <a:t> διέκοψαν :4502 </a:t>
            </a:r>
            <a:endParaRPr lang="el-GR" dirty="0" smtClean="0"/>
          </a:p>
        </p:txBody>
      </p:sp>
      <p:sp>
        <p:nvSpPr>
          <p:cNvPr id="25604" name="Θέση αριθμού διαφάνειας 3"/>
          <p:cNvSpPr>
            <a:spLocks noGrp="1"/>
          </p:cNvSpPr>
          <p:nvPr>
            <p:ph type="sldNum" sz="quarter" idx="5"/>
          </p:nvPr>
        </p:nvSpPr>
        <p:spPr>
          <a:noFill/>
          <a:ln>
            <a:miter lim="800000"/>
            <a:headEnd/>
            <a:tailEnd/>
          </a:ln>
        </p:spPr>
        <p:txBody>
          <a:bodyPr/>
          <a:lstStyle/>
          <a:p>
            <a:fld id="{D0CC8C63-5A14-486D-A824-9017EC4F662F}" type="slidenum">
              <a:rPr lang="el-GR">
                <a:solidFill>
                  <a:prstClr val="black"/>
                </a:solidFill>
              </a:rPr>
              <a:pPr/>
              <a:t>21</a:t>
            </a:fld>
            <a:endParaRPr lang="el-GR">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0BE485C8-5091-4515-BB57-954E3288E755}" type="datetime1">
              <a:rPr lang="el-GR" smtClean="0"/>
              <a:t>31/1/2018</a:t>
            </a:fld>
            <a:endParaRPr lang="el-GR"/>
          </a:p>
        </p:txBody>
      </p:sp>
      <p:sp>
        <p:nvSpPr>
          <p:cNvPr id="5" name="4 - Θέση υποσέλιδου"/>
          <p:cNvSpPr>
            <a:spLocks noGrp="1"/>
          </p:cNvSpPr>
          <p:nvPr>
            <p:ph type="ftr" sz="quarter" idx="11"/>
          </p:nvPr>
        </p:nvSpPr>
        <p:spPr/>
        <p:txBody>
          <a:bodyPr/>
          <a:lstStyle/>
          <a:p>
            <a:r>
              <a:rPr lang="en-US" smtClean="0"/>
              <a:t>maraky@sch.gr</a:t>
            </a:r>
            <a:endParaRPr lang="el-GR"/>
          </a:p>
        </p:txBody>
      </p:sp>
      <p:sp>
        <p:nvSpPr>
          <p:cNvPr id="6" name="5 - Θέση αριθμού διαφάνειας"/>
          <p:cNvSpPr>
            <a:spLocks noGrp="1"/>
          </p:cNvSpPr>
          <p:nvPr>
            <p:ph type="sldNum" sz="quarter" idx="12"/>
          </p:nvPr>
        </p:nvSpPr>
        <p:spPr/>
        <p:txBody>
          <a:bodyPr/>
          <a:lstStyle/>
          <a:p>
            <a:fld id="{F72E3123-C33E-4502-BAA2-A72ACD3FF323}"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99D7273-1F4A-44D3-BDD1-2DEA5244C89C}" type="datetime1">
              <a:rPr lang="el-GR" smtClean="0"/>
              <a:t>31/1/2018</a:t>
            </a:fld>
            <a:endParaRPr lang="el-GR"/>
          </a:p>
        </p:txBody>
      </p:sp>
      <p:sp>
        <p:nvSpPr>
          <p:cNvPr id="5" name="4 - Θέση υποσέλιδου"/>
          <p:cNvSpPr>
            <a:spLocks noGrp="1"/>
          </p:cNvSpPr>
          <p:nvPr>
            <p:ph type="ftr" sz="quarter" idx="11"/>
          </p:nvPr>
        </p:nvSpPr>
        <p:spPr/>
        <p:txBody>
          <a:bodyPr/>
          <a:lstStyle/>
          <a:p>
            <a:r>
              <a:rPr lang="en-US" smtClean="0"/>
              <a:t>maraky@sch.gr</a:t>
            </a:r>
            <a:endParaRPr lang="el-GR"/>
          </a:p>
        </p:txBody>
      </p:sp>
      <p:sp>
        <p:nvSpPr>
          <p:cNvPr id="6" name="5 - Θέση αριθμού διαφάνειας"/>
          <p:cNvSpPr>
            <a:spLocks noGrp="1"/>
          </p:cNvSpPr>
          <p:nvPr>
            <p:ph type="sldNum" sz="quarter" idx="12"/>
          </p:nvPr>
        </p:nvSpPr>
        <p:spPr/>
        <p:txBody>
          <a:bodyPr/>
          <a:lstStyle/>
          <a:p>
            <a:fld id="{F72E3123-C33E-4502-BAA2-A72ACD3FF323}"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826D408-0DDA-47E7-8196-F7B2446B8821}" type="datetime1">
              <a:rPr lang="el-GR" smtClean="0"/>
              <a:t>31/1/2018</a:t>
            </a:fld>
            <a:endParaRPr lang="el-GR"/>
          </a:p>
        </p:txBody>
      </p:sp>
      <p:sp>
        <p:nvSpPr>
          <p:cNvPr id="5" name="4 - Θέση υποσέλιδου"/>
          <p:cNvSpPr>
            <a:spLocks noGrp="1"/>
          </p:cNvSpPr>
          <p:nvPr>
            <p:ph type="ftr" sz="quarter" idx="11"/>
          </p:nvPr>
        </p:nvSpPr>
        <p:spPr/>
        <p:txBody>
          <a:bodyPr/>
          <a:lstStyle/>
          <a:p>
            <a:r>
              <a:rPr lang="en-US" smtClean="0"/>
              <a:t>maraky@sch.gr</a:t>
            </a:r>
            <a:endParaRPr lang="el-GR"/>
          </a:p>
        </p:txBody>
      </p:sp>
      <p:sp>
        <p:nvSpPr>
          <p:cNvPr id="6" name="5 - Θέση αριθμού διαφάνειας"/>
          <p:cNvSpPr>
            <a:spLocks noGrp="1"/>
          </p:cNvSpPr>
          <p:nvPr>
            <p:ph type="sldNum" sz="quarter" idx="12"/>
          </p:nvPr>
        </p:nvSpPr>
        <p:spPr/>
        <p:txBody>
          <a:bodyPr/>
          <a:lstStyle/>
          <a:p>
            <a:fld id="{F72E3123-C33E-4502-BAA2-A72ACD3FF323}"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ADC8DE31-F3B3-4CC6-AC2C-F1CEFEAD2B71}" type="datetime1">
              <a:rPr lang="el-GR" smtClean="0"/>
              <a:t>31/1/2018</a:t>
            </a:fld>
            <a:endParaRPr lang="el-GR"/>
          </a:p>
        </p:txBody>
      </p:sp>
      <p:sp>
        <p:nvSpPr>
          <p:cNvPr id="5" name="4 - Θέση υποσέλιδου"/>
          <p:cNvSpPr>
            <a:spLocks noGrp="1"/>
          </p:cNvSpPr>
          <p:nvPr>
            <p:ph type="ftr" sz="quarter" idx="11"/>
          </p:nvPr>
        </p:nvSpPr>
        <p:spPr/>
        <p:txBody>
          <a:bodyPr/>
          <a:lstStyle/>
          <a:p>
            <a:r>
              <a:rPr lang="en-US" smtClean="0"/>
              <a:t>maraky@sch.gr</a:t>
            </a:r>
            <a:endParaRPr lang="el-GR"/>
          </a:p>
        </p:txBody>
      </p:sp>
      <p:sp>
        <p:nvSpPr>
          <p:cNvPr id="6" name="5 - Θέση αριθμού διαφάνειας"/>
          <p:cNvSpPr>
            <a:spLocks noGrp="1"/>
          </p:cNvSpPr>
          <p:nvPr>
            <p:ph type="sldNum" sz="quarter" idx="12"/>
          </p:nvPr>
        </p:nvSpPr>
        <p:spPr/>
        <p:txBody>
          <a:bodyPr/>
          <a:lstStyle/>
          <a:p>
            <a:fld id="{F72E3123-C33E-4502-BAA2-A72ACD3FF323}"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D7A040F0-A8E7-45AC-BDFD-7F95A3409CD7}" type="datetime1">
              <a:rPr lang="el-GR" smtClean="0"/>
              <a:t>31/1/2018</a:t>
            </a:fld>
            <a:endParaRPr lang="el-GR"/>
          </a:p>
        </p:txBody>
      </p:sp>
      <p:sp>
        <p:nvSpPr>
          <p:cNvPr id="5" name="4 - Θέση υποσέλιδου"/>
          <p:cNvSpPr>
            <a:spLocks noGrp="1"/>
          </p:cNvSpPr>
          <p:nvPr>
            <p:ph type="ftr" sz="quarter" idx="11"/>
          </p:nvPr>
        </p:nvSpPr>
        <p:spPr/>
        <p:txBody>
          <a:bodyPr/>
          <a:lstStyle/>
          <a:p>
            <a:r>
              <a:rPr lang="en-US" smtClean="0"/>
              <a:t>maraky@sch.gr</a:t>
            </a:r>
            <a:endParaRPr lang="el-GR"/>
          </a:p>
        </p:txBody>
      </p:sp>
      <p:sp>
        <p:nvSpPr>
          <p:cNvPr id="6" name="5 - Θέση αριθμού διαφάνειας"/>
          <p:cNvSpPr>
            <a:spLocks noGrp="1"/>
          </p:cNvSpPr>
          <p:nvPr>
            <p:ph type="sldNum" sz="quarter" idx="12"/>
          </p:nvPr>
        </p:nvSpPr>
        <p:spPr/>
        <p:txBody>
          <a:bodyPr/>
          <a:lstStyle/>
          <a:p>
            <a:fld id="{F72E3123-C33E-4502-BAA2-A72ACD3FF323}"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D2460569-83A4-4250-A6FF-0827F5E0260C}" type="datetime1">
              <a:rPr lang="el-GR" smtClean="0"/>
              <a:t>31/1/2018</a:t>
            </a:fld>
            <a:endParaRPr lang="el-GR"/>
          </a:p>
        </p:txBody>
      </p:sp>
      <p:sp>
        <p:nvSpPr>
          <p:cNvPr id="6" name="5 - Θέση υποσέλιδου"/>
          <p:cNvSpPr>
            <a:spLocks noGrp="1"/>
          </p:cNvSpPr>
          <p:nvPr>
            <p:ph type="ftr" sz="quarter" idx="11"/>
          </p:nvPr>
        </p:nvSpPr>
        <p:spPr/>
        <p:txBody>
          <a:bodyPr/>
          <a:lstStyle/>
          <a:p>
            <a:r>
              <a:rPr lang="en-US" smtClean="0"/>
              <a:t>maraky@sch.gr</a:t>
            </a:r>
            <a:endParaRPr lang="el-GR"/>
          </a:p>
        </p:txBody>
      </p:sp>
      <p:sp>
        <p:nvSpPr>
          <p:cNvPr id="7" name="6 - Θέση αριθμού διαφάνειας"/>
          <p:cNvSpPr>
            <a:spLocks noGrp="1"/>
          </p:cNvSpPr>
          <p:nvPr>
            <p:ph type="sldNum" sz="quarter" idx="12"/>
          </p:nvPr>
        </p:nvSpPr>
        <p:spPr/>
        <p:txBody>
          <a:bodyPr/>
          <a:lstStyle/>
          <a:p>
            <a:fld id="{F72E3123-C33E-4502-BAA2-A72ACD3FF323}"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8A1711DB-C5B8-4654-8A9E-733804783A57}" type="datetime1">
              <a:rPr lang="el-GR" smtClean="0"/>
              <a:t>31/1/2018</a:t>
            </a:fld>
            <a:endParaRPr lang="el-GR"/>
          </a:p>
        </p:txBody>
      </p:sp>
      <p:sp>
        <p:nvSpPr>
          <p:cNvPr id="8" name="7 - Θέση υποσέλιδου"/>
          <p:cNvSpPr>
            <a:spLocks noGrp="1"/>
          </p:cNvSpPr>
          <p:nvPr>
            <p:ph type="ftr" sz="quarter" idx="11"/>
          </p:nvPr>
        </p:nvSpPr>
        <p:spPr/>
        <p:txBody>
          <a:bodyPr/>
          <a:lstStyle/>
          <a:p>
            <a:r>
              <a:rPr lang="en-US" smtClean="0"/>
              <a:t>maraky@sch.gr</a:t>
            </a:r>
            <a:endParaRPr lang="el-GR"/>
          </a:p>
        </p:txBody>
      </p:sp>
      <p:sp>
        <p:nvSpPr>
          <p:cNvPr id="9" name="8 - Θέση αριθμού διαφάνειας"/>
          <p:cNvSpPr>
            <a:spLocks noGrp="1"/>
          </p:cNvSpPr>
          <p:nvPr>
            <p:ph type="sldNum" sz="quarter" idx="12"/>
          </p:nvPr>
        </p:nvSpPr>
        <p:spPr/>
        <p:txBody>
          <a:bodyPr/>
          <a:lstStyle/>
          <a:p>
            <a:fld id="{F72E3123-C33E-4502-BAA2-A72ACD3FF323}"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4AC2CC94-EDFA-4D58-BE2B-5D2B460FD11D}" type="datetime1">
              <a:rPr lang="el-GR" smtClean="0"/>
              <a:t>31/1/2018</a:t>
            </a:fld>
            <a:endParaRPr lang="el-GR"/>
          </a:p>
        </p:txBody>
      </p:sp>
      <p:sp>
        <p:nvSpPr>
          <p:cNvPr id="4" name="3 - Θέση υποσέλιδου"/>
          <p:cNvSpPr>
            <a:spLocks noGrp="1"/>
          </p:cNvSpPr>
          <p:nvPr>
            <p:ph type="ftr" sz="quarter" idx="11"/>
          </p:nvPr>
        </p:nvSpPr>
        <p:spPr/>
        <p:txBody>
          <a:bodyPr/>
          <a:lstStyle/>
          <a:p>
            <a:r>
              <a:rPr lang="en-US" smtClean="0"/>
              <a:t>maraky@sch.gr</a:t>
            </a:r>
            <a:endParaRPr lang="el-GR"/>
          </a:p>
        </p:txBody>
      </p:sp>
      <p:sp>
        <p:nvSpPr>
          <p:cNvPr id="5" name="4 - Θέση αριθμού διαφάνειας"/>
          <p:cNvSpPr>
            <a:spLocks noGrp="1"/>
          </p:cNvSpPr>
          <p:nvPr>
            <p:ph type="sldNum" sz="quarter" idx="12"/>
          </p:nvPr>
        </p:nvSpPr>
        <p:spPr/>
        <p:txBody>
          <a:bodyPr/>
          <a:lstStyle/>
          <a:p>
            <a:fld id="{F72E3123-C33E-4502-BAA2-A72ACD3FF323}"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8D8C79A0-9307-473D-A79F-FC87A45407FD}" type="datetime1">
              <a:rPr lang="el-GR" smtClean="0"/>
              <a:t>31/1/2018</a:t>
            </a:fld>
            <a:endParaRPr lang="el-GR"/>
          </a:p>
        </p:txBody>
      </p:sp>
      <p:sp>
        <p:nvSpPr>
          <p:cNvPr id="3" name="2 - Θέση υποσέλιδου"/>
          <p:cNvSpPr>
            <a:spLocks noGrp="1"/>
          </p:cNvSpPr>
          <p:nvPr>
            <p:ph type="ftr" sz="quarter" idx="11"/>
          </p:nvPr>
        </p:nvSpPr>
        <p:spPr/>
        <p:txBody>
          <a:bodyPr/>
          <a:lstStyle/>
          <a:p>
            <a:r>
              <a:rPr lang="en-US" smtClean="0"/>
              <a:t>maraky@sch.gr</a:t>
            </a:r>
            <a:endParaRPr lang="el-GR"/>
          </a:p>
        </p:txBody>
      </p:sp>
      <p:sp>
        <p:nvSpPr>
          <p:cNvPr id="4" name="3 - Θέση αριθμού διαφάνειας"/>
          <p:cNvSpPr>
            <a:spLocks noGrp="1"/>
          </p:cNvSpPr>
          <p:nvPr>
            <p:ph type="sldNum" sz="quarter" idx="12"/>
          </p:nvPr>
        </p:nvSpPr>
        <p:spPr/>
        <p:txBody>
          <a:bodyPr/>
          <a:lstStyle/>
          <a:p>
            <a:fld id="{F72E3123-C33E-4502-BAA2-A72ACD3FF323}"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346753C7-28DB-4759-B5EB-0DF2F0842A63}" type="datetime1">
              <a:rPr lang="el-GR" smtClean="0"/>
              <a:t>31/1/2018</a:t>
            </a:fld>
            <a:endParaRPr lang="el-GR"/>
          </a:p>
        </p:txBody>
      </p:sp>
      <p:sp>
        <p:nvSpPr>
          <p:cNvPr id="6" name="5 - Θέση υποσέλιδου"/>
          <p:cNvSpPr>
            <a:spLocks noGrp="1"/>
          </p:cNvSpPr>
          <p:nvPr>
            <p:ph type="ftr" sz="quarter" idx="11"/>
          </p:nvPr>
        </p:nvSpPr>
        <p:spPr/>
        <p:txBody>
          <a:bodyPr/>
          <a:lstStyle/>
          <a:p>
            <a:r>
              <a:rPr lang="en-US" smtClean="0"/>
              <a:t>maraky@sch.gr</a:t>
            </a:r>
            <a:endParaRPr lang="el-GR"/>
          </a:p>
        </p:txBody>
      </p:sp>
      <p:sp>
        <p:nvSpPr>
          <p:cNvPr id="7" name="6 - Θέση αριθμού διαφάνειας"/>
          <p:cNvSpPr>
            <a:spLocks noGrp="1"/>
          </p:cNvSpPr>
          <p:nvPr>
            <p:ph type="sldNum" sz="quarter" idx="12"/>
          </p:nvPr>
        </p:nvSpPr>
        <p:spPr/>
        <p:txBody>
          <a:bodyPr/>
          <a:lstStyle/>
          <a:p>
            <a:fld id="{F72E3123-C33E-4502-BAA2-A72ACD3FF323}"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9F41A3F-E282-4AE2-A511-3AD1F43A55C9}" type="datetime1">
              <a:rPr lang="el-GR" smtClean="0"/>
              <a:t>31/1/2018</a:t>
            </a:fld>
            <a:endParaRPr lang="el-GR"/>
          </a:p>
        </p:txBody>
      </p:sp>
      <p:sp>
        <p:nvSpPr>
          <p:cNvPr id="6" name="5 - Θέση υποσέλιδου"/>
          <p:cNvSpPr>
            <a:spLocks noGrp="1"/>
          </p:cNvSpPr>
          <p:nvPr>
            <p:ph type="ftr" sz="quarter" idx="11"/>
          </p:nvPr>
        </p:nvSpPr>
        <p:spPr/>
        <p:txBody>
          <a:bodyPr/>
          <a:lstStyle/>
          <a:p>
            <a:r>
              <a:rPr lang="en-US" smtClean="0"/>
              <a:t>maraky@sch.gr</a:t>
            </a:r>
            <a:endParaRPr lang="el-GR"/>
          </a:p>
        </p:txBody>
      </p:sp>
      <p:sp>
        <p:nvSpPr>
          <p:cNvPr id="7" name="6 - Θέση αριθμού διαφάνειας"/>
          <p:cNvSpPr>
            <a:spLocks noGrp="1"/>
          </p:cNvSpPr>
          <p:nvPr>
            <p:ph type="sldNum" sz="quarter" idx="12"/>
          </p:nvPr>
        </p:nvSpPr>
        <p:spPr/>
        <p:txBody>
          <a:bodyPr/>
          <a:lstStyle/>
          <a:p>
            <a:fld id="{F72E3123-C33E-4502-BAA2-A72ACD3FF323}"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47889B-B029-45F8-B136-B0ECF1EC5025}" type="datetime1">
              <a:rPr lang="el-GR" smtClean="0"/>
              <a:t>31/1/2018</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maraky@sch.gr</a:t>
            </a:r>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2E3123-C33E-4502-BAA2-A72ACD3FF323}"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899592" y="3068960"/>
            <a:ext cx="6804248" cy="1470025"/>
          </a:xfrm>
        </p:spPr>
        <p:txBody>
          <a:bodyPr>
            <a:normAutofit/>
          </a:bodyPr>
          <a:lstStyle/>
          <a:p>
            <a:r>
              <a:rPr lang="el-GR" b="1" dirty="0" smtClean="0">
                <a:solidFill>
                  <a:schemeClr val="tx2"/>
                </a:solidFill>
              </a:rPr>
              <a:t>ΕΚΠΑΙΔΕΥΣΗ ΚΑΙ ΚΟΙΝΩΝΙΑ ΣΤΗ ΣΥΓΧΡΟΝΗ ΕΛΛΑΔΑ</a:t>
            </a:r>
            <a:endParaRPr lang="el-GR" b="1" dirty="0">
              <a:solidFill>
                <a:schemeClr val="tx2"/>
              </a:solidFill>
            </a:endParaRPr>
          </a:p>
        </p:txBody>
      </p:sp>
      <p:sp>
        <p:nvSpPr>
          <p:cNvPr id="3" name="2 - Υπότιτλος"/>
          <p:cNvSpPr>
            <a:spLocks noGrp="1"/>
          </p:cNvSpPr>
          <p:nvPr>
            <p:ph type="subTitle" idx="1"/>
          </p:nvPr>
        </p:nvSpPr>
        <p:spPr>
          <a:xfrm>
            <a:off x="5004048" y="5229200"/>
            <a:ext cx="3920480" cy="1417712"/>
          </a:xfrm>
        </p:spPr>
        <p:txBody>
          <a:bodyPr>
            <a:normAutofit fontScale="55000" lnSpcReduction="20000"/>
          </a:bodyPr>
          <a:lstStyle/>
          <a:p>
            <a:pPr>
              <a:lnSpc>
                <a:spcPct val="80000"/>
              </a:lnSpc>
            </a:pPr>
            <a:r>
              <a:rPr lang="el-GR" sz="3600" b="1" dirty="0" smtClean="0">
                <a:solidFill>
                  <a:schemeClr val="tx2">
                    <a:lumMod val="75000"/>
                  </a:schemeClr>
                </a:solidFill>
                <a:latin typeface="Times New Roman" pitchFamily="18" charset="0"/>
                <a:cs typeface="Times New Roman" pitchFamily="18" charset="0"/>
              </a:rPr>
              <a:t>Εισηγήτρια:</a:t>
            </a:r>
          </a:p>
          <a:p>
            <a:pPr>
              <a:lnSpc>
                <a:spcPct val="80000"/>
              </a:lnSpc>
            </a:pPr>
            <a:r>
              <a:rPr lang="el-GR" sz="3600" b="1" dirty="0" smtClean="0">
                <a:solidFill>
                  <a:schemeClr val="tx2">
                    <a:lumMod val="75000"/>
                  </a:schemeClr>
                </a:solidFill>
                <a:latin typeface="Times New Roman" pitchFamily="18" charset="0"/>
                <a:cs typeface="Times New Roman" pitchFamily="18" charset="0"/>
              </a:rPr>
              <a:t>Ελένη Π. </a:t>
            </a:r>
            <a:r>
              <a:rPr lang="el-GR" sz="3600" b="1" dirty="0" err="1" smtClean="0">
                <a:solidFill>
                  <a:schemeClr val="tx2">
                    <a:lumMod val="75000"/>
                  </a:schemeClr>
                </a:solidFill>
                <a:latin typeface="Times New Roman" pitchFamily="18" charset="0"/>
                <a:cs typeface="Times New Roman" pitchFamily="18" charset="0"/>
              </a:rPr>
              <a:t>Μαράκη</a:t>
            </a:r>
            <a:endParaRPr lang="el-GR" sz="3600" b="1" dirty="0" smtClean="0">
              <a:solidFill>
                <a:schemeClr val="tx2">
                  <a:lumMod val="75000"/>
                </a:schemeClr>
              </a:solidFill>
              <a:latin typeface="Times New Roman" pitchFamily="18" charset="0"/>
              <a:cs typeface="Times New Roman" pitchFamily="18" charset="0"/>
            </a:endParaRPr>
          </a:p>
          <a:p>
            <a:pPr>
              <a:lnSpc>
                <a:spcPct val="80000"/>
              </a:lnSpc>
            </a:pPr>
            <a:r>
              <a:rPr lang="el-GR" b="1" dirty="0" smtClean="0">
                <a:solidFill>
                  <a:schemeClr val="tx2">
                    <a:lumMod val="75000"/>
                  </a:schemeClr>
                </a:solidFill>
                <a:latin typeface="Times New Roman" pitchFamily="18" charset="0"/>
                <a:cs typeface="Times New Roman" pitchFamily="18" charset="0"/>
              </a:rPr>
              <a:t>Πρόεδρος Ι.Α.Κ.Ε.</a:t>
            </a:r>
          </a:p>
          <a:p>
            <a:pPr>
              <a:lnSpc>
                <a:spcPct val="80000"/>
              </a:lnSpc>
            </a:pPr>
            <a:r>
              <a:rPr lang="el-GR" b="1" dirty="0" smtClean="0">
                <a:solidFill>
                  <a:schemeClr val="tx2">
                    <a:lumMod val="75000"/>
                  </a:schemeClr>
                </a:solidFill>
                <a:latin typeface="Times New Roman" pitchFamily="18" charset="0"/>
                <a:cs typeface="Times New Roman" pitchFamily="18" charset="0"/>
              </a:rPr>
              <a:t>Σχολική Σύμβουλος Δ.Ε.</a:t>
            </a:r>
          </a:p>
          <a:p>
            <a:pPr>
              <a:lnSpc>
                <a:spcPct val="80000"/>
              </a:lnSpc>
            </a:pPr>
            <a:r>
              <a:rPr lang="el-GR" b="1" dirty="0" smtClean="0">
                <a:solidFill>
                  <a:schemeClr val="tx2">
                    <a:lumMod val="75000"/>
                  </a:schemeClr>
                </a:solidFill>
                <a:latin typeface="Times New Roman" pitchFamily="18" charset="0"/>
                <a:cs typeface="Times New Roman" pitchFamily="18" charset="0"/>
              </a:rPr>
              <a:t>Κοινωνιολόγος</a:t>
            </a:r>
          </a:p>
          <a:p>
            <a:pPr>
              <a:lnSpc>
                <a:spcPct val="80000"/>
              </a:lnSpc>
            </a:pPr>
            <a:r>
              <a:rPr lang="el-GR" b="1" dirty="0" smtClean="0">
                <a:solidFill>
                  <a:schemeClr val="tx2">
                    <a:lumMod val="75000"/>
                  </a:schemeClr>
                </a:solidFill>
                <a:latin typeface="Times New Roman" pitchFamily="18" charset="0"/>
                <a:cs typeface="Times New Roman" pitchFamily="18" charset="0"/>
              </a:rPr>
              <a:t>Δρ</a:t>
            </a:r>
            <a:r>
              <a:rPr lang="en-US" b="1" dirty="0" smtClean="0">
                <a:solidFill>
                  <a:schemeClr val="tx2">
                    <a:lumMod val="75000"/>
                  </a:schemeClr>
                </a:solidFill>
                <a:latin typeface="Times New Roman" pitchFamily="18" charset="0"/>
                <a:cs typeface="Times New Roman" pitchFamily="18" charset="0"/>
              </a:rPr>
              <a:t>  </a:t>
            </a:r>
            <a:r>
              <a:rPr lang="el-GR" b="1" dirty="0" smtClean="0">
                <a:solidFill>
                  <a:schemeClr val="tx2">
                    <a:lumMod val="75000"/>
                  </a:schemeClr>
                </a:solidFill>
                <a:latin typeface="Times New Roman" pitchFamily="18" charset="0"/>
                <a:cs typeface="Times New Roman" pitchFamily="18" charset="0"/>
              </a:rPr>
              <a:t>Επιστημών Αγωγής  </a:t>
            </a:r>
          </a:p>
          <a:p>
            <a:endParaRPr lang="el-GR" dirty="0"/>
          </a:p>
        </p:txBody>
      </p:sp>
      <p:pic>
        <p:nvPicPr>
          <p:cNvPr id="1027" name="Picture 3" descr="C:\Users\manolis\Desktop\ΚΥΠΡΟΣ ΠΡΟΣΩΡΙΝΟ\ΕΙΚΟΝΕΣ\24grammatajpg.jpg"/>
          <p:cNvPicPr>
            <a:picLocks noChangeAspect="1" noChangeArrowheads="1"/>
          </p:cNvPicPr>
          <p:nvPr/>
        </p:nvPicPr>
        <p:blipFill>
          <a:blip r:embed="rId2" cstate="print"/>
          <a:srcRect/>
          <a:stretch>
            <a:fillRect/>
          </a:stretch>
        </p:blipFill>
        <p:spPr bwMode="auto">
          <a:xfrm>
            <a:off x="251520" y="0"/>
            <a:ext cx="8892480" cy="2897560"/>
          </a:xfrm>
          <a:prstGeom prst="rect">
            <a:avLst/>
          </a:prstGeom>
          <a:noFill/>
        </p:spPr>
      </p:pic>
      <p:sp>
        <p:nvSpPr>
          <p:cNvPr id="5" name="4 - Θέση υποσέλιδου"/>
          <p:cNvSpPr>
            <a:spLocks noGrp="1"/>
          </p:cNvSpPr>
          <p:nvPr>
            <p:ph type="ftr" sz="quarter" idx="11"/>
          </p:nvPr>
        </p:nvSpPr>
        <p:spPr/>
        <p:txBody>
          <a:bodyPr/>
          <a:lstStyle/>
          <a:p>
            <a:r>
              <a:rPr lang="en-US" smtClean="0"/>
              <a:t>maraky@sch.gr</a:t>
            </a:r>
            <a:endParaRPr lang="el-GR"/>
          </a:p>
        </p:txBody>
      </p:sp>
      <p:sp>
        <p:nvSpPr>
          <p:cNvPr id="6" name="5 - Θέση ημερομηνίας"/>
          <p:cNvSpPr>
            <a:spLocks noGrp="1"/>
          </p:cNvSpPr>
          <p:nvPr>
            <p:ph type="dt" sz="half" idx="10"/>
          </p:nvPr>
        </p:nvSpPr>
        <p:spPr/>
        <p:txBody>
          <a:bodyPr/>
          <a:lstStyle/>
          <a:p>
            <a:fld id="{C594110C-3F57-499E-A20C-D2D6DF99519F}" type="datetime1">
              <a:rPr lang="el-GR" smtClean="0"/>
              <a:t>31/1/2018</a:t>
            </a:fld>
            <a:endParaRPr lang="el-G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solidFill>
                  <a:schemeClr val="tx2"/>
                </a:solidFill>
              </a:rPr>
              <a:t>ΟΙΚΟΝΟΜΙΚΗ ΚΡΙΣΗ ΚΑΙ ΕΚΠΑΙΔΕΥΣΗ</a:t>
            </a:r>
            <a:endParaRPr lang="el-GR" dirty="0"/>
          </a:p>
        </p:txBody>
      </p:sp>
      <p:sp>
        <p:nvSpPr>
          <p:cNvPr id="3" name="2 - Θέση περιεχομένου"/>
          <p:cNvSpPr>
            <a:spLocks noGrp="1"/>
          </p:cNvSpPr>
          <p:nvPr>
            <p:ph sz="half" idx="1"/>
          </p:nvPr>
        </p:nvSpPr>
        <p:spPr/>
        <p:txBody>
          <a:bodyPr>
            <a:normAutofit fontScale="85000" lnSpcReduction="20000"/>
          </a:bodyPr>
          <a:lstStyle/>
          <a:p>
            <a:r>
              <a:rPr lang="el-GR" b="1" dirty="0">
                <a:solidFill>
                  <a:schemeClr val="tx2"/>
                </a:solidFill>
              </a:rPr>
              <a:t>Τα υψηλότερα ποσοστά ανεργίας των νέων στην ΕΕ καταγράφονται στην Ελλάδα (44,2%), στην Ισπανία (42,9%) και στην Ιταλία (40,1</a:t>
            </a:r>
            <a:r>
              <a:rPr lang="el-GR" b="1" dirty="0" smtClean="0">
                <a:solidFill>
                  <a:schemeClr val="tx2"/>
                </a:solidFill>
              </a:rPr>
              <a:t>%) </a:t>
            </a:r>
          </a:p>
          <a:p>
            <a:r>
              <a:rPr lang="el-GR" b="1" dirty="0" smtClean="0">
                <a:solidFill>
                  <a:schemeClr val="tx2"/>
                </a:solidFill>
              </a:rPr>
              <a:t>Τα </a:t>
            </a:r>
            <a:r>
              <a:rPr lang="el-GR" b="1" dirty="0">
                <a:solidFill>
                  <a:schemeClr val="tx2"/>
                </a:solidFill>
              </a:rPr>
              <a:t>χαμηλότερα ποσοστά καταγράφονται στη Γερμανία (6,5</a:t>
            </a:r>
            <a:r>
              <a:rPr lang="el-GR" b="1" dirty="0" smtClean="0">
                <a:solidFill>
                  <a:schemeClr val="tx2"/>
                </a:solidFill>
              </a:rPr>
              <a:t>%) </a:t>
            </a:r>
          </a:p>
          <a:p>
            <a:r>
              <a:rPr lang="el-GR" b="1" dirty="0" smtClean="0">
                <a:solidFill>
                  <a:schemeClr val="tx2"/>
                </a:solidFill>
              </a:rPr>
              <a:t>Τον </a:t>
            </a:r>
            <a:r>
              <a:rPr lang="el-GR" b="1" dirty="0">
                <a:solidFill>
                  <a:schemeClr val="tx2"/>
                </a:solidFill>
              </a:rPr>
              <a:t>Δεκέμβριο </a:t>
            </a:r>
            <a:r>
              <a:rPr lang="el-GR" b="1" dirty="0" smtClean="0">
                <a:solidFill>
                  <a:schemeClr val="tx2"/>
                </a:solidFill>
              </a:rPr>
              <a:t>(2016) η </a:t>
            </a:r>
            <a:r>
              <a:rPr lang="el-GR" b="1" dirty="0">
                <a:solidFill>
                  <a:schemeClr val="tx2"/>
                </a:solidFill>
              </a:rPr>
              <a:t>ανεργία των νέων στην Ευρωζώνη διαμορφώθηκε στο 20,9% και στην ΕΕ στο 18,6</a:t>
            </a:r>
            <a:r>
              <a:rPr lang="el-GR" b="1" dirty="0" smtClean="0">
                <a:solidFill>
                  <a:schemeClr val="tx2"/>
                </a:solidFill>
              </a:rPr>
              <a:t>% (31/01/2017)</a:t>
            </a:r>
            <a:endParaRPr lang="el-GR" b="1" dirty="0">
              <a:solidFill>
                <a:schemeClr val="tx2"/>
              </a:solidFill>
            </a:endParaRPr>
          </a:p>
        </p:txBody>
      </p:sp>
      <p:pic>
        <p:nvPicPr>
          <p:cNvPr id="11266" name="Picture 2" descr="C:\Users\manolis\Desktop\ΚΥΠΡΟΣ ΠΡΟΣΩΡΙΝΟ\ΕΙΚΟΝΕΣ\ΑΝΕΡΓΙΑ-620x330.jpg"/>
          <p:cNvPicPr>
            <a:picLocks noGrp="1" noChangeAspect="1" noChangeArrowheads="1"/>
          </p:cNvPicPr>
          <p:nvPr>
            <p:ph sz="half" idx="2"/>
          </p:nvPr>
        </p:nvPicPr>
        <p:blipFill>
          <a:blip r:embed="rId2" cstate="print"/>
          <a:srcRect/>
          <a:stretch>
            <a:fillRect/>
          </a:stretch>
        </p:blipFill>
        <p:spPr bwMode="auto">
          <a:xfrm>
            <a:off x="4499992" y="1268760"/>
            <a:ext cx="4038600" cy="2149577"/>
          </a:xfrm>
          <a:prstGeom prst="rect">
            <a:avLst/>
          </a:prstGeom>
          <a:noFill/>
        </p:spPr>
      </p:pic>
      <p:pic>
        <p:nvPicPr>
          <p:cNvPr id="11267" name="Picture 3" descr="C:\Users\manolis\Desktop\ΚΥΠΡΟΣ ΠΡΟΣΩΡΙΝΟ\ΕΙΚΟΝΕΣ\ανεργια νεων 56,4%.jpg"/>
          <p:cNvPicPr>
            <a:picLocks noChangeAspect="1" noChangeArrowheads="1"/>
          </p:cNvPicPr>
          <p:nvPr/>
        </p:nvPicPr>
        <p:blipFill>
          <a:blip r:embed="rId3" cstate="print"/>
          <a:srcRect/>
          <a:stretch>
            <a:fillRect/>
          </a:stretch>
        </p:blipFill>
        <p:spPr bwMode="auto">
          <a:xfrm>
            <a:off x="4860032" y="3501008"/>
            <a:ext cx="3456384" cy="2160240"/>
          </a:xfrm>
          <a:prstGeom prst="rect">
            <a:avLst/>
          </a:prstGeom>
          <a:noFill/>
        </p:spPr>
      </p:pic>
      <p:sp>
        <p:nvSpPr>
          <p:cNvPr id="6" name="5 - Θέση υποσέλιδου"/>
          <p:cNvSpPr>
            <a:spLocks noGrp="1"/>
          </p:cNvSpPr>
          <p:nvPr>
            <p:ph type="ftr" sz="quarter" idx="11"/>
          </p:nvPr>
        </p:nvSpPr>
        <p:spPr/>
        <p:txBody>
          <a:bodyPr/>
          <a:lstStyle/>
          <a:p>
            <a:r>
              <a:rPr lang="en-US" smtClean="0"/>
              <a:t>maraky@sch.gr</a:t>
            </a:r>
            <a:endParaRPr lang="el-GR"/>
          </a:p>
        </p:txBody>
      </p:sp>
      <p:sp>
        <p:nvSpPr>
          <p:cNvPr id="7" name="6 - Θέση ημερομηνίας"/>
          <p:cNvSpPr>
            <a:spLocks noGrp="1"/>
          </p:cNvSpPr>
          <p:nvPr>
            <p:ph type="dt" sz="half" idx="10"/>
          </p:nvPr>
        </p:nvSpPr>
        <p:spPr/>
        <p:txBody>
          <a:bodyPr/>
          <a:lstStyle/>
          <a:p>
            <a:fld id="{EB7C4AE9-BCA9-4A09-A2BA-06D72A0A41DA}" type="datetime1">
              <a:rPr lang="el-GR" smtClean="0"/>
              <a:t>31/1/2018</a:t>
            </a:fld>
            <a:endParaRPr lang="el-G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solidFill>
                  <a:schemeClr val="tx2"/>
                </a:solidFill>
              </a:rPr>
              <a:t>ΟΙΚΟΝΟΜΙΚΗ ΚΡΙΣΗ ΚΑΙ ΕΚΠΑΙΔΕΥΣΗ</a:t>
            </a:r>
            <a:endParaRPr lang="el-GR" dirty="0"/>
          </a:p>
        </p:txBody>
      </p:sp>
      <p:sp>
        <p:nvSpPr>
          <p:cNvPr id="4" name="3 - Θέση περιεχομένου"/>
          <p:cNvSpPr>
            <a:spLocks noGrp="1"/>
          </p:cNvSpPr>
          <p:nvPr>
            <p:ph sz="half" idx="2"/>
          </p:nvPr>
        </p:nvSpPr>
        <p:spPr/>
        <p:txBody>
          <a:bodyPr>
            <a:normAutofit fontScale="55000" lnSpcReduction="20000"/>
          </a:bodyPr>
          <a:lstStyle/>
          <a:p>
            <a:r>
              <a:rPr lang="el-GR" b="1" dirty="0">
                <a:solidFill>
                  <a:schemeClr val="tx2"/>
                </a:solidFill>
              </a:rPr>
              <a:t>Ο</a:t>
            </a:r>
            <a:r>
              <a:rPr lang="el-GR" b="1" dirty="0" smtClean="0">
                <a:solidFill>
                  <a:schemeClr val="tx2"/>
                </a:solidFill>
              </a:rPr>
              <a:t>ι </a:t>
            </a:r>
            <a:r>
              <a:rPr lang="el-GR" b="1" dirty="0">
                <a:solidFill>
                  <a:schemeClr val="tx2"/>
                </a:solidFill>
              </a:rPr>
              <a:t>συνεχόμενες μεταβολές και μεταρρυθμίσεις, των τελευταίων ετών, </a:t>
            </a:r>
            <a:r>
              <a:rPr lang="el-GR" b="1" dirty="0" smtClean="0">
                <a:solidFill>
                  <a:schemeClr val="tx2"/>
                </a:solidFill>
              </a:rPr>
              <a:t>είναι </a:t>
            </a:r>
            <a:r>
              <a:rPr lang="el-GR" b="1" dirty="0">
                <a:solidFill>
                  <a:schemeClr val="tx2"/>
                </a:solidFill>
              </a:rPr>
              <a:t>προσανατολισμένες στον τρόπο εισαγωγής των μαθητών στην τριτοβάθμια εκπαίδευση και όχι στη βελτίωση της παρεχόμενης </a:t>
            </a:r>
            <a:r>
              <a:rPr lang="el-GR" b="1" dirty="0" smtClean="0">
                <a:solidFill>
                  <a:schemeClr val="tx2"/>
                </a:solidFill>
              </a:rPr>
              <a:t>εκπαίδευσης</a:t>
            </a:r>
          </a:p>
          <a:p>
            <a:r>
              <a:rPr lang="el-GR" b="1" dirty="0" smtClean="0">
                <a:solidFill>
                  <a:schemeClr val="tx2"/>
                </a:solidFill>
              </a:rPr>
              <a:t>Το </a:t>
            </a:r>
            <a:r>
              <a:rPr lang="el-GR" b="1" dirty="0" err="1" smtClean="0">
                <a:solidFill>
                  <a:schemeClr val="tx2"/>
                </a:solidFill>
              </a:rPr>
              <a:t>εκπ</a:t>
            </a:r>
            <a:r>
              <a:rPr lang="el-GR" b="1" dirty="0" smtClean="0">
                <a:solidFill>
                  <a:schemeClr val="tx2"/>
                </a:solidFill>
              </a:rPr>
              <a:t>/</a:t>
            </a:r>
            <a:r>
              <a:rPr lang="el-GR" b="1" dirty="0" err="1" smtClean="0">
                <a:solidFill>
                  <a:schemeClr val="tx2"/>
                </a:solidFill>
              </a:rPr>
              <a:t>κό</a:t>
            </a:r>
            <a:r>
              <a:rPr lang="el-GR" b="1" dirty="0" smtClean="0">
                <a:solidFill>
                  <a:schemeClr val="tx2"/>
                </a:solidFill>
              </a:rPr>
              <a:t> σύστημα υπό -χρηματοδοτείται </a:t>
            </a:r>
            <a:r>
              <a:rPr lang="el-GR" b="1" dirty="0">
                <a:solidFill>
                  <a:schemeClr val="tx2"/>
                </a:solidFill>
              </a:rPr>
              <a:t>σταθερά μέσα από μια πορεία μείωσης των δημοσίων δαπανών αλλά και ανορθολογικής κατανομής των </a:t>
            </a:r>
            <a:r>
              <a:rPr lang="el-GR" b="1" dirty="0" smtClean="0">
                <a:solidFill>
                  <a:schemeClr val="tx2"/>
                </a:solidFill>
              </a:rPr>
              <a:t>πόρων</a:t>
            </a:r>
          </a:p>
          <a:p>
            <a:r>
              <a:rPr lang="el-GR" b="1" dirty="0">
                <a:solidFill>
                  <a:schemeClr val="tx2"/>
                </a:solidFill>
              </a:rPr>
              <a:t>Ε</a:t>
            </a:r>
            <a:r>
              <a:rPr lang="el-GR" b="1" dirty="0" smtClean="0">
                <a:solidFill>
                  <a:schemeClr val="tx2"/>
                </a:solidFill>
              </a:rPr>
              <a:t>ίναι άνισο </a:t>
            </a:r>
            <a:r>
              <a:rPr lang="el-GR" b="1" dirty="0">
                <a:solidFill>
                  <a:schemeClr val="tx2"/>
                </a:solidFill>
              </a:rPr>
              <a:t>τόσο ως προς τις ευκαιρίες όσο και ως προς τα αποτελέσματα που </a:t>
            </a:r>
            <a:r>
              <a:rPr lang="el-GR" b="1" dirty="0" smtClean="0">
                <a:solidFill>
                  <a:schemeClr val="tx2"/>
                </a:solidFill>
              </a:rPr>
              <a:t>παράγει</a:t>
            </a:r>
          </a:p>
          <a:p>
            <a:r>
              <a:rPr lang="el-GR" b="1" dirty="0" smtClean="0">
                <a:solidFill>
                  <a:schemeClr val="tx2"/>
                </a:solidFill>
              </a:rPr>
              <a:t>Παραμένει </a:t>
            </a:r>
            <a:r>
              <a:rPr lang="el-GR" b="1" dirty="0">
                <a:solidFill>
                  <a:schemeClr val="tx2"/>
                </a:solidFill>
              </a:rPr>
              <a:t>ένα «ακριβοπληρωμένο» εκπαιδευτικό σύστημα μέσα από την αφαίμαξη των ιδιωτικών οικογενειακών </a:t>
            </a:r>
            <a:r>
              <a:rPr lang="el-GR" b="1" dirty="0" smtClean="0">
                <a:solidFill>
                  <a:schemeClr val="tx2"/>
                </a:solidFill>
              </a:rPr>
              <a:t>προϋπολογισμών (φροντιστήρια)</a:t>
            </a:r>
          </a:p>
          <a:p>
            <a:r>
              <a:rPr lang="el-GR" b="1" dirty="0">
                <a:solidFill>
                  <a:schemeClr val="tx2"/>
                </a:solidFill>
              </a:rPr>
              <a:t>Δ</a:t>
            </a:r>
            <a:r>
              <a:rPr lang="el-GR" b="1" dirty="0" smtClean="0">
                <a:solidFill>
                  <a:schemeClr val="tx2"/>
                </a:solidFill>
              </a:rPr>
              <a:t>ιέπεται </a:t>
            </a:r>
            <a:r>
              <a:rPr lang="el-GR" b="1" dirty="0">
                <a:solidFill>
                  <a:schemeClr val="tx2"/>
                </a:solidFill>
              </a:rPr>
              <a:t>από την έλλειψη στρατηγικού σχεδιασμού και την προώθηση ενός παιδαγωγικού οράματος</a:t>
            </a:r>
          </a:p>
          <a:p>
            <a:endParaRPr lang="el-GR" b="1" dirty="0" smtClean="0">
              <a:solidFill>
                <a:schemeClr val="tx2"/>
              </a:solidFill>
            </a:endParaRPr>
          </a:p>
          <a:p>
            <a:endParaRPr lang="el-GR" b="1" dirty="0">
              <a:solidFill>
                <a:schemeClr val="tx2"/>
              </a:solidFill>
            </a:endParaRPr>
          </a:p>
        </p:txBody>
      </p:sp>
      <p:pic>
        <p:nvPicPr>
          <p:cNvPr id="12290" name="Picture 2" descr="C:\Users\manolis\Desktop\ΚΥΠΡΟΣ ΠΡΟΣΩΡΙΝΟ\ΕΙΚΟΝΕΣ\1.jpg"/>
          <p:cNvPicPr>
            <a:picLocks noGrp="1" noChangeAspect="1" noChangeArrowheads="1"/>
          </p:cNvPicPr>
          <p:nvPr>
            <p:ph sz="half" idx="1"/>
          </p:nvPr>
        </p:nvPicPr>
        <p:blipFill>
          <a:blip r:embed="rId2" cstate="print"/>
          <a:srcRect/>
          <a:stretch>
            <a:fillRect/>
          </a:stretch>
        </p:blipFill>
        <p:spPr bwMode="auto">
          <a:xfrm>
            <a:off x="457200" y="1627913"/>
            <a:ext cx="4038600" cy="4470536"/>
          </a:xfrm>
          <a:prstGeom prst="rect">
            <a:avLst/>
          </a:prstGeom>
          <a:noFill/>
        </p:spPr>
      </p:pic>
      <p:sp>
        <p:nvSpPr>
          <p:cNvPr id="5" name="4 - Θέση υποσέλιδου"/>
          <p:cNvSpPr>
            <a:spLocks noGrp="1"/>
          </p:cNvSpPr>
          <p:nvPr>
            <p:ph type="ftr" sz="quarter" idx="11"/>
          </p:nvPr>
        </p:nvSpPr>
        <p:spPr/>
        <p:txBody>
          <a:bodyPr/>
          <a:lstStyle/>
          <a:p>
            <a:r>
              <a:rPr lang="en-US" smtClean="0"/>
              <a:t>maraky@sch.gr</a:t>
            </a:r>
            <a:endParaRPr lang="el-GR"/>
          </a:p>
        </p:txBody>
      </p:sp>
      <p:sp>
        <p:nvSpPr>
          <p:cNvPr id="6" name="5 - Θέση ημερομηνίας"/>
          <p:cNvSpPr>
            <a:spLocks noGrp="1"/>
          </p:cNvSpPr>
          <p:nvPr>
            <p:ph type="dt" sz="half" idx="10"/>
          </p:nvPr>
        </p:nvSpPr>
        <p:spPr/>
        <p:txBody>
          <a:bodyPr/>
          <a:lstStyle/>
          <a:p>
            <a:fld id="{E40C1930-9A74-4D85-A96E-83B543598844}" type="datetime1">
              <a:rPr lang="el-GR" smtClean="0"/>
              <a:t>31/1/2018</a:t>
            </a:fld>
            <a:endParaRPr lang="el-G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779686"/>
          </a:xfrm>
        </p:spPr>
        <p:txBody>
          <a:bodyPr/>
          <a:lstStyle/>
          <a:p>
            <a:r>
              <a:rPr lang="el-GR" dirty="0">
                <a:solidFill>
                  <a:schemeClr val="tx2"/>
                </a:solidFill>
              </a:rPr>
              <a:t>ΗΛΙΚΙΑΚΗ ΕΠΙΒΑΡΥΝΣΗ ΚΑΙ ΑΔΙΟΡΙΣΤΙΑ</a:t>
            </a:r>
            <a:endParaRPr lang="el-GR" dirty="0"/>
          </a:p>
        </p:txBody>
      </p:sp>
      <p:sp>
        <p:nvSpPr>
          <p:cNvPr id="3" name="2 - Θέση περιεχομένου"/>
          <p:cNvSpPr>
            <a:spLocks noGrp="1"/>
          </p:cNvSpPr>
          <p:nvPr>
            <p:ph idx="1"/>
          </p:nvPr>
        </p:nvSpPr>
        <p:spPr>
          <a:xfrm>
            <a:off x="4211960" y="404664"/>
            <a:ext cx="4474840" cy="5721499"/>
          </a:xfrm>
        </p:spPr>
        <p:txBody>
          <a:bodyPr>
            <a:normAutofit fontScale="70000" lnSpcReduction="20000"/>
          </a:bodyPr>
          <a:lstStyle/>
          <a:p>
            <a:pPr lvl="0">
              <a:buNone/>
            </a:pPr>
            <a:r>
              <a:rPr lang="el-GR" b="1" dirty="0" smtClean="0">
                <a:solidFill>
                  <a:schemeClr val="tx2"/>
                </a:solidFill>
                <a:latin typeface="Times New Roman" pitchFamily="18" charset="0"/>
                <a:cs typeface="Times New Roman" pitchFamily="18" charset="0"/>
              </a:rPr>
              <a:t>Ηλικιακή επιβάρυνση των εκπαιδευτικών στην Ελλάδα της κρίσης, λόγω της μακροχρόνιας αδιοριστίας </a:t>
            </a:r>
          </a:p>
          <a:p>
            <a:pPr lvl="0"/>
            <a:r>
              <a:rPr lang="el-GR" b="1" dirty="0" smtClean="0">
                <a:solidFill>
                  <a:schemeClr val="tx2"/>
                </a:solidFill>
                <a:latin typeface="Times New Roman" pitchFamily="18" charset="0"/>
                <a:cs typeface="Times New Roman" pitchFamily="18" charset="0"/>
              </a:rPr>
              <a:t>η έκθεση της </a:t>
            </a:r>
            <a:r>
              <a:rPr lang="el-GR" b="1" dirty="0" err="1" smtClean="0">
                <a:solidFill>
                  <a:schemeClr val="tx2"/>
                </a:solidFill>
                <a:latin typeface="Times New Roman" pitchFamily="18" charset="0"/>
                <a:cs typeface="Times New Roman" pitchFamily="18" charset="0"/>
              </a:rPr>
              <a:t>Ευρ</a:t>
            </a:r>
            <a:r>
              <a:rPr lang="el-GR" b="1" dirty="0" smtClean="0">
                <a:solidFill>
                  <a:schemeClr val="tx2"/>
                </a:solidFill>
                <a:latin typeface="Times New Roman" pitchFamily="18" charset="0"/>
                <a:cs typeface="Times New Roman" pitchFamily="18" charset="0"/>
              </a:rPr>
              <a:t>. Επιτροπής αναφέρει ότι το 49% των εκπαιδευτικών στην Α/</a:t>
            </a:r>
            <a:r>
              <a:rPr lang="el-GR" b="1" dirty="0" err="1" smtClean="0">
                <a:solidFill>
                  <a:schemeClr val="tx2"/>
                </a:solidFill>
                <a:latin typeface="Times New Roman" pitchFamily="18" charset="0"/>
                <a:cs typeface="Times New Roman" pitchFamily="18" charset="0"/>
              </a:rPr>
              <a:t>θμια</a:t>
            </a:r>
            <a:r>
              <a:rPr lang="el-GR" b="1" dirty="0" smtClean="0">
                <a:solidFill>
                  <a:schemeClr val="tx2"/>
                </a:solidFill>
                <a:latin typeface="Times New Roman" pitchFamily="18" charset="0"/>
                <a:cs typeface="Times New Roman" pitchFamily="18" charset="0"/>
              </a:rPr>
              <a:t> είναι άνω των 50 ετών, ενώ λιγότεροι από 1% είναι κάτω των 30 ετών</a:t>
            </a:r>
          </a:p>
          <a:p>
            <a:pPr lvl="0"/>
            <a:r>
              <a:rPr lang="el-GR" b="1" dirty="0" smtClean="0">
                <a:solidFill>
                  <a:schemeClr val="tx2"/>
                </a:solidFill>
                <a:latin typeface="Times New Roman" pitchFamily="18" charset="0"/>
                <a:cs typeface="Times New Roman" pitchFamily="18" charset="0"/>
              </a:rPr>
              <a:t> Για τη Β/</a:t>
            </a:r>
            <a:r>
              <a:rPr lang="el-GR" b="1" dirty="0" err="1" smtClean="0">
                <a:solidFill>
                  <a:schemeClr val="tx2"/>
                </a:solidFill>
                <a:latin typeface="Times New Roman" pitchFamily="18" charset="0"/>
                <a:cs typeface="Times New Roman" pitchFamily="18" charset="0"/>
              </a:rPr>
              <a:t>θμια</a:t>
            </a:r>
            <a:r>
              <a:rPr lang="el-GR" b="1" dirty="0" smtClean="0">
                <a:solidFill>
                  <a:schemeClr val="tx2"/>
                </a:solidFill>
                <a:latin typeface="Times New Roman" pitchFamily="18" charset="0"/>
                <a:cs typeface="Times New Roman" pitchFamily="18" charset="0"/>
              </a:rPr>
              <a:t> το 39% των εκπαιδευτικών έχουν ηλικία από 40-49 ετών</a:t>
            </a:r>
            <a:endParaRPr lang="en-US" b="1" dirty="0" smtClean="0">
              <a:solidFill>
                <a:schemeClr val="tx2"/>
              </a:solidFill>
              <a:latin typeface="Times New Roman" pitchFamily="18" charset="0"/>
              <a:cs typeface="Times New Roman" pitchFamily="18" charset="0"/>
            </a:endParaRPr>
          </a:p>
          <a:p>
            <a:pPr lvl="0"/>
            <a:r>
              <a:rPr lang="el-GR" b="1" dirty="0" smtClean="0">
                <a:solidFill>
                  <a:schemeClr val="tx2"/>
                </a:solidFill>
                <a:latin typeface="Times New Roman" pitchFamily="18" charset="0"/>
                <a:cs typeface="Times New Roman" pitchFamily="18" charset="0"/>
              </a:rPr>
              <a:t>Γήρανση του διδακτικού προσωπικού με μέση ηλικία εκπαιδευτικών 41,4 ετών στο Νηπιαγωγείο, 42,2 στο Δημοτικό, 45,7 στο Επαγγελματικό Λύκειο, 46,3 στο Γυμνάσιο και 47,5 στο Γενικό Λύκειο</a:t>
            </a:r>
          </a:p>
          <a:p>
            <a:endParaRPr lang="el-GR" dirty="0"/>
          </a:p>
        </p:txBody>
      </p:sp>
      <p:pic>
        <p:nvPicPr>
          <p:cNvPr id="6" name="Picture 2" descr="C:\Users\manolis\Desktop\ΚΥΠΡΟΣ ΠΡΟΣΩΡΙΝΟ\ΕΙΚΟΝΕΣ\kept-after-school-009_2.jpg"/>
          <p:cNvPicPr>
            <a:picLocks noGrp="1" noChangeAspect="1" noChangeArrowheads="1"/>
          </p:cNvPicPr>
          <p:nvPr>
            <p:ph sz="half" idx="2"/>
          </p:nvPr>
        </p:nvPicPr>
        <p:blipFill>
          <a:blip r:embed="rId2" cstate="print"/>
          <a:srcRect/>
          <a:stretch>
            <a:fillRect/>
          </a:stretch>
        </p:blipFill>
        <p:spPr bwMode="auto">
          <a:xfrm>
            <a:off x="251520" y="1268760"/>
            <a:ext cx="3744416" cy="4536504"/>
          </a:xfrm>
          <a:prstGeom prst="rect">
            <a:avLst/>
          </a:prstGeom>
          <a:noFill/>
        </p:spPr>
      </p:pic>
      <p:sp>
        <p:nvSpPr>
          <p:cNvPr id="5" name="4 - Θέση υποσέλιδου"/>
          <p:cNvSpPr>
            <a:spLocks noGrp="1"/>
          </p:cNvSpPr>
          <p:nvPr>
            <p:ph type="ftr" sz="quarter" idx="11"/>
          </p:nvPr>
        </p:nvSpPr>
        <p:spPr/>
        <p:txBody>
          <a:bodyPr/>
          <a:lstStyle/>
          <a:p>
            <a:r>
              <a:rPr lang="en-US" smtClean="0"/>
              <a:t>maraky@sch.gr</a:t>
            </a:r>
            <a:endParaRPr lang="el-GR"/>
          </a:p>
        </p:txBody>
      </p:sp>
      <p:sp>
        <p:nvSpPr>
          <p:cNvPr id="7" name="6 - Θέση ημερομηνίας"/>
          <p:cNvSpPr>
            <a:spLocks noGrp="1"/>
          </p:cNvSpPr>
          <p:nvPr>
            <p:ph type="dt" sz="half" idx="10"/>
          </p:nvPr>
        </p:nvSpPr>
        <p:spPr/>
        <p:txBody>
          <a:bodyPr/>
          <a:lstStyle/>
          <a:p>
            <a:fld id="{0A46C75E-BB12-49BE-AD04-FA2466EE68D0}" type="datetime1">
              <a:rPr lang="el-GR" smtClean="0"/>
              <a:t>31/1/2018</a:t>
            </a:fld>
            <a:endParaRPr lang="el-G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solidFill>
                  <a:schemeClr val="tx2"/>
                </a:solidFill>
                <a:latin typeface="Times New Roman" pitchFamily="18" charset="0"/>
              </a:rPr>
              <a:t>ΚΡΙΣΗ ΚΑΙ ΜΕΙΩΣΗ ΜΑΘΗΤΙΚΟΥ ΠΛΗΘΥΣΜΟΥ</a:t>
            </a:r>
            <a:endParaRPr lang="el-GR" dirty="0"/>
          </a:p>
        </p:txBody>
      </p:sp>
      <p:sp>
        <p:nvSpPr>
          <p:cNvPr id="3" name="2 - Θέση περιεχομένου"/>
          <p:cNvSpPr>
            <a:spLocks noGrp="1"/>
          </p:cNvSpPr>
          <p:nvPr>
            <p:ph sz="half" idx="1"/>
          </p:nvPr>
        </p:nvSpPr>
        <p:spPr>
          <a:xfrm>
            <a:off x="457200" y="1600200"/>
            <a:ext cx="2314600" cy="4525963"/>
          </a:xfrm>
        </p:spPr>
        <p:txBody>
          <a:bodyPr>
            <a:normAutofit fontScale="77500" lnSpcReduction="20000"/>
          </a:bodyPr>
          <a:lstStyle/>
          <a:p>
            <a:r>
              <a:rPr lang="el-GR" b="1" dirty="0" smtClean="0">
                <a:solidFill>
                  <a:schemeClr val="tx2"/>
                </a:solidFill>
              </a:rPr>
              <a:t>Μείωση μαθητικού πληθυσμού σημαίνει:</a:t>
            </a:r>
          </a:p>
          <a:p>
            <a:r>
              <a:rPr lang="el-GR" b="1" dirty="0" smtClean="0">
                <a:solidFill>
                  <a:schemeClr val="tx2"/>
                </a:solidFill>
              </a:rPr>
              <a:t>συγχώνευση και κλείσιμο σχολείων</a:t>
            </a:r>
          </a:p>
          <a:p>
            <a:r>
              <a:rPr lang="el-GR" b="1" dirty="0" smtClean="0">
                <a:solidFill>
                  <a:schemeClr val="tx2"/>
                </a:solidFill>
              </a:rPr>
              <a:t>μείωση προσλήψεων εκπαιδευτικού προσωπικού</a:t>
            </a:r>
          </a:p>
          <a:p>
            <a:endParaRPr lang="el-GR" dirty="0"/>
          </a:p>
        </p:txBody>
      </p:sp>
      <p:sp>
        <p:nvSpPr>
          <p:cNvPr id="4" name="3 - Θέση περιεχομένου"/>
          <p:cNvSpPr>
            <a:spLocks noGrp="1"/>
          </p:cNvSpPr>
          <p:nvPr>
            <p:ph sz="half" idx="2"/>
          </p:nvPr>
        </p:nvSpPr>
        <p:spPr>
          <a:xfrm>
            <a:off x="2987824" y="1600200"/>
            <a:ext cx="5698976" cy="4525963"/>
          </a:xfrm>
        </p:spPr>
        <p:txBody>
          <a:bodyPr>
            <a:normAutofit fontScale="77500" lnSpcReduction="20000"/>
          </a:bodyPr>
          <a:lstStyle/>
          <a:p>
            <a:r>
              <a:rPr lang="el-GR" b="1" dirty="0" smtClean="0">
                <a:solidFill>
                  <a:schemeClr val="tx2"/>
                </a:solidFill>
                <a:cs typeface="Times New Roman" pitchFamily="18" charset="0"/>
              </a:rPr>
              <a:t>Τη τριετία 2008 - 2011 έγινε συγχώνευση 1523 σχολείων στη πρωτοβάθμια εκπαίδευση και 410 στη δευτεροβάθμια</a:t>
            </a:r>
          </a:p>
          <a:p>
            <a:r>
              <a:rPr lang="el-GR" b="1" dirty="0" smtClean="0">
                <a:solidFill>
                  <a:schemeClr val="tx2"/>
                </a:solidFill>
                <a:cs typeface="Times New Roman" pitchFamily="18" charset="0"/>
              </a:rPr>
              <a:t>Έκλεισαν 1056 σχολεία, 851 από τα 10.798(7,8%) στην πρωτοβάθμια εκπαίδευση και 205 από τα 3.185(6,5%) στη δευτεροβάθμια </a:t>
            </a:r>
          </a:p>
          <a:p>
            <a:r>
              <a:rPr lang="el-GR" b="1" dirty="0" smtClean="0">
                <a:solidFill>
                  <a:schemeClr val="tx2"/>
                </a:solidFill>
                <a:cs typeface="Times New Roman" pitchFamily="18" charset="0"/>
              </a:rPr>
              <a:t>Ένα στα δύο Δημοτικά Σχολεία έκλεισαν για πάντα στους Νομούς Κιλκίς, Κερκύρας, Λευκάδας, ενώ ένα στα τρία Δημοτικά Σχολεία έκλεισαν στους Νομούς Έβρου, Κοζάνης, Θεσπρωτίας, Πρέβεζας, Αρκαδίας, Μεσσηνίας, Φθιώτιδας, Ευρυτανίας, Σάμου, Ρεθύμνης κ.λπ. </a:t>
            </a:r>
          </a:p>
          <a:p>
            <a:endParaRPr lang="el-GR" dirty="0"/>
          </a:p>
        </p:txBody>
      </p:sp>
      <p:sp>
        <p:nvSpPr>
          <p:cNvPr id="5" name="4 - Θέση υποσέλιδου"/>
          <p:cNvSpPr>
            <a:spLocks noGrp="1"/>
          </p:cNvSpPr>
          <p:nvPr>
            <p:ph type="ftr" sz="quarter" idx="11"/>
          </p:nvPr>
        </p:nvSpPr>
        <p:spPr/>
        <p:txBody>
          <a:bodyPr/>
          <a:lstStyle/>
          <a:p>
            <a:r>
              <a:rPr lang="en-US" smtClean="0"/>
              <a:t>maraky@sch.gr</a:t>
            </a:r>
            <a:endParaRPr lang="el-GR"/>
          </a:p>
        </p:txBody>
      </p:sp>
      <p:sp>
        <p:nvSpPr>
          <p:cNvPr id="6" name="5 - Θέση ημερομηνίας"/>
          <p:cNvSpPr>
            <a:spLocks noGrp="1"/>
          </p:cNvSpPr>
          <p:nvPr>
            <p:ph type="dt" sz="half" idx="10"/>
          </p:nvPr>
        </p:nvSpPr>
        <p:spPr/>
        <p:txBody>
          <a:bodyPr/>
          <a:lstStyle/>
          <a:p>
            <a:fld id="{91D2025C-EE61-42DE-A686-D739705F83DF}" type="datetime1">
              <a:rPr lang="el-GR" smtClean="0"/>
              <a:t>31/1/2018</a:t>
            </a:fld>
            <a:endParaRPr lang="el-G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solidFill>
                  <a:schemeClr val="tx2"/>
                </a:solidFill>
              </a:rPr>
              <a:t>ΜΕΙΩΣΗ ΜΑΘΗΤΙΚΟΥ ΠΛΗΘΥΣΜΟΥ  ΚΑΙ ΣΧΟΛΙΚΗ ΔΙΑΡΡΟΗ</a:t>
            </a:r>
            <a:endParaRPr lang="el-GR" b="1" dirty="0">
              <a:solidFill>
                <a:schemeClr val="tx2"/>
              </a:solidFill>
            </a:endParaRPr>
          </a:p>
        </p:txBody>
      </p:sp>
      <p:sp>
        <p:nvSpPr>
          <p:cNvPr id="3" name="2 - Ορθογώνιο"/>
          <p:cNvSpPr/>
          <p:nvPr/>
        </p:nvSpPr>
        <p:spPr>
          <a:xfrm>
            <a:off x="3995936" y="4725144"/>
            <a:ext cx="4572000" cy="923330"/>
          </a:xfrm>
          <a:prstGeom prst="rect">
            <a:avLst/>
          </a:prstGeom>
        </p:spPr>
        <p:txBody>
          <a:bodyPr wrap="square">
            <a:spAutoFit/>
          </a:bodyPr>
          <a:lstStyle/>
          <a:p>
            <a:r>
              <a:rPr lang="el-GR" b="1" dirty="0" smtClean="0">
                <a:solidFill>
                  <a:schemeClr val="tx2"/>
                </a:solidFill>
                <a:cs typeface="Times New Roman" pitchFamily="18" charset="0"/>
              </a:rPr>
              <a:t>Οι μαθητές/ </a:t>
            </a:r>
            <a:r>
              <a:rPr lang="el-GR" b="1" dirty="0" err="1" smtClean="0">
                <a:solidFill>
                  <a:schemeClr val="tx2"/>
                </a:solidFill>
                <a:cs typeface="Times New Roman" pitchFamily="18" charset="0"/>
              </a:rPr>
              <a:t>τριες</a:t>
            </a:r>
            <a:r>
              <a:rPr lang="el-GR" b="1" dirty="0" smtClean="0">
                <a:solidFill>
                  <a:schemeClr val="tx2"/>
                </a:solidFill>
                <a:cs typeface="Times New Roman" pitchFamily="18" charset="0"/>
              </a:rPr>
              <a:t> που δε φοιτούν ως το τέλος της υποχρεωτικής εκπαίδευσης υπολογίζονται στο  13,1%     </a:t>
            </a:r>
            <a:endParaRPr lang="el-GR" dirty="0"/>
          </a:p>
        </p:txBody>
      </p:sp>
      <p:pic>
        <p:nvPicPr>
          <p:cNvPr id="4" name="3 - Εικόνα" descr="Screenshot_2.png"/>
          <p:cNvPicPr>
            <a:picLocks noChangeAspect="1"/>
          </p:cNvPicPr>
          <p:nvPr/>
        </p:nvPicPr>
        <p:blipFill>
          <a:blip r:embed="rId2" cstate="print"/>
          <a:srcRect l="14213" t="3696" r="12137"/>
          <a:stretch>
            <a:fillRect/>
          </a:stretch>
        </p:blipFill>
        <p:spPr>
          <a:xfrm>
            <a:off x="395536" y="1484784"/>
            <a:ext cx="3150680" cy="2880320"/>
          </a:xfrm>
          <a:prstGeom prst="rect">
            <a:avLst/>
          </a:prstGeom>
        </p:spPr>
      </p:pic>
      <p:sp>
        <p:nvSpPr>
          <p:cNvPr id="5" name="4 - Θέση υποσέλιδου"/>
          <p:cNvSpPr>
            <a:spLocks noGrp="1"/>
          </p:cNvSpPr>
          <p:nvPr>
            <p:ph type="ftr" sz="quarter" idx="11"/>
          </p:nvPr>
        </p:nvSpPr>
        <p:spPr/>
        <p:txBody>
          <a:bodyPr/>
          <a:lstStyle/>
          <a:p>
            <a:r>
              <a:rPr lang="en-US" smtClean="0"/>
              <a:t>maraky@sch.gr</a:t>
            </a:r>
            <a:endParaRPr lang="el-GR"/>
          </a:p>
        </p:txBody>
      </p:sp>
      <p:sp>
        <p:nvSpPr>
          <p:cNvPr id="6" name="5 - Θέση ημερομηνίας"/>
          <p:cNvSpPr>
            <a:spLocks noGrp="1"/>
          </p:cNvSpPr>
          <p:nvPr>
            <p:ph type="dt" sz="half" idx="10"/>
          </p:nvPr>
        </p:nvSpPr>
        <p:spPr/>
        <p:txBody>
          <a:bodyPr/>
          <a:lstStyle/>
          <a:p>
            <a:fld id="{D2E68380-C973-4D7D-8C46-1D9D8819661C}" type="datetime1">
              <a:rPr lang="el-GR" smtClean="0"/>
              <a:t>31/1/2018</a:t>
            </a:fld>
            <a:endParaRPr lang="el-G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solidFill>
                  <a:schemeClr val="tx2"/>
                </a:solidFill>
              </a:rPr>
              <a:t>ΠΡΟΩΡΗ ΕΓΚΑΤΑΛΕΙΨΗ ΤΟΥ ΣΧΟΛΕΙΟΥ</a:t>
            </a:r>
            <a:br>
              <a:rPr lang="el-GR" sz="3600" b="1" dirty="0" smtClean="0">
                <a:solidFill>
                  <a:schemeClr val="tx2"/>
                </a:solidFill>
              </a:rPr>
            </a:br>
            <a:r>
              <a:rPr lang="el-GR" sz="3600" b="1" dirty="0" smtClean="0">
                <a:solidFill>
                  <a:schemeClr val="tx2"/>
                </a:solidFill>
              </a:rPr>
              <a:t>ΣΤΗΝ ΕΛΛΑΔΑ</a:t>
            </a:r>
            <a:endParaRPr lang="el-GR" sz="3600" b="1" dirty="0">
              <a:solidFill>
                <a:schemeClr val="tx2"/>
              </a:solidFill>
            </a:endParaRPr>
          </a:p>
        </p:txBody>
      </p:sp>
      <p:sp>
        <p:nvSpPr>
          <p:cNvPr id="4" name="3 - Θέση περιεχομένου"/>
          <p:cNvSpPr>
            <a:spLocks noGrp="1"/>
          </p:cNvSpPr>
          <p:nvPr>
            <p:ph sz="half" idx="2"/>
          </p:nvPr>
        </p:nvSpPr>
        <p:spPr>
          <a:xfrm>
            <a:off x="539552" y="1600200"/>
            <a:ext cx="8147248" cy="4525963"/>
          </a:xfrm>
        </p:spPr>
        <p:txBody>
          <a:bodyPr>
            <a:normAutofit fontScale="92500" lnSpcReduction="10000"/>
          </a:bodyPr>
          <a:lstStyle/>
          <a:p>
            <a:pPr lvl="0" algn="ctr" fontAlgn="t">
              <a:buNone/>
            </a:pPr>
            <a:r>
              <a:rPr lang="el-GR" b="1" dirty="0" smtClean="0">
                <a:solidFill>
                  <a:schemeClr val="tx2"/>
                </a:solidFill>
                <a:cs typeface="Times New Roman" pitchFamily="18" charset="0"/>
              </a:rPr>
              <a:t>Θετικότερα για την Ελλάδα</a:t>
            </a:r>
          </a:p>
          <a:p>
            <a:pPr lvl="0" algn="just" fontAlgn="t"/>
            <a:r>
              <a:rPr lang="el-GR" b="1" dirty="0" smtClean="0">
                <a:solidFill>
                  <a:schemeClr val="tx2"/>
                </a:solidFill>
                <a:cs typeface="Times New Roman" pitchFamily="18" charset="0"/>
              </a:rPr>
              <a:t>Το 2014 το ποσοστό ήταν 9% και το 2015 μειώθηκε στο 7,9% τη στιγμή που ο Μ.Ο για την Ε.Ε. των 28 είναι στο 11%! </a:t>
            </a:r>
          </a:p>
          <a:p>
            <a:pPr lvl="0" algn="just" fontAlgn="t"/>
            <a:r>
              <a:rPr lang="el-GR" b="1" dirty="0" smtClean="0">
                <a:solidFill>
                  <a:schemeClr val="tx2"/>
                </a:solidFill>
                <a:cs typeface="Times New Roman" pitchFamily="18" charset="0"/>
              </a:rPr>
              <a:t>Οι γηγενείς που εγκατέλειψαν πρόωρα την εκπαίδευση στην Ελλάδα το 2015 ήταν 6,8% (10,1% Μ.Ο της Ε.Ε.) και οι γεννημένοι στο εξωτερικό στο 24,1% (19% Μ.Ο της Ε.Ε.)</a:t>
            </a:r>
          </a:p>
          <a:p>
            <a:pPr algn="just"/>
            <a:r>
              <a:rPr lang="el-GR" b="1" dirty="0" smtClean="0">
                <a:solidFill>
                  <a:schemeClr val="tx2"/>
                </a:solidFill>
                <a:cs typeface="Times New Roman" pitchFamily="18" charset="0"/>
              </a:rPr>
              <a:t>Την τριτοβάθμια εκπαίδευση στην Ελλάδα το 2015 ολοκληρώνει το 40,4% των νέων ηλικίας 30-34 </a:t>
            </a:r>
            <a:r>
              <a:rPr lang="el-GR" b="1" dirty="0" err="1" smtClean="0">
                <a:solidFill>
                  <a:schemeClr val="tx2"/>
                </a:solidFill>
                <a:cs typeface="Times New Roman" pitchFamily="18" charset="0"/>
              </a:rPr>
              <a:t>ετώ</a:t>
            </a:r>
            <a:r>
              <a:rPr lang="el-GR" b="1" dirty="0" smtClean="0">
                <a:solidFill>
                  <a:schemeClr val="tx2"/>
                </a:solidFill>
                <a:cs typeface="Times New Roman" pitchFamily="18" charset="0"/>
              </a:rPr>
              <a:t>. Ο αντίστοιχος Μ.Ο. στην Ε.Ε είναι 38,7%</a:t>
            </a:r>
            <a:endParaRPr lang="el-GR" b="1" dirty="0">
              <a:solidFill>
                <a:schemeClr val="tx2"/>
              </a:solidFill>
            </a:endParaRPr>
          </a:p>
        </p:txBody>
      </p:sp>
      <p:sp>
        <p:nvSpPr>
          <p:cNvPr id="5" name="4 - Θέση υποσέλιδου"/>
          <p:cNvSpPr>
            <a:spLocks noGrp="1"/>
          </p:cNvSpPr>
          <p:nvPr>
            <p:ph type="ftr" sz="quarter" idx="11"/>
          </p:nvPr>
        </p:nvSpPr>
        <p:spPr/>
        <p:txBody>
          <a:bodyPr/>
          <a:lstStyle/>
          <a:p>
            <a:r>
              <a:rPr lang="en-US" smtClean="0"/>
              <a:t>maraky@sch.gr</a:t>
            </a:r>
            <a:endParaRPr lang="el-GR"/>
          </a:p>
        </p:txBody>
      </p:sp>
      <p:sp>
        <p:nvSpPr>
          <p:cNvPr id="6" name="5 - Θέση ημερομηνίας"/>
          <p:cNvSpPr>
            <a:spLocks noGrp="1"/>
          </p:cNvSpPr>
          <p:nvPr>
            <p:ph type="dt" sz="half" idx="10"/>
          </p:nvPr>
        </p:nvSpPr>
        <p:spPr/>
        <p:txBody>
          <a:bodyPr/>
          <a:lstStyle/>
          <a:p>
            <a:fld id="{93D1468E-4FA7-4665-859D-81DE5DA7BA5E}" type="datetime1">
              <a:rPr lang="el-GR" smtClean="0"/>
              <a:t>31/1/2018</a:t>
            </a:fld>
            <a:endParaRPr lang="el-G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42913" y="103188"/>
            <a:ext cx="8243887" cy="661516"/>
          </a:xfrm>
        </p:spPr>
        <p:txBody>
          <a:bodyPr>
            <a:normAutofit fontScale="90000"/>
          </a:bodyPr>
          <a:lstStyle/>
          <a:p>
            <a:r>
              <a:rPr lang="el-GR" sz="2400" b="1" dirty="0" smtClean="0">
                <a:solidFill>
                  <a:schemeClr val="tx2"/>
                </a:solidFill>
              </a:rPr>
              <a:t>ΕΝΑ ΠΡΑΔΕΙΓΜΑ ΜΕΙΩΣΗΣ ΤΟΥ ΜΑΘΗΤΙΚΟΥ ΠΛΗΘΥΣΜΟΥ   ΠΕΡΙΦΕΡΕΙΑ ΤΗΣ ΚΡΗΤΗΣ</a:t>
            </a:r>
            <a:endParaRPr lang="el-GR" sz="2400" b="1" dirty="0">
              <a:solidFill>
                <a:schemeClr val="tx2"/>
              </a:solidFill>
            </a:endParaRPr>
          </a:p>
        </p:txBody>
      </p:sp>
      <p:graphicFrame>
        <p:nvGraphicFramePr>
          <p:cNvPr id="6" name="5 - Θέση περιεχομένου"/>
          <p:cNvGraphicFramePr>
            <a:graphicFrameLocks noGrp="1"/>
          </p:cNvGraphicFramePr>
          <p:nvPr>
            <p:ph idx="1"/>
          </p:nvPr>
        </p:nvGraphicFramePr>
        <p:xfrm>
          <a:off x="107505" y="998436"/>
          <a:ext cx="8928990" cy="5310881"/>
        </p:xfrm>
        <a:graphic>
          <a:graphicData uri="http://schemas.openxmlformats.org/drawingml/2006/table">
            <a:tbl>
              <a:tblPr firstRow="1" bandRow="1">
                <a:tableStyleId>{5C22544A-7EE6-4342-B048-85BDC9FD1C3A}</a:tableStyleId>
              </a:tblPr>
              <a:tblGrid>
                <a:gridCol w="1785798"/>
                <a:gridCol w="1785798"/>
                <a:gridCol w="1785798"/>
                <a:gridCol w="1785798"/>
                <a:gridCol w="1785798"/>
              </a:tblGrid>
              <a:tr h="6897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b="1" dirty="0" smtClean="0">
                          <a:solidFill>
                            <a:schemeClr val="tx2"/>
                          </a:solidFill>
                        </a:rPr>
                        <a:t>ΠΕΡΙΟΧΕΣ</a:t>
                      </a:r>
                    </a:p>
                    <a:p>
                      <a:endParaRPr lang="el-GR" sz="1400" b="1" dirty="0">
                        <a:solidFill>
                          <a:schemeClr val="tx2"/>
                        </a:solidFill>
                      </a:endParaRPr>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b="1" dirty="0" smtClean="0">
                          <a:solidFill>
                            <a:schemeClr val="tx2"/>
                          </a:solidFill>
                        </a:rPr>
                        <a:t>Σ.Ε. 2001/02</a:t>
                      </a:r>
                    </a:p>
                    <a:p>
                      <a:endParaRPr lang="el-GR" sz="1400" b="1" dirty="0">
                        <a:solidFill>
                          <a:schemeClr val="tx2"/>
                        </a:solidFill>
                      </a:endParaRPr>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b="1" dirty="0" smtClean="0">
                          <a:solidFill>
                            <a:schemeClr val="tx2"/>
                          </a:solidFill>
                        </a:rPr>
                        <a:t>Σ.Ε 2014/15</a:t>
                      </a:r>
                    </a:p>
                    <a:p>
                      <a:endParaRPr lang="el-GR" sz="1400" b="1" dirty="0">
                        <a:solidFill>
                          <a:schemeClr val="tx2"/>
                        </a:solidFill>
                      </a:endParaRPr>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b="1" dirty="0" smtClean="0">
                          <a:solidFill>
                            <a:schemeClr val="tx2"/>
                          </a:solidFill>
                        </a:rPr>
                        <a:t>ΔΙΑΦΟΡΑ</a:t>
                      </a:r>
                    </a:p>
                    <a:p>
                      <a:endParaRPr lang="el-GR" sz="1400" b="1" dirty="0">
                        <a:solidFill>
                          <a:schemeClr val="tx2"/>
                        </a:solidFill>
                      </a:endParaRPr>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b="1" dirty="0" smtClean="0">
                          <a:solidFill>
                            <a:schemeClr val="tx2"/>
                          </a:solidFill>
                        </a:rPr>
                        <a:t>% ΜΕΤ.</a:t>
                      </a:r>
                    </a:p>
                    <a:p>
                      <a:endParaRPr lang="el-GR" sz="1400" b="1" dirty="0">
                        <a:solidFill>
                          <a:schemeClr val="tx2"/>
                        </a:solidFill>
                      </a:endParaRPr>
                    </a:p>
                  </a:txBody>
                  <a:tcPr>
                    <a:solidFill>
                      <a:schemeClr val="accent1">
                        <a:lumMod val="20000"/>
                        <a:lumOff val="80000"/>
                      </a:schemeClr>
                    </a:solidFill>
                  </a:tcPr>
                </a:tc>
              </a:tr>
              <a:tr h="681240">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b="1" dirty="0" smtClean="0">
                          <a:solidFill>
                            <a:schemeClr val="tx2"/>
                          </a:solidFill>
                        </a:rPr>
                        <a:t>ΔΗΜΟΤΙΚΑ</a:t>
                      </a:r>
                    </a:p>
                    <a:p>
                      <a:endParaRPr lang="el-GR" b="1" dirty="0">
                        <a:solidFill>
                          <a:schemeClr val="tx2"/>
                        </a:solidFill>
                      </a:endParaRPr>
                    </a:p>
                  </a:txBody>
                  <a:tcPr>
                    <a:solidFill>
                      <a:schemeClr val="accent1">
                        <a:lumMod val="20000"/>
                        <a:lumOff val="80000"/>
                      </a:schemeClr>
                    </a:solidFill>
                  </a:tcPr>
                </a:tc>
                <a:tc hMerge="1">
                  <a:txBody>
                    <a:bodyPr/>
                    <a:lstStyle/>
                    <a:p>
                      <a:endParaRPr lang="el-GR" dirty="0"/>
                    </a:p>
                  </a:txBody>
                  <a:tcPr>
                    <a:solidFill>
                      <a:schemeClr val="accent4">
                        <a:lumMod val="20000"/>
                        <a:lumOff val="80000"/>
                      </a:schemeClr>
                    </a:solidFill>
                  </a:tcPr>
                </a:tc>
                <a:tc hMerge="1">
                  <a:txBody>
                    <a:bodyPr/>
                    <a:lstStyle/>
                    <a:p>
                      <a:endParaRPr lang="el-GR" dirty="0"/>
                    </a:p>
                  </a:txBody>
                  <a:tcPr>
                    <a:solidFill>
                      <a:schemeClr val="accent4">
                        <a:lumMod val="20000"/>
                        <a:lumOff val="80000"/>
                      </a:schemeClr>
                    </a:solidFill>
                  </a:tcPr>
                </a:tc>
                <a:tc hMerge="1">
                  <a:txBody>
                    <a:bodyPr/>
                    <a:lstStyle/>
                    <a:p>
                      <a:endParaRPr lang="el-GR" dirty="0"/>
                    </a:p>
                  </a:txBody>
                  <a:tcPr>
                    <a:solidFill>
                      <a:schemeClr val="accent4">
                        <a:lumMod val="20000"/>
                        <a:lumOff val="80000"/>
                      </a:schemeClr>
                    </a:solidFill>
                  </a:tcPr>
                </a:tc>
                <a:tc hMerge="1">
                  <a:txBody>
                    <a:bodyPr/>
                    <a:lstStyle/>
                    <a:p>
                      <a:endParaRPr lang="el-GR" dirty="0"/>
                    </a:p>
                  </a:txBody>
                  <a:tcPr>
                    <a:solidFill>
                      <a:schemeClr val="accent4">
                        <a:lumMod val="20000"/>
                        <a:lumOff val="80000"/>
                      </a:schemeClr>
                    </a:solidFill>
                  </a:tcPr>
                </a:tc>
              </a:tr>
              <a:tr h="6322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b="1" dirty="0" smtClean="0">
                          <a:solidFill>
                            <a:schemeClr val="tx2"/>
                          </a:solidFill>
                        </a:rPr>
                        <a:t>Ν.ΗΡΑΚΛΕΙΟΥ</a:t>
                      </a:r>
                    </a:p>
                    <a:p>
                      <a:endParaRPr lang="el-GR" sz="1400" b="1" dirty="0">
                        <a:solidFill>
                          <a:schemeClr val="tx2"/>
                        </a:solidFill>
                      </a:endParaRPr>
                    </a:p>
                  </a:txBody>
                  <a:tcPr>
                    <a:solidFill>
                      <a:schemeClr val="accent1">
                        <a:lumMod val="20000"/>
                        <a:lumOff val="80000"/>
                      </a:schemeClr>
                    </a:solidFill>
                  </a:tcPr>
                </a:tc>
                <a:tc>
                  <a:txBody>
                    <a:bodyPr/>
                    <a:lstStyle/>
                    <a:p>
                      <a:pPr algn="r"/>
                      <a:r>
                        <a:rPr lang="el-GR" b="1" dirty="0" smtClean="0">
                          <a:solidFill>
                            <a:schemeClr val="tx2"/>
                          </a:solidFill>
                        </a:rPr>
                        <a:t>19.609</a:t>
                      </a:r>
                      <a:endParaRPr lang="el-GR" b="1" dirty="0">
                        <a:solidFill>
                          <a:schemeClr val="tx2"/>
                        </a:solidFill>
                      </a:endParaRPr>
                    </a:p>
                  </a:txBody>
                  <a:tcPr>
                    <a:solidFill>
                      <a:schemeClr val="accent1">
                        <a:lumMod val="20000"/>
                        <a:lumOff val="80000"/>
                      </a:schemeClr>
                    </a:solidFill>
                  </a:tcPr>
                </a:tc>
                <a:tc>
                  <a:txBody>
                    <a:bodyPr/>
                    <a:lstStyle/>
                    <a:p>
                      <a:pPr algn="r"/>
                      <a:r>
                        <a:rPr lang="el-GR" b="1" dirty="0" smtClean="0">
                          <a:solidFill>
                            <a:schemeClr val="tx2"/>
                          </a:solidFill>
                        </a:rPr>
                        <a:t>21.419</a:t>
                      </a:r>
                      <a:endParaRPr lang="el-GR" b="1" dirty="0">
                        <a:solidFill>
                          <a:schemeClr val="tx2"/>
                        </a:solidFill>
                      </a:endParaRPr>
                    </a:p>
                  </a:txBody>
                  <a:tcPr>
                    <a:solidFill>
                      <a:schemeClr val="accent1">
                        <a:lumMod val="20000"/>
                        <a:lumOff val="80000"/>
                      </a:schemeClr>
                    </a:solidFill>
                  </a:tcPr>
                </a:tc>
                <a:tc>
                  <a:txBody>
                    <a:bodyPr/>
                    <a:lstStyle/>
                    <a:p>
                      <a:pPr algn="r"/>
                      <a:r>
                        <a:rPr lang="el-GR" b="1" dirty="0" smtClean="0">
                          <a:solidFill>
                            <a:schemeClr val="tx2"/>
                          </a:solidFill>
                        </a:rPr>
                        <a:t>1.810</a:t>
                      </a:r>
                      <a:endParaRPr lang="el-GR" b="1" dirty="0">
                        <a:solidFill>
                          <a:schemeClr val="tx2"/>
                        </a:solidFill>
                      </a:endParaRPr>
                    </a:p>
                  </a:txBody>
                  <a:tcPr>
                    <a:solidFill>
                      <a:schemeClr val="accent1">
                        <a:lumMod val="20000"/>
                        <a:lumOff val="80000"/>
                      </a:schemeClr>
                    </a:solidFill>
                  </a:tcPr>
                </a:tc>
                <a:tc>
                  <a:txBody>
                    <a:bodyPr/>
                    <a:lstStyle/>
                    <a:p>
                      <a:pPr algn="r"/>
                      <a:r>
                        <a:rPr lang="el-GR" b="1" dirty="0" smtClean="0">
                          <a:solidFill>
                            <a:schemeClr val="tx2"/>
                          </a:solidFill>
                        </a:rPr>
                        <a:t>9,2</a:t>
                      </a:r>
                      <a:endParaRPr lang="el-GR" b="1" dirty="0">
                        <a:solidFill>
                          <a:schemeClr val="tx2"/>
                        </a:solidFill>
                      </a:endParaRPr>
                    </a:p>
                  </a:txBody>
                  <a:tcPr>
                    <a:solidFill>
                      <a:schemeClr val="accent1">
                        <a:lumMod val="20000"/>
                        <a:lumOff val="80000"/>
                      </a:schemeClr>
                    </a:solidFill>
                  </a:tcPr>
                </a:tc>
              </a:tr>
              <a:tr h="7785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b="1" dirty="0" smtClean="0">
                          <a:solidFill>
                            <a:schemeClr val="tx2"/>
                          </a:solidFill>
                        </a:rPr>
                        <a:t>Ν.ΛΑΣΙΘΙΟΥ</a:t>
                      </a:r>
                    </a:p>
                    <a:p>
                      <a:pPr marL="0" marR="0" indent="0" algn="l" defTabSz="914400" rtl="0" eaLnBrk="1" fontAlgn="auto" latinLnBrk="0" hangingPunct="1">
                        <a:lnSpc>
                          <a:spcPct val="100000"/>
                        </a:lnSpc>
                        <a:spcBef>
                          <a:spcPts val="0"/>
                        </a:spcBef>
                        <a:spcAft>
                          <a:spcPts val="0"/>
                        </a:spcAft>
                        <a:buClrTx/>
                        <a:buSzTx/>
                        <a:buFontTx/>
                        <a:buNone/>
                        <a:tabLst/>
                        <a:defRPr/>
                      </a:pPr>
                      <a:endParaRPr lang="el-GR" sz="1400" b="1" dirty="0" smtClean="0">
                        <a:solidFill>
                          <a:schemeClr val="tx2"/>
                        </a:solidFill>
                      </a:endParaRPr>
                    </a:p>
                    <a:p>
                      <a:endParaRPr lang="el-GR" sz="1400" b="1" dirty="0">
                        <a:solidFill>
                          <a:schemeClr val="tx2"/>
                        </a:solidFill>
                      </a:endParaRPr>
                    </a:p>
                  </a:txBody>
                  <a:tcPr>
                    <a:solidFill>
                      <a:schemeClr val="accent1">
                        <a:lumMod val="20000"/>
                        <a:lumOff val="80000"/>
                      </a:schemeClr>
                    </a:solidFill>
                  </a:tcPr>
                </a:tc>
                <a:tc>
                  <a:txBody>
                    <a:bodyPr/>
                    <a:lstStyle/>
                    <a:p>
                      <a:pPr algn="r"/>
                      <a:r>
                        <a:rPr lang="el-GR" b="1" dirty="0" smtClean="0">
                          <a:solidFill>
                            <a:schemeClr val="tx2"/>
                          </a:solidFill>
                        </a:rPr>
                        <a:t>4.839</a:t>
                      </a:r>
                      <a:endParaRPr lang="el-GR" b="1" dirty="0">
                        <a:solidFill>
                          <a:schemeClr val="tx2"/>
                        </a:solidFill>
                      </a:endParaRPr>
                    </a:p>
                  </a:txBody>
                  <a:tcPr>
                    <a:solidFill>
                      <a:schemeClr val="accent1">
                        <a:lumMod val="20000"/>
                        <a:lumOff val="80000"/>
                      </a:schemeClr>
                    </a:solidFill>
                  </a:tcPr>
                </a:tc>
                <a:tc>
                  <a:txBody>
                    <a:bodyPr/>
                    <a:lstStyle/>
                    <a:p>
                      <a:pPr algn="r"/>
                      <a:r>
                        <a:rPr lang="el-GR" b="1" dirty="0" smtClean="0">
                          <a:solidFill>
                            <a:schemeClr val="tx2"/>
                          </a:solidFill>
                        </a:rPr>
                        <a:t>4.792</a:t>
                      </a:r>
                      <a:endParaRPr lang="el-GR" b="1" dirty="0">
                        <a:solidFill>
                          <a:schemeClr val="tx2"/>
                        </a:solidFill>
                      </a:endParaRPr>
                    </a:p>
                  </a:txBody>
                  <a:tcPr>
                    <a:solidFill>
                      <a:schemeClr val="accent1">
                        <a:lumMod val="20000"/>
                        <a:lumOff val="80000"/>
                      </a:schemeClr>
                    </a:solidFill>
                  </a:tcPr>
                </a:tc>
                <a:tc>
                  <a:txBody>
                    <a:bodyPr/>
                    <a:lstStyle/>
                    <a:p>
                      <a:pPr algn="r"/>
                      <a:r>
                        <a:rPr lang="el-GR" b="1" dirty="0" smtClean="0">
                          <a:solidFill>
                            <a:schemeClr val="tx2"/>
                          </a:solidFill>
                        </a:rPr>
                        <a:t>-47</a:t>
                      </a:r>
                      <a:endParaRPr lang="el-GR" b="1" dirty="0">
                        <a:solidFill>
                          <a:schemeClr val="tx2"/>
                        </a:solidFill>
                      </a:endParaRPr>
                    </a:p>
                  </a:txBody>
                  <a:tcPr>
                    <a:solidFill>
                      <a:schemeClr val="accent1">
                        <a:lumMod val="20000"/>
                        <a:lumOff val="80000"/>
                      </a:schemeClr>
                    </a:solidFill>
                  </a:tcPr>
                </a:tc>
                <a:tc>
                  <a:txBody>
                    <a:bodyPr/>
                    <a:lstStyle/>
                    <a:p>
                      <a:pPr algn="r"/>
                      <a:r>
                        <a:rPr lang="el-GR" b="1" dirty="0" smtClean="0">
                          <a:solidFill>
                            <a:schemeClr val="tx2"/>
                          </a:solidFill>
                        </a:rPr>
                        <a:t>-1,0</a:t>
                      </a:r>
                      <a:endParaRPr lang="el-GR" b="1" dirty="0">
                        <a:solidFill>
                          <a:schemeClr val="tx2"/>
                        </a:solidFill>
                      </a:endParaRPr>
                    </a:p>
                  </a:txBody>
                  <a:tcPr>
                    <a:solidFill>
                      <a:schemeClr val="accent1">
                        <a:lumMod val="20000"/>
                        <a:lumOff val="80000"/>
                      </a:schemeClr>
                    </a:solidFill>
                  </a:tcPr>
                </a:tc>
              </a:tr>
              <a:tr h="632267">
                <a:tc>
                  <a:txBody>
                    <a:bodyPr/>
                    <a:lstStyle/>
                    <a:p>
                      <a:r>
                        <a:rPr lang="el-GR" sz="1400" b="1" dirty="0" smtClean="0">
                          <a:solidFill>
                            <a:schemeClr val="tx2"/>
                          </a:solidFill>
                        </a:rPr>
                        <a:t>Ν.ΡΕΘΥΜΝΗΣ</a:t>
                      </a:r>
                      <a:endParaRPr lang="el-GR" sz="1400" b="1" dirty="0">
                        <a:solidFill>
                          <a:schemeClr val="tx2"/>
                        </a:solidFill>
                      </a:endParaRPr>
                    </a:p>
                  </a:txBody>
                  <a:tcPr>
                    <a:solidFill>
                      <a:schemeClr val="accent1">
                        <a:lumMod val="20000"/>
                        <a:lumOff val="80000"/>
                      </a:schemeClr>
                    </a:solidFill>
                  </a:tcPr>
                </a:tc>
                <a:tc>
                  <a:txBody>
                    <a:bodyPr/>
                    <a:lstStyle/>
                    <a:p>
                      <a:pPr algn="r"/>
                      <a:r>
                        <a:rPr lang="el-GR" b="1" dirty="0" smtClean="0">
                          <a:solidFill>
                            <a:schemeClr val="tx2"/>
                          </a:solidFill>
                        </a:rPr>
                        <a:t>5.353</a:t>
                      </a:r>
                      <a:endParaRPr lang="el-GR" b="1" dirty="0">
                        <a:solidFill>
                          <a:schemeClr val="tx2"/>
                        </a:solidFill>
                      </a:endParaRPr>
                    </a:p>
                  </a:txBody>
                  <a:tcPr>
                    <a:solidFill>
                      <a:schemeClr val="accent1">
                        <a:lumMod val="20000"/>
                        <a:lumOff val="80000"/>
                      </a:schemeClr>
                    </a:solidFill>
                  </a:tcPr>
                </a:tc>
                <a:tc>
                  <a:txBody>
                    <a:bodyPr/>
                    <a:lstStyle/>
                    <a:p>
                      <a:pPr algn="r"/>
                      <a:r>
                        <a:rPr lang="el-GR" b="1" dirty="0" smtClean="0">
                          <a:solidFill>
                            <a:schemeClr val="tx2"/>
                          </a:solidFill>
                        </a:rPr>
                        <a:t>5.785</a:t>
                      </a:r>
                      <a:endParaRPr lang="el-GR" b="1" dirty="0">
                        <a:solidFill>
                          <a:schemeClr val="tx2"/>
                        </a:solidFill>
                      </a:endParaRPr>
                    </a:p>
                  </a:txBody>
                  <a:tcPr>
                    <a:solidFill>
                      <a:schemeClr val="accent1">
                        <a:lumMod val="20000"/>
                        <a:lumOff val="80000"/>
                      </a:schemeClr>
                    </a:solidFill>
                  </a:tcPr>
                </a:tc>
                <a:tc>
                  <a:txBody>
                    <a:bodyPr/>
                    <a:lstStyle/>
                    <a:p>
                      <a:pPr algn="r"/>
                      <a:r>
                        <a:rPr lang="el-GR" b="1" dirty="0" smtClean="0">
                          <a:solidFill>
                            <a:schemeClr val="tx2"/>
                          </a:solidFill>
                        </a:rPr>
                        <a:t>432</a:t>
                      </a:r>
                      <a:endParaRPr lang="el-GR" b="1" dirty="0">
                        <a:solidFill>
                          <a:schemeClr val="tx2"/>
                        </a:solidFill>
                      </a:endParaRPr>
                    </a:p>
                  </a:txBody>
                  <a:tcPr>
                    <a:solidFill>
                      <a:schemeClr val="accent1">
                        <a:lumMod val="20000"/>
                        <a:lumOff val="80000"/>
                      </a:schemeClr>
                    </a:solidFill>
                  </a:tcPr>
                </a:tc>
                <a:tc>
                  <a:txBody>
                    <a:bodyPr/>
                    <a:lstStyle/>
                    <a:p>
                      <a:pPr algn="r"/>
                      <a:r>
                        <a:rPr lang="el-GR" b="1" dirty="0" smtClean="0">
                          <a:solidFill>
                            <a:schemeClr val="tx2"/>
                          </a:solidFill>
                        </a:rPr>
                        <a:t>8,1</a:t>
                      </a:r>
                      <a:endParaRPr lang="el-GR" b="1" dirty="0">
                        <a:solidFill>
                          <a:schemeClr val="tx2"/>
                        </a:solidFill>
                      </a:endParaRPr>
                    </a:p>
                  </a:txBody>
                  <a:tcPr>
                    <a:solidFill>
                      <a:schemeClr val="accent1">
                        <a:lumMod val="20000"/>
                        <a:lumOff val="80000"/>
                      </a:schemeClr>
                    </a:solidFill>
                  </a:tcPr>
                </a:tc>
              </a:tr>
              <a:tr h="632267">
                <a:tc>
                  <a:txBody>
                    <a:bodyPr/>
                    <a:lstStyle/>
                    <a:p>
                      <a:r>
                        <a:rPr lang="el-GR" sz="1400" b="1" dirty="0" smtClean="0">
                          <a:solidFill>
                            <a:schemeClr val="tx2"/>
                          </a:solidFill>
                        </a:rPr>
                        <a:t>Ν.ΧΑΝΙΩΝ</a:t>
                      </a:r>
                      <a:endParaRPr lang="el-GR" sz="1400" b="1" dirty="0">
                        <a:solidFill>
                          <a:schemeClr val="tx2"/>
                        </a:solidFill>
                      </a:endParaRPr>
                    </a:p>
                  </a:txBody>
                  <a:tcPr>
                    <a:solidFill>
                      <a:schemeClr val="accent1">
                        <a:lumMod val="20000"/>
                        <a:lumOff val="80000"/>
                      </a:schemeClr>
                    </a:solidFill>
                  </a:tcPr>
                </a:tc>
                <a:tc>
                  <a:txBody>
                    <a:bodyPr/>
                    <a:lstStyle/>
                    <a:p>
                      <a:pPr algn="r"/>
                      <a:r>
                        <a:rPr lang="el-GR" b="1" dirty="0" smtClean="0">
                          <a:solidFill>
                            <a:schemeClr val="tx2"/>
                          </a:solidFill>
                        </a:rPr>
                        <a:t>9.976</a:t>
                      </a:r>
                      <a:endParaRPr lang="el-GR" b="1" dirty="0">
                        <a:solidFill>
                          <a:schemeClr val="tx2"/>
                        </a:solidFill>
                      </a:endParaRPr>
                    </a:p>
                  </a:txBody>
                  <a:tcPr>
                    <a:solidFill>
                      <a:schemeClr val="accent1">
                        <a:lumMod val="20000"/>
                        <a:lumOff val="80000"/>
                      </a:schemeClr>
                    </a:solidFill>
                  </a:tcPr>
                </a:tc>
                <a:tc>
                  <a:txBody>
                    <a:bodyPr/>
                    <a:lstStyle/>
                    <a:p>
                      <a:pPr algn="r"/>
                      <a:r>
                        <a:rPr lang="el-GR" b="1" dirty="0" smtClean="0">
                          <a:solidFill>
                            <a:schemeClr val="tx2"/>
                          </a:solidFill>
                        </a:rPr>
                        <a:t>10.467</a:t>
                      </a:r>
                      <a:endParaRPr lang="el-GR" b="1" dirty="0">
                        <a:solidFill>
                          <a:schemeClr val="tx2"/>
                        </a:solidFill>
                      </a:endParaRPr>
                    </a:p>
                  </a:txBody>
                  <a:tcPr>
                    <a:solidFill>
                      <a:schemeClr val="accent1">
                        <a:lumMod val="20000"/>
                        <a:lumOff val="80000"/>
                      </a:schemeClr>
                    </a:solidFill>
                  </a:tcPr>
                </a:tc>
                <a:tc>
                  <a:txBody>
                    <a:bodyPr/>
                    <a:lstStyle/>
                    <a:p>
                      <a:pPr algn="r"/>
                      <a:r>
                        <a:rPr lang="el-GR" b="1" dirty="0" smtClean="0">
                          <a:solidFill>
                            <a:schemeClr val="tx2"/>
                          </a:solidFill>
                        </a:rPr>
                        <a:t>491</a:t>
                      </a:r>
                      <a:endParaRPr lang="el-GR" b="1" dirty="0">
                        <a:solidFill>
                          <a:schemeClr val="tx2"/>
                        </a:solidFill>
                      </a:endParaRPr>
                    </a:p>
                  </a:txBody>
                  <a:tcPr>
                    <a:solidFill>
                      <a:schemeClr val="accent1">
                        <a:lumMod val="20000"/>
                        <a:lumOff val="80000"/>
                      </a:schemeClr>
                    </a:solidFill>
                  </a:tcPr>
                </a:tc>
                <a:tc>
                  <a:txBody>
                    <a:bodyPr/>
                    <a:lstStyle/>
                    <a:p>
                      <a:pPr algn="r"/>
                      <a:r>
                        <a:rPr lang="el-GR" b="1" dirty="0" smtClean="0">
                          <a:solidFill>
                            <a:schemeClr val="tx2"/>
                          </a:solidFill>
                        </a:rPr>
                        <a:t>4,9</a:t>
                      </a:r>
                      <a:endParaRPr lang="el-GR" b="1" dirty="0">
                        <a:solidFill>
                          <a:schemeClr val="tx2"/>
                        </a:solidFill>
                      </a:endParaRPr>
                    </a:p>
                  </a:txBody>
                  <a:tcPr>
                    <a:solidFill>
                      <a:schemeClr val="accent1">
                        <a:lumMod val="20000"/>
                        <a:lumOff val="80000"/>
                      </a:schemeClr>
                    </a:solidFill>
                  </a:tcPr>
                </a:tc>
              </a:tr>
              <a:tr h="632267">
                <a:tc>
                  <a:txBody>
                    <a:bodyPr/>
                    <a:lstStyle/>
                    <a:p>
                      <a:r>
                        <a:rPr lang="el-GR" sz="1400" b="1" dirty="0" smtClean="0">
                          <a:solidFill>
                            <a:schemeClr val="tx2"/>
                          </a:solidFill>
                        </a:rPr>
                        <a:t>ΚΡΗΤΗ</a:t>
                      </a:r>
                      <a:endParaRPr lang="el-GR" sz="1400" b="1" dirty="0">
                        <a:solidFill>
                          <a:schemeClr val="tx2"/>
                        </a:solidFill>
                      </a:endParaRPr>
                    </a:p>
                  </a:txBody>
                  <a:tcPr>
                    <a:solidFill>
                      <a:schemeClr val="accent1">
                        <a:lumMod val="20000"/>
                        <a:lumOff val="80000"/>
                      </a:schemeClr>
                    </a:solidFill>
                  </a:tcPr>
                </a:tc>
                <a:tc>
                  <a:txBody>
                    <a:bodyPr/>
                    <a:lstStyle/>
                    <a:p>
                      <a:pPr algn="r"/>
                      <a:r>
                        <a:rPr lang="el-GR" b="1" dirty="0" smtClean="0">
                          <a:solidFill>
                            <a:schemeClr val="tx2"/>
                          </a:solidFill>
                        </a:rPr>
                        <a:t>39.777</a:t>
                      </a:r>
                      <a:endParaRPr lang="el-GR" b="1" dirty="0">
                        <a:solidFill>
                          <a:schemeClr val="tx2"/>
                        </a:solidFill>
                      </a:endParaRPr>
                    </a:p>
                  </a:txBody>
                  <a:tcPr>
                    <a:solidFill>
                      <a:schemeClr val="accent1">
                        <a:lumMod val="20000"/>
                        <a:lumOff val="80000"/>
                      </a:schemeClr>
                    </a:solidFill>
                  </a:tcPr>
                </a:tc>
                <a:tc>
                  <a:txBody>
                    <a:bodyPr/>
                    <a:lstStyle/>
                    <a:p>
                      <a:pPr algn="r"/>
                      <a:r>
                        <a:rPr lang="el-GR" b="1" dirty="0" smtClean="0">
                          <a:solidFill>
                            <a:schemeClr val="tx2"/>
                          </a:solidFill>
                        </a:rPr>
                        <a:t>42.463</a:t>
                      </a:r>
                      <a:endParaRPr lang="el-GR" b="1" dirty="0">
                        <a:solidFill>
                          <a:schemeClr val="tx2"/>
                        </a:solidFill>
                      </a:endParaRPr>
                    </a:p>
                  </a:txBody>
                  <a:tcPr>
                    <a:solidFill>
                      <a:schemeClr val="accent1">
                        <a:lumMod val="20000"/>
                        <a:lumOff val="80000"/>
                      </a:schemeClr>
                    </a:solidFill>
                  </a:tcPr>
                </a:tc>
                <a:tc>
                  <a:txBody>
                    <a:bodyPr/>
                    <a:lstStyle/>
                    <a:p>
                      <a:pPr algn="r"/>
                      <a:r>
                        <a:rPr lang="el-GR" b="1" dirty="0" smtClean="0">
                          <a:solidFill>
                            <a:schemeClr val="tx2"/>
                          </a:solidFill>
                        </a:rPr>
                        <a:t>2.686</a:t>
                      </a:r>
                      <a:endParaRPr lang="el-GR" b="1" dirty="0">
                        <a:solidFill>
                          <a:schemeClr val="tx2"/>
                        </a:solidFill>
                      </a:endParaRPr>
                    </a:p>
                  </a:txBody>
                  <a:tcPr>
                    <a:solidFill>
                      <a:schemeClr val="accent1">
                        <a:lumMod val="20000"/>
                        <a:lumOff val="80000"/>
                      </a:schemeClr>
                    </a:solidFill>
                  </a:tcPr>
                </a:tc>
                <a:tc>
                  <a:txBody>
                    <a:bodyPr/>
                    <a:lstStyle/>
                    <a:p>
                      <a:pPr algn="r"/>
                      <a:r>
                        <a:rPr lang="el-GR" b="1" dirty="0" smtClean="0">
                          <a:solidFill>
                            <a:schemeClr val="tx2"/>
                          </a:solidFill>
                        </a:rPr>
                        <a:t>6,8</a:t>
                      </a:r>
                      <a:endParaRPr lang="el-GR" b="1" dirty="0">
                        <a:solidFill>
                          <a:schemeClr val="tx2"/>
                        </a:solidFill>
                      </a:endParaRPr>
                    </a:p>
                  </a:txBody>
                  <a:tcPr>
                    <a:solidFill>
                      <a:schemeClr val="accent1">
                        <a:lumMod val="20000"/>
                        <a:lumOff val="80000"/>
                      </a:schemeClr>
                    </a:solidFill>
                  </a:tcPr>
                </a:tc>
              </a:tr>
              <a:tr h="632267">
                <a:tc>
                  <a:txBody>
                    <a:bodyPr/>
                    <a:lstStyle/>
                    <a:p>
                      <a:r>
                        <a:rPr lang="el-GR" sz="1400" b="1" dirty="0" smtClean="0">
                          <a:solidFill>
                            <a:schemeClr val="tx2"/>
                          </a:solidFill>
                        </a:rPr>
                        <a:t>ΣΥΝΟΛΟ ΧΩΡΑΣ</a:t>
                      </a:r>
                      <a:endParaRPr lang="el-GR" sz="1400" b="1" dirty="0">
                        <a:solidFill>
                          <a:schemeClr val="tx2"/>
                        </a:solidFill>
                      </a:endParaRPr>
                    </a:p>
                  </a:txBody>
                  <a:tcPr>
                    <a:solidFill>
                      <a:schemeClr val="accent1">
                        <a:lumMod val="20000"/>
                        <a:lumOff val="80000"/>
                      </a:schemeClr>
                    </a:solidFill>
                  </a:tcPr>
                </a:tc>
                <a:tc>
                  <a:txBody>
                    <a:bodyPr/>
                    <a:lstStyle/>
                    <a:p>
                      <a:pPr algn="r"/>
                      <a:r>
                        <a:rPr lang="el-GR" b="1" dirty="0" smtClean="0">
                          <a:solidFill>
                            <a:schemeClr val="tx2"/>
                          </a:solidFill>
                        </a:rPr>
                        <a:t>649.041</a:t>
                      </a:r>
                      <a:endParaRPr lang="el-GR" b="1" dirty="0">
                        <a:solidFill>
                          <a:schemeClr val="tx2"/>
                        </a:solidFill>
                      </a:endParaRPr>
                    </a:p>
                  </a:txBody>
                  <a:tcPr>
                    <a:solidFill>
                      <a:schemeClr val="accent1">
                        <a:lumMod val="20000"/>
                        <a:lumOff val="80000"/>
                      </a:schemeClr>
                    </a:solidFill>
                  </a:tcPr>
                </a:tc>
                <a:tc>
                  <a:txBody>
                    <a:bodyPr/>
                    <a:lstStyle/>
                    <a:p>
                      <a:pPr algn="r"/>
                      <a:r>
                        <a:rPr lang="el-GR" b="1" dirty="0" smtClean="0">
                          <a:solidFill>
                            <a:schemeClr val="tx2"/>
                          </a:solidFill>
                        </a:rPr>
                        <a:t>629.373</a:t>
                      </a:r>
                      <a:endParaRPr lang="el-GR" b="1" dirty="0">
                        <a:solidFill>
                          <a:schemeClr val="tx2"/>
                        </a:solidFill>
                      </a:endParaRPr>
                    </a:p>
                  </a:txBody>
                  <a:tcPr>
                    <a:solidFill>
                      <a:schemeClr val="accent1">
                        <a:lumMod val="20000"/>
                        <a:lumOff val="80000"/>
                      </a:schemeClr>
                    </a:solidFill>
                  </a:tcPr>
                </a:tc>
                <a:tc>
                  <a:txBody>
                    <a:bodyPr/>
                    <a:lstStyle/>
                    <a:p>
                      <a:pPr algn="r"/>
                      <a:r>
                        <a:rPr lang="el-GR" b="1" dirty="0" smtClean="0">
                          <a:solidFill>
                            <a:schemeClr val="tx2"/>
                          </a:solidFill>
                        </a:rPr>
                        <a:t>-19.668</a:t>
                      </a:r>
                      <a:endParaRPr lang="el-GR" b="1" dirty="0">
                        <a:solidFill>
                          <a:schemeClr val="tx2"/>
                        </a:solidFill>
                      </a:endParaRPr>
                    </a:p>
                  </a:txBody>
                  <a:tcPr>
                    <a:solidFill>
                      <a:schemeClr val="accent1">
                        <a:lumMod val="20000"/>
                        <a:lumOff val="80000"/>
                      </a:schemeClr>
                    </a:solidFill>
                  </a:tcPr>
                </a:tc>
                <a:tc>
                  <a:txBody>
                    <a:bodyPr/>
                    <a:lstStyle/>
                    <a:p>
                      <a:pPr algn="r"/>
                      <a:r>
                        <a:rPr lang="el-GR" b="1" dirty="0" smtClean="0">
                          <a:solidFill>
                            <a:schemeClr val="tx2"/>
                          </a:solidFill>
                        </a:rPr>
                        <a:t>-3,0</a:t>
                      </a:r>
                      <a:endParaRPr lang="el-GR" b="1" dirty="0">
                        <a:solidFill>
                          <a:schemeClr val="tx2"/>
                        </a:solidFill>
                      </a:endParaRPr>
                    </a:p>
                  </a:txBody>
                  <a:tcPr>
                    <a:solidFill>
                      <a:schemeClr val="accent1">
                        <a:lumMod val="20000"/>
                        <a:lumOff val="80000"/>
                      </a:schemeClr>
                    </a:solidFill>
                  </a:tcPr>
                </a:tc>
              </a:tr>
            </a:tbl>
          </a:graphicData>
        </a:graphic>
      </p:graphicFrame>
      <p:sp>
        <p:nvSpPr>
          <p:cNvPr id="7" name="6 - Θέση υποσέλιδου"/>
          <p:cNvSpPr>
            <a:spLocks noGrp="1"/>
          </p:cNvSpPr>
          <p:nvPr>
            <p:ph type="ftr" sz="quarter" idx="11"/>
          </p:nvPr>
        </p:nvSpPr>
        <p:spPr/>
        <p:txBody>
          <a:bodyPr/>
          <a:lstStyle/>
          <a:p>
            <a:r>
              <a:rPr lang="en-US" smtClean="0"/>
              <a:t>maraky@sch.gr</a:t>
            </a:r>
            <a:endParaRPr lang="el-GR"/>
          </a:p>
        </p:txBody>
      </p:sp>
      <p:sp>
        <p:nvSpPr>
          <p:cNvPr id="8" name="7 - Θέση ημερομηνίας"/>
          <p:cNvSpPr>
            <a:spLocks noGrp="1"/>
          </p:cNvSpPr>
          <p:nvPr>
            <p:ph type="dt" sz="half" idx="10"/>
          </p:nvPr>
        </p:nvSpPr>
        <p:spPr/>
        <p:txBody>
          <a:bodyPr/>
          <a:lstStyle/>
          <a:p>
            <a:fld id="{E86A19BD-9DEB-4B44-87A4-74E3B0845DA3}" type="datetime1">
              <a:rPr lang="el-GR" smtClean="0"/>
              <a:t>31/1/2018</a:t>
            </a:fld>
            <a:endParaRPr lang="el-G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42913" y="103188"/>
            <a:ext cx="8243887" cy="517500"/>
          </a:xfrm>
        </p:spPr>
        <p:txBody>
          <a:bodyPr/>
          <a:lstStyle/>
          <a:p>
            <a:r>
              <a:rPr lang="el-GR" sz="2400" b="1" dirty="0" smtClean="0">
                <a:solidFill>
                  <a:schemeClr val="tx2"/>
                </a:solidFill>
              </a:rPr>
              <a:t>ΜΑΘΗΤΙΚΟΣ ΠΛΗΘΥΣΜΟΣ ΚΡΗΤΗΣ</a:t>
            </a:r>
            <a:endParaRPr lang="el-GR" sz="2400" b="1" dirty="0">
              <a:solidFill>
                <a:schemeClr val="tx2"/>
              </a:solidFill>
            </a:endParaRPr>
          </a:p>
        </p:txBody>
      </p:sp>
      <p:graphicFrame>
        <p:nvGraphicFramePr>
          <p:cNvPr id="6" name="5 - Θέση περιεχομένου"/>
          <p:cNvGraphicFramePr>
            <a:graphicFrameLocks noGrp="1"/>
          </p:cNvGraphicFramePr>
          <p:nvPr>
            <p:ph idx="1"/>
          </p:nvPr>
        </p:nvGraphicFramePr>
        <p:xfrm>
          <a:off x="107505" y="998436"/>
          <a:ext cx="8928990" cy="4990002"/>
        </p:xfrm>
        <a:graphic>
          <a:graphicData uri="http://schemas.openxmlformats.org/drawingml/2006/table">
            <a:tbl>
              <a:tblPr firstRow="1" bandRow="1">
                <a:tableStyleId>{5C22544A-7EE6-4342-B048-85BDC9FD1C3A}</a:tableStyleId>
              </a:tblPr>
              <a:tblGrid>
                <a:gridCol w="1785798"/>
                <a:gridCol w="1785798"/>
                <a:gridCol w="1785798"/>
                <a:gridCol w="1785798"/>
                <a:gridCol w="1785798"/>
              </a:tblGrid>
              <a:tr h="6480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dirty="0" smtClean="0">
                          <a:solidFill>
                            <a:schemeClr val="tx2"/>
                          </a:solidFill>
                        </a:rPr>
                        <a:t>ΠΕΡΙΟΧΕΣ</a:t>
                      </a:r>
                    </a:p>
                    <a:p>
                      <a:endParaRPr lang="el-GR" sz="1400" dirty="0">
                        <a:solidFill>
                          <a:schemeClr val="tx2"/>
                        </a:solidFill>
                      </a:endParaRPr>
                    </a:p>
                  </a:txBody>
                  <a:tcP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dirty="0" smtClean="0">
                          <a:solidFill>
                            <a:schemeClr val="tx2"/>
                          </a:solidFill>
                        </a:rPr>
                        <a:t>Σ.Ε. 2001/02</a:t>
                      </a:r>
                    </a:p>
                    <a:p>
                      <a:endParaRPr lang="el-GR" sz="1400" dirty="0">
                        <a:solidFill>
                          <a:schemeClr val="tx2"/>
                        </a:solidFill>
                      </a:endParaRPr>
                    </a:p>
                  </a:txBody>
                  <a:tcP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dirty="0" smtClean="0">
                          <a:solidFill>
                            <a:schemeClr val="tx2"/>
                          </a:solidFill>
                        </a:rPr>
                        <a:t>Σ.Ε 2014/15</a:t>
                      </a:r>
                    </a:p>
                    <a:p>
                      <a:endParaRPr lang="el-GR" sz="1400" dirty="0">
                        <a:solidFill>
                          <a:schemeClr val="tx2"/>
                        </a:solidFill>
                      </a:endParaRPr>
                    </a:p>
                  </a:txBody>
                  <a:tcP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dirty="0" smtClean="0">
                          <a:solidFill>
                            <a:schemeClr val="tx2"/>
                          </a:solidFill>
                        </a:rPr>
                        <a:t>ΔΙΑΦΟΡΑ</a:t>
                      </a:r>
                    </a:p>
                    <a:p>
                      <a:endParaRPr lang="el-GR" sz="1400" dirty="0">
                        <a:solidFill>
                          <a:schemeClr val="tx2"/>
                        </a:solidFill>
                      </a:endParaRPr>
                    </a:p>
                  </a:txBody>
                  <a:tcP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dirty="0" smtClean="0">
                          <a:solidFill>
                            <a:schemeClr val="tx2"/>
                          </a:solidFill>
                        </a:rPr>
                        <a:t>% ΜΕΤ.</a:t>
                      </a:r>
                    </a:p>
                    <a:p>
                      <a:endParaRPr lang="el-GR" sz="1400" dirty="0">
                        <a:solidFill>
                          <a:schemeClr val="tx2"/>
                        </a:solidFill>
                      </a:endParaRPr>
                    </a:p>
                  </a:txBody>
                  <a:tcPr>
                    <a:solidFill>
                      <a:schemeClr val="accent1">
                        <a:lumMod val="40000"/>
                        <a:lumOff val="60000"/>
                      </a:schemeClr>
                    </a:solidFill>
                  </a:tcPr>
                </a:tc>
              </a:tr>
              <a:tr h="432048">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b="1" dirty="0" smtClean="0">
                          <a:solidFill>
                            <a:schemeClr val="tx2"/>
                          </a:solidFill>
                        </a:rPr>
                        <a:t>ΓΥΜΝΑΣΙΑ</a:t>
                      </a:r>
                    </a:p>
                    <a:p>
                      <a:endParaRPr lang="el-GR" dirty="0">
                        <a:solidFill>
                          <a:schemeClr val="tx2"/>
                        </a:solidFill>
                      </a:endParaRPr>
                    </a:p>
                  </a:txBody>
                  <a:tcPr>
                    <a:solidFill>
                      <a:schemeClr val="accent1">
                        <a:lumMod val="40000"/>
                        <a:lumOff val="60000"/>
                      </a:schemeClr>
                    </a:solidFill>
                  </a:tcPr>
                </a:tc>
                <a:tc hMerge="1">
                  <a:txBody>
                    <a:bodyPr/>
                    <a:lstStyle/>
                    <a:p>
                      <a:endParaRPr lang="el-GR" dirty="0"/>
                    </a:p>
                  </a:txBody>
                  <a:tcPr>
                    <a:solidFill>
                      <a:schemeClr val="accent4">
                        <a:lumMod val="20000"/>
                        <a:lumOff val="80000"/>
                      </a:schemeClr>
                    </a:solidFill>
                  </a:tcPr>
                </a:tc>
                <a:tc hMerge="1">
                  <a:txBody>
                    <a:bodyPr/>
                    <a:lstStyle/>
                    <a:p>
                      <a:endParaRPr lang="el-GR" dirty="0"/>
                    </a:p>
                  </a:txBody>
                  <a:tcPr>
                    <a:solidFill>
                      <a:schemeClr val="accent4">
                        <a:lumMod val="20000"/>
                        <a:lumOff val="80000"/>
                      </a:schemeClr>
                    </a:solidFill>
                  </a:tcPr>
                </a:tc>
                <a:tc hMerge="1">
                  <a:txBody>
                    <a:bodyPr/>
                    <a:lstStyle/>
                    <a:p>
                      <a:endParaRPr lang="el-GR" dirty="0"/>
                    </a:p>
                  </a:txBody>
                  <a:tcPr>
                    <a:solidFill>
                      <a:schemeClr val="accent4">
                        <a:lumMod val="20000"/>
                        <a:lumOff val="80000"/>
                      </a:schemeClr>
                    </a:solidFill>
                  </a:tcPr>
                </a:tc>
                <a:tc hMerge="1">
                  <a:txBody>
                    <a:bodyPr/>
                    <a:lstStyle/>
                    <a:p>
                      <a:endParaRPr lang="el-GR" dirty="0"/>
                    </a:p>
                  </a:txBody>
                  <a:tcPr>
                    <a:solidFill>
                      <a:schemeClr val="accent4">
                        <a:lumMod val="20000"/>
                        <a:lumOff val="80000"/>
                      </a:schemeClr>
                    </a:solidFill>
                  </a:tcPr>
                </a:tc>
              </a:tr>
              <a:tr h="5940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b="1" dirty="0" smtClean="0">
                          <a:solidFill>
                            <a:schemeClr val="tx2"/>
                          </a:solidFill>
                        </a:rPr>
                        <a:t>Ν.ΗΡΑΚΛΕΙΟΥ</a:t>
                      </a:r>
                    </a:p>
                    <a:p>
                      <a:endParaRPr lang="el-GR" sz="1400" b="1" dirty="0">
                        <a:solidFill>
                          <a:schemeClr val="tx2"/>
                        </a:solidFill>
                      </a:endParaRPr>
                    </a:p>
                  </a:txBody>
                  <a:tcPr>
                    <a:solidFill>
                      <a:schemeClr val="accent1">
                        <a:lumMod val="40000"/>
                        <a:lumOff val="60000"/>
                      </a:schemeClr>
                    </a:solidFill>
                  </a:tcPr>
                </a:tc>
                <a:tc>
                  <a:txBody>
                    <a:bodyPr/>
                    <a:lstStyle/>
                    <a:p>
                      <a:pPr algn="r"/>
                      <a:r>
                        <a:rPr lang="el-GR" b="1" dirty="0" smtClean="0">
                          <a:solidFill>
                            <a:schemeClr val="tx2"/>
                          </a:solidFill>
                        </a:rPr>
                        <a:t>11.217</a:t>
                      </a:r>
                      <a:endParaRPr lang="el-GR" b="1" dirty="0">
                        <a:solidFill>
                          <a:schemeClr val="tx2"/>
                        </a:solidFill>
                      </a:endParaRPr>
                    </a:p>
                  </a:txBody>
                  <a:tcPr>
                    <a:solidFill>
                      <a:schemeClr val="accent1">
                        <a:lumMod val="40000"/>
                        <a:lumOff val="60000"/>
                      </a:schemeClr>
                    </a:solidFill>
                  </a:tcPr>
                </a:tc>
                <a:tc>
                  <a:txBody>
                    <a:bodyPr/>
                    <a:lstStyle/>
                    <a:p>
                      <a:pPr algn="r"/>
                      <a:r>
                        <a:rPr lang="el-GR" b="1" dirty="0" smtClean="0">
                          <a:solidFill>
                            <a:schemeClr val="tx2"/>
                          </a:solidFill>
                        </a:rPr>
                        <a:t>10.543</a:t>
                      </a:r>
                      <a:endParaRPr lang="el-GR" b="1" dirty="0">
                        <a:solidFill>
                          <a:schemeClr val="tx2"/>
                        </a:solidFill>
                      </a:endParaRPr>
                    </a:p>
                  </a:txBody>
                  <a:tcPr>
                    <a:solidFill>
                      <a:schemeClr val="accent1">
                        <a:lumMod val="40000"/>
                        <a:lumOff val="60000"/>
                      </a:schemeClr>
                    </a:solidFill>
                  </a:tcPr>
                </a:tc>
                <a:tc>
                  <a:txBody>
                    <a:bodyPr/>
                    <a:lstStyle/>
                    <a:p>
                      <a:pPr algn="r"/>
                      <a:r>
                        <a:rPr lang="el-GR" b="1" dirty="0" smtClean="0">
                          <a:solidFill>
                            <a:schemeClr val="tx2"/>
                          </a:solidFill>
                        </a:rPr>
                        <a:t>-674</a:t>
                      </a:r>
                      <a:endParaRPr lang="el-GR" b="1" dirty="0">
                        <a:solidFill>
                          <a:schemeClr val="tx2"/>
                        </a:solidFill>
                      </a:endParaRPr>
                    </a:p>
                  </a:txBody>
                  <a:tcPr>
                    <a:solidFill>
                      <a:schemeClr val="accent1">
                        <a:lumMod val="40000"/>
                        <a:lumOff val="60000"/>
                      </a:schemeClr>
                    </a:solidFill>
                  </a:tcPr>
                </a:tc>
                <a:tc>
                  <a:txBody>
                    <a:bodyPr/>
                    <a:lstStyle/>
                    <a:p>
                      <a:pPr algn="r"/>
                      <a:r>
                        <a:rPr lang="el-GR" b="1" dirty="0" smtClean="0">
                          <a:solidFill>
                            <a:schemeClr val="tx2"/>
                          </a:solidFill>
                        </a:rPr>
                        <a:t>-6,0</a:t>
                      </a:r>
                      <a:endParaRPr lang="el-GR" b="1" dirty="0">
                        <a:solidFill>
                          <a:schemeClr val="tx2"/>
                        </a:solidFill>
                      </a:endParaRPr>
                    </a:p>
                  </a:txBody>
                  <a:tcPr>
                    <a:solidFill>
                      <a:schemeClr val="accent1">
                        <a:lumMod val="40000"/>
                        <a:lumOff val="60000"/>
                      </a:schemeClr>
                    </a:solidFill>
                  </a:tcPr>
                </a:tc>
              </a:tr>
              <a:tr h="5940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b="1" dirty="0" smtClean="0">
                          <a:solidFill>
                            <a:schemeClr val="tx2"/>
                          </a:solidFill>
                        </a:rPr>
                        <a:t>Ν.ΛΑΣΙΘΙΟΥ</a:t>
                      </a:r>
                    </a:p>
                    <a:p>
                      <a:pPr marL="0" marR="0" indent="0" algn="l" defTabSz="914400" rtl="0" eaLnBrk="1" fontAlgn="auto" latinLnBrk="0" hangingPunct="1">
                        <a:lnSpc>
                          <a:spcPct val="100000"/>
                        </a:lnSpc>
                        <a:spcBef>
                          <a:spcPts val="0"/>
                        </a:spcBef>
                        <a:spcAft>
                          <a:spcPts val="0"/>
                        </a:spcAft>
                        <a:buClrTx/>
                        <a:buSzTx/>
                        <a:buFontTx/>
                        <a:buNone/>
                        <a:tabLst/>
                        <a:defRPr/>
                      </a:pPr>
                      <a:endParaRPr lang="el-GR" sz="1400" b="1" dirty="0" smtClean="0">
                        <a:solidFill>
                          <a:schemeClr val="tx2"/>
                        </a:solidFill>
                      </a:endParaRPr>
                    </a:p>
                    <a:p>
                      <a:endParaRPr lang="el-GR" sz="1400" b="1" dirty="0">
                        <a:solidFill>
                          <a:schemeClr val="tx2"/>
                        </a:solidFill>
                      </a:endParaRPr>
                    </a:p>
                  </a:txBody>
                  <a:tcPr>
                    <a:solidFill>
                      <a:schemeClr val="accent1">
                        <a:lumMod val="40000"/>
                        <a:lumOff val="60000"/>
                      </a:schemeClr>
                    </a:solidFill>
                  </a:tcPr>
                </a:tc>
                <a:tc>
                  <a:txBody>
                    <a:bodyPr/>
                    <a:lstStyle/>
                    <a:p>
                      <a:pPr algn="r"/>
                      <a:r>
                        <a:rPr lang="el-GR" b="1" dirty="0" smtClean="0">
                          <a:solidFill>
                            <a:schemeClr val="tx2"/>
                          </a:solidFill>
                        </a:rPr>
                        <a:t>2.624</a:t>
                      </a:r>
                      <a:endParaRPr lang="el-GR" b="1" dirty="0">
                        <a:solidFill>
                          <a:schemeClr val="tx2"/>
                        </a:solidFill>
                      </a:endParaRPr>
                    </a:p>
                  </a:txBody>
                  <a:tcPr>
                    <a:solidFill>
                      <a:schemeClr val="accent1">
                        <a:lumMod val="40000"/>
                        <a:lumOff val="60000"/>
                      </a:schemeClr>
                    </a:solidFill>
                  </a:tcPr>
                </a:tc>
                <a:tc>
                  <a:txBody>
                    <a:bodyPr/>
                    <a:lstStyle/>
                    <a:p>
                      <a:pPr algn="r"/>
                      <a:r>
                        <a:rPr lang="el-GR" b="1" dirty="0" smtClean="0">
                          <a:solidFill>
                            <a:schemeClr val="tx2"/>
                          </a:solidFill>
                        </a:rPr>
                        <a:t>2.309</a:t>
                      </a:r>
                      <a:endParaRPr lang="el-GR" b="1" dirty="0">
                        <a:solidFill>
                          <a:schemeClr val="tx2"/>
                        </a:solidFill>
                      </a:endParaRPr>
                    </a:p>
                  </a:txBody>
                  <a:tcPr>
                    <a:solidFill>
                      <a:schemeClr val="accent1">
                        <a:lumMod val="40000"/>
                        <a:lumOff val="60000"/>
                      </a:schemeClr>
                    </a:solidFill>
                  </a:tcPr>
                </a:tc>
                <a:tc>
                  <a:txBody>
                    <a:bodyPr/>
                    <a:lstStyle/>
                    <a:p>
                      <a:pPr algn="r"/>
                      <a:r>
                        <a:rPr lang="el-GR" b="1" dirty="0" smtClean="0">
                          <a:solidFill>
                            <a:schemeClr val="tx2"/>
                          </a:solidFill>
                        </a:rPr>
                        <a:t>-315</a:t>
                      </a:r>
                      <a:endParaRPr lang="el-GR" b="1" dirty="0">
                        <a:solidFill>
                          <a:schemeClr val="tx2"/>
                        </a:solidFill>
                      </a:endParaRPr>
                    </a:p>
                  </a:txBody>
                  <a:tcPr>
                    <a:solidFill>
                      <a:schemeClr val="accent1">
                        <a:lumMod val="40000"/>
                        <a:lumOff val="60000"/>
                      </a:schemeClr>
                    </a:solidFill>
                  </a:tcPr>
                </a:tc>
                <a:tc>
                  <a:txBody>
                    <a:bodyPr/>
                    <a:lstStyle/>
                    <a:p>
                      <a:pPr algn="r"/>
                      <a:r>
                        <a:rPr lang="el-GR" b="1" dirty="0" smtClean="0">
                          <a:solidFill>
                            <a:schemeClr val="tx2"/>
                          </a:solidFill>
                        </a:rPr>
                        <a:t>-12,0</a:t>
                      </a:r>
                      <a:endParaRPr lang="el-GR" b="1" dirty="0">
                        <a:solidFill>
                          <a:schemeClr val="tx2"/>
                        </a:solidFill>
                      </a:endParaRPr>
                    </a:p>
                  </a:txBody>
                  <a:tcPr>
                    <a:solidFill>
                      <a:schemeClr val="accent1">
                        <a:lumMod val="40000"/>
                        <a:lumOff val="60000"/>
                      </a:schemeClr>
                    </a:solidFill>
                  </a:tcPr>
                </a:tc>
              </a:tr>
              <a:tr h="594066">
                <a:tc>
                  <a:txBody>
                    <a:bodyPr/>
                    <a:lstStyle/>
                    <a:p>
                      <a:r>
                        <a:rPr lang="el-GR" sz="1400" b="1" dirty="0" smtClean="0">
                          <a:solidFill>
                            <a:schemeClr val="tx2"/>
                          </a:solidFill>
                        </a:rPr>
                        <a:t>Ν.ΡΕΘΥΜΝΗΣ</a:t>
                      </a:r>
                      <a:endParaRPr lang="el-GR" sz="1400" b="1" dirty="0">
                        <a:solidFill>
                          <a:schemeClr val="tx2"/>
                        </a:solidFill>
                      </a:endParaRPr>
                    </a:p>
                  </a:txBody>
                  <a:tcPr>
                    <a:solidFill>
                      <a:schemeClr val="accent1">
                        <a:lumMod val="40000"/>
                        <a:lumOff val="60000"/>
                      </a:schemeClr>
                    </a:solidFill>
                  </a:tcPr>
                </a:tc>
                <a:tc>
                  <a:txBody>
                    <a:bodyPr/>
                    <a:lstStyle/>
                    <a:p>
                      <a:pPr algn="r"/>
                      <a:r>
                        <a:rPr lang="el-GR" b="1" dirty="0" smtClean="0">
                          <a:solidFill>
                            <a:schemeClr val="tx2"/>
                          </a:solidFill>
                        </a:rPr>
                        <a:t>2.519</a:t>
                      </a:r>
                      <a:endParaRPr lang="el-GR" b="1" dirty="0">
                        <a:solidFill>
                          <a:schemeClr val="tx2"/>
                        </a:solidFill>
                      </a:endParaRPr>
                    </a:p>
                  </a:txBody>
                  <a:tcPr>
                    <a:solidFill>
                      <a:schemeClr val="accent1">
                        <a:lumMod val="40000"/>
                        <a:lumOff val="60000"/>
                      </a:schemeClr>
                    </a:solidFill>
                  </a:tcPr>
                </a:tc>
                <a:tc>
                  <a:txBody>
                    <a:bodyPr/>
                    <a:lstStyle/>
                    <a:p>
                      <a:pPr algn="r"/>
                      <a:r>
                        <a:rPr lang="el-GR" b="1" dirty="0" smtClean="0">
                          <a:solidFill>
                            <a:schemeClr val="tx2"/>
                          </a:solidFill>
                        </a:rPr>
                        <a:t>3.012</a:t>
                      </a:r>
                      <a:endParaRPr lang="el-GR" b="1" dirty="0">
                        <a:solidFill>
                          <a:schemeClr val="tx2"/>
                        </a:solidFill>
                      </a:endParaRPr>
                    </a:p>
                  </a:txBody>
                  <a:tcPr>
                    <a:solidFill>
                      <a:schemeClr val="accent1">
                        <a:lumMod val="40000"/>
                        <a:lumOff val="60000"/>
                      </a:schemeClr>
                    </a:solidFill>
                  </a:tcPr>
                </a:tc>
                <a:tc>
                  <a:txBody>
                    <a:bodyPr/>
                    <a:lstStyle/>
                    <a:p>
                      <a:pPr algn="r"/>
                      <a:r>
                        <a:rPr lang="el-GR" b="1" dirty="0" smtClean="0">
                          <a:solidFill>
                            <a:schemeClr val="tx2"/>
                          </a:solidFill>
                        </a:rPr>
                        <a:t>493</a:t>
                      </a:r>
                      <a:endParaRPr lang="el-GR" b="1" dirty="0">
                        <a:solidFill>
                          <a:schemeClr val="tx2"/>
                        </a:solidFill>
                      </a:endParaRPr>
                    </a:p>
                  </a:txBody>
                  <a:tcPr>
                    <a:solidFill>
                      <a:schemeClr val="accent1">
                        <a:lumMod val="40000"/>
                        <a:lumOff val="60000"/>
                      </a:schemeClr>
                    </a:solidFill>
                  </a:tcPr>
                </a:tc>
                <a:tc>
                  <a:txBody>
                    <a:bodyPr/>
                    <a:lstStyle/>
                    <a:p>
                      <a:pPr algn="r"/>
                      <a:r>
                        <a:rPr lang="el-GR" b="1" dirty="0" smtClean="0">
                          <a:solidFill>
                            <a:schemeClr val="tx2"/>
                          </a:solidFill>
                        </a:rPr>
                        <a:t>19,6</a:t>
                      </a:r>
                      <a:endParaRPr lang="el-GR" b="1" dirty="0">
                        <a:solidFill>
                          <a:schemeClr val="tx2"/>
                        </a:solidFill>
                      </a:endParaRPr>
                    </a:p>
                  </a:txBody>
                  <a:tcPr>
                    <a:solidFill>
                      <a:schemeClr val="accent1">
                        <a:lumMod val="40000"/>
                        <a:lumOff val="60000"/>
                      </a:schemeClr>
                    </a:solidFill>
                  </a:tcPr>
                </a:tc>
              </a:tr>
              <a:tr h="594066">
                <a:tc>
                  <a:txBody>
                    <a:bodyPr/>
                    <a:lstStyle/>
                    <a:p>
                      <a:r>
                        <a:rPr lang="el-GR" sz="1400" b="1" dirty="0" smtClean="0">
                          <a:solidFill>
                            <a:schemeClr val="tx2"/>
                          </a:solidFill>
                        </a:rPr>
                        <a:t>Ν.ΧΑΝΙΩΝ</a:t>
                      </a:r>
                      <a:endParaRPr lang="el-GR" sz="1400" b="1" dirty="0">
                        <a:solidFill>
                          <a:schemeClr val="tx2"/>
                        </a:solidFill>
                      </a:endParaRPr>
                    </a:p>
                  </a:txBody>
                  <a:tcPr>
                    <a:solidFill>
                      <a:schemeClr val="accent1">
                        <a:lumMod val="40000"/>
                        <a:lumOff val="60000"/>
                      </a:schemeClr>
                    </a:solidFill>
                  </a:tcPr>
                </a:tc>
                <a:tc>
                  <a:txBody>
                    <a:bodyPr/>
                    <a:lstStyle/>
                    <a:p>
                      <a:pPr algn="r"/>
                      <a:r>
                        <a:rPr lang="el-GR" b="1" dirty="0" smtClean="0">
                          <a:solidFill>
                            <a:schemeClr val="tx2"/>
                          </a:solidFill>
                        </a:rPr>
                        <a:t>4.244</a:t>
                      </a:r>
                      <a:endParaRPr lang="el-GR" b="1" dirty="0">
                        <a:solidFill>
                          <a:schemeClr val="tx2"/>
                        </a:solidFill>
                      </a:endParaRPr>
                    </a:p>
                  </a:txBody>
                  <a:tcPr>
                    <a:solidFill>
                      <a:schemeClr val="accent1">
                        <a:lumMod val="40000"/>
                        <a:lumOff val="60000"/>
                      </a:schemeClr>
                    </a:solidFill>
                  </a:tcPr>
                </a:tc>
                <a:tc>
                  <a:txBody>
                    <a:bodyPr/>
                    <a:lstStyle/>
                    <a:p>
                      <a:pPr algn="r"/>
                      <a:r>
                        <a:rPr lang="el-GR" b="1" dirty="0" smtClean="0">
                          <a:solidFill>
                            <a:schemeClr val="tx2"/>
                          </a:solidFill>
                        </a:rPr>
                        <a:t>5.166</a:t>
                      </a:r>
                      <a:endParaRPr lang="el-GR" b="1" dirty="0">
                        <a:solidFill>
                          <a:schemeClr val="tx2"/>
                        </a:solidFill>
                      </a:endParaRPr>
                    </a:p>
                  </a:txBody>
                  <a:tcPr>
                    <a:solidFill>
                      <a:schemeClr val="accent1">
                        <a:lumMod val="40000"/>
                        <a:lumOff val="60000"/>
                      </a:schemeClr>
                    </a:solidFill>
                  </a:tcPr>
                </a:tc>
                <a:tc>
                  <a:txBody>
                    <a:bodyPr/>
                    <a:lstStyle/>
                    <a:p>
                      <a:pPr algn="r"/>
                      <a:r>
                        <a:rPr lang="el-GR" b="1" dirty="0" smtClean="0">
                          <a:solidFill>
                            <a:schemeClr val="tx2"/>
                          </a:solidFill>
                        </a:rPr>
                        <a:t>922</a:t>
                      </a:r>
                      <a:endParaRPr lang="el-GR" b="1" dirty="0">
                        <a:solidFill>
                          <a:schemeClr val="tx2"/>
                        </a:solidFill>
                      </a:endParaRPr>
                    </a:p>
                  </a:txBody>
                  <a:tcPr>
                    <a:solidFill>
                      <a:schemeClr val="accent1">
                        <a:lumMod val="40000"/>
                        <a:lumOff val="60000"/>
                      </a:schemeClr>
                    </a:solidFill>
                  </a:tcPr>
                </a:tc>
                <a:tc>
                  <a:txBody>
                    <a:bodyPr/>
                    <a:lstStyle/>
                    <a:p>
                      <a:pPr algn="r"/>
                      <a:r>
                        <a:rPr lang="el-GR" b="1" dirty="0" smtClean="0">
                          <a:solidFill>
                            <a:schemeClr val="tx2"/>
                          </a:solidFill>
                        </a:rPr>
                        <a:t>21,7</a:t>
                      </a:r>
                      <a:endParaRPr lang="el-GR" b="1" dirty="0">
                        <a:solidFill>
                          <a:schemeClr val="tx2"/>
                        </a:solidFill>
                      </a:endParaRPr>
                    </a:p>
                  </a:txBody>
                  <a:tcPr>
                    <a:solidFill>
                      <a:schemeClr val="accent1">
                        <a:lumMod val="40000"/>
                        <a:lumOff val="60000"/>
                      </a:schemeClr>
                    </a:solidFill>
                  </a:tcPr>
                </a:tc>
              </a:tr>
              <a:tr h="594066">
                <a:tc>
                  <a:txBody>
                    <a:bodyPr/>
                    <a:lstStyle/>
                    <a:p>
                      <a:r>
                        <a:rPr lang="el-GR" sz="1400" b="1" dirty="0" smtClean="0">
                          <a:solidFill>
                            <a:schemeClr val="tx2"/>
                          </a:solidFill>
                        </a:rPr>
                        <a:t>ΚΡΗΤΗ</a:t>
                      </a:r>
                      <a:endParaRPr lang="el-GR" sz="1400" b="1" dirty="0">
                        <a:solidFill>
                          <a:schemeClr val="tx2"/>
                        </a:solidFill>
                      </a:endParaRPr>
                    </a:p>
                  </a:txBody>
                  <a:tcPr>
                    <a:solidFill>
                      <a:schemeClr val="accent1">
                        <a:lumMod val="40000"/>
                        <a:lumOff val="60000"/>
                      </a:schemeClr>
                    </a:solidFill>
                  </a:tcPr>
                </a:tc>
                <a:tc>
                  <a:txBody>
                    <a:bodyPr/>
                    <a:lstStyle/>
                    <a:p>
                      <a:pPr algn="r"/>
                      <a:r>
                        <a:rPr lang="el-GR" b="1" dirty="0" smtClean="0">
                          <a:solidFill>
                            <a:schemeClr val="tx2"/>
                          </a:solidFill>
                        </a:rPr>
                        <a:t>20.604</a:t>
                      </a:r>
                      <a:endParaRPr lang="el-GR" b="1" dirty="0">
                        <a:solidFill>
                          <a:schemeClr val="tx2"/>
                        </a:solidFill>
                      </a:endParaRPr>
                    </a:p>
                  </a:txBody>
                  <a:tcPr>
                    <a:solidFill>
                      <a:schemeClr val="accent1">
                        <a:lumMod val="40000"/>
                        <a:lumOff val="60000"/>
                      </a:schemeClr>
                    </a:solidFill>
                  </a:tcPr>
                </a:tc>
                <a:tc>
                  <a:txBody>
                    <a:bodyPr/>
                    <a:lstStyle/>
                    <a:p>
                      <a:pPr algn="r"/>
                      <a:r>
                        <a:rPr lang="el-GR" b="1" dirty="0" smtClean="0">
                          <a:solidFill>
                            <a:schemeClr val="tx2"/>
                          </a:solidFill>
                        </a:rPr>
                        <a:t>21.030</a:t>
                      </a:r>
                      <a:endParaRPr lang="el-GR" b="1" dirty="0">
                        <a:solidFill>
                          <a:schemeClr val="tx2"/>
                        </a:solidFill>
                      </a:endParaRPr>
                    </a:p>
                  </a:txBody>
                  <a:tcPr>
                    <a:solidFill>
                      <a:schemeClr val="accent1">
                        <a:lumMod val="40000"/>
                        <a:lumOff val="60000"/>
                      </a:schemeClr>
                    </a:solidFill>
                  </a:tcPr>
                </a:tc>
                <a:tc>
                  <a:txBody>
                    <a:bodyPr/>
                    <a:lstStyle/>
                    <a:p>
                      <a:pPr algn="r"/>
                      <a:r>
                        <a:rPr lang="el-GR" b="1" dirty="0" smtClean="0">
                          <a:solidFill>
                            <a:schemeClr val="tx2"/>
                          </a:solidFill>
                        </a:rPr>
                        <a:t>426</a:t>
                      </a:r>
                      <a:endParaRPr lang="el-GR" b="1" dirty="0">
                        <a:solidFill>
                          <a:schemeClr val="tx2"/>
                        </a:solidFill>
                      </a:endParaRPr>
                    </a:p>
                  </a:txBody>
                  <a:tcPr>
                    <a:solidFill>
                      <a:schemeClr val="accent1">
                        <a:lumMod val="40000"/>
                        <a:lumOff val="60000"/>
                      </a:schemeClr>
                    </a:solidFill>
                  </a:tcPr>
                </a:tc>
                <a:tc>
                  <a:txBody>
                    <a:bodyPr/>
                    <a:lstStyle/>
                    <a:p>
                      <a:pPr algn="r"/>
                      <a:r>
                        <a:rPr lang="el-GR" b="1" dirty="0" smtClean="0">
                          <a:solidFill>
                            <a:schemeClr val="tx2"/>
                          </a:solidFill>
                        </a:rPr>
                        <a:t>2,1</a:t>
                      </a:r>
                      <a:endParaRPr lang="el-GR" b="1" dirty="0">
                        <a:solidFill>
                          <a:schemeClr val="tx2"/>
                        </a:solidFill>
                      </a:endParaRPr>
                    </a:p>
                  </a:txBody>
                  <a:tcPr>
                    <a:solidFill>
                      <a:schemeClr val="accent1">
                        <a:lumMod val="40000"/>
                        <a:lumOff val="60000"/>
                      </a:schemeClr>
                    </a:solidFill>
                  </a:tcPr>
                </a:tc>
              </a:tr>
              <a:tr h="594066">
                <a:tc>
                  <a:txBody>
                    <a:bodyPr/>
                    <a:lstStyle/>
                    <a:p>
                      <a:r>
                        <a:rPr lang="el-GR" sz="1400" b="1" dirty="0" smtClean="0">
                          <a:solidFill>
                            <a:schemeClr val="tx2"/>
                          </a:solidFill>
                        </a:rPr>
                        <a:t>ΣΥΝΟΛΟ ΧΩΡΑΣ</a:t>
                      </a:r>
                      <a:endParaRPr lang="el-GR" sz="1400" b="1" dirty="0">
                        <a:solidFill>
                          <a:schemeClr val="tx2"/>
                        </a:solidFill>
                      </a:endParaRPr>
                    </a:p>
                  </a:txBody>
                  <a:tcPr>
                    <a:solidFill>
                      <a:schemeClr val="accent1">
                        <a:lumMod val="40000"/>
                        <a:lumOff val="60000"/>
                      </a:schemeClr>
                    </a:solidFill>
                  </a:tcPr>
                </a:tc>
                <a:tc>
                  <a:txBody>
                    <a:bodyPr/>
                    <a:lstStyle/>
                    <a:p>
                      <a:pPr algn="r"/>
                      <a:r>
                        <a:rPr lang="el-GR" b="1" dirty="0" smtClean="0">
                          <a:solidFill>
                            <a:schemeClr val="tx2"/>
                          </a:solidFill>
                        </a:rPr>
                        <a:t>349.397</a:t>
                      </a:r>
                      <a:endParaRPr lang="el-GR" b="1" dirty="0">
                        <a:solidFill>
                          <a:schemeClr val="tx2"/>
                        </a:solidFill>
                      </a:endParaRPr>
                    </a:p>
                  </a:txBody>
                  <a:tcPr>
                    <a:solidFill>
                      <a:schemeClr val="accent1">
                        <a:lumMod val="40000"/>
                        <a:lumOff val="60000"/>
                      </a:schemeClr>
                    </a:solidFill>
                  </a:tcPr>
                </a:tc>
                <a:tc>
                  <a:txBody>
                    <a:bodyPr/>
                    <a:lstStyle/>
                    <a:p>
                      <a:pPr algn="r"/>
                      <a:r>
                        <a:rPr lang="el-GR" b="1" dirty="0" smtClean="0">
                          <a:solidFill>
                            <a:schemeClr val="tx2"/>
                          </a:solidFill>
                        </a:rPr>
                        <a:t>311.392</a:t>
                      </a:r>
                      <a:endParaRPr lang="el-GR" b="1" dirty="0">
                        <a:solidFill>
                          <a:schemeClr val="tx2"/>
                        </a:solidFill>
                      </a:endParaRPr>
                    </a:p>
                  </a:txBody>
                  <a:tcPr>
                    <a:solidFill>
                      <a:schemeClr val="accent1">
                        <a:lumMod val="40000"/>
                        <a:lumOff val="60000"/>
                      </a:schemeClr>
                    </a:solidFill>
                  </a:tcPr>
                </a:tc>
                <a:tc>
                  <a:txBody>
                    <a:bodyPr/>
                    <a:lstStyle/>
                    <a:p>
                      <a:pPr algn="r"/>
                      <a:r>
                        <a:rPr lang="el-GR" b="1" dirty="0" smtClean="0">
                          <a:solidFill>
                            <a:schemeClr val="tx2"/>
                          </a:solidFill>
                        </a:rPr>
                        <a:t>-38.005</a:t>
                      </a:r>
                      <a:endParaRPr lang="el-GR" b="1" dirty="0">
                        <a:solidFill>
                          <a:schemeClr val="tx2"/>
                        </a:solidFill>
                      </a:endParaRPr>
                    </a:p>
                  </a:txBody>
                  <a:tcPr>
                    <a:solidFill>
                      <a:schemeClr val="accent1">
                        <a:lumMod val="40000"/>
                        <a:lumOff val="60000"/>
                      </a:schemeClr>
                    </a:solidFill>
                  </a:tcPr>
                </a:tc>
                <a:tc>
                  <a:txBody>
                    <a:bodyPr/>
                    <a:lstStyle/>
                    <a:p>
                      <a:pPr algn="r"/>
                      <a:r>
                        <a:rPr lang="el-GR" b="1" dirty="0" smtClean="0">
                          <a:solidFill>
                            <a:schemeClr val="tx2"/>
                          </a:solidFill>
                        </a:rPr>
                        <a:t>-10,9</a:t>
                      </a:r>
                      <a:endParaRPr lang="el-GR" b="1" dirty="0">
                        <a:solidFill>
                          <a:schemeClr val="tx2"/>
                        </a:solidFill>
                      </a:endParaRPr>
                    </a:p>
                  </a:txBody>
                  <a:tcPr>
                    <a:solidFill>
                      <a:schemeClr val="accent1">
                        <a:lumMod val="40000"/>
                        <a:lumOff val="60000"/>
                      </a:schemeClr>
                    </a:solidFill>
                  </a:tcPr>
                </a:tc>
              </a:tr>
            </a:tbl>
          </a:graphicData>
        </a:graphic>
      </p:graphicFrame>
      <p:sp>
        <p:nvSpPr>
          <p:cNvPr id="7" name="6 - Θέση υποσέλιδου"/>
          <p:cNvSpPr>
            <a:spLocks noGrp="1"/>
          </p:cNvSpPr>
          <p:nvPr>
            <p:ph type="ftr" sz="quarter" idx="11"/>
          </p:nvPr>
        </p:nvSpPr>
        <p:spPr/>
        <p:txBody>
          <a:bodyPr/>
          <a:lstStyle/>
          <a:p>
            <a:r>
              <a:rPr lang="en-US" smtClean="0"/>
              <a:t>maraky@sch.gr</a:t>
            </a:r>
            <a:endParaRPr lang="el-GR"/>
          </a:p>
        </p:txBody>
      </p:sp>
      <p:sp>
        <p:nvSpPr>
          <p:cNvPr id="8" name="7 - Θέση ημερομηνίας"/>
          <p:cNvSpPr>
            <a:spLocks noGrp="1"/>
          </p:cNvSpPr>
          <p:nvPr>
            <p:ph type="dt" sz="half" idx="10"/>
          </p:nvPr>
        </p:nvSpPr>
        <p:spPr/>
        <p:txBody>
          <a:bodyPr/>
          <a:lstStyle/>
          <a:p>
            <a:fld id="{415860F4-AD76-4649-82A8-37257B7083DC}" type="datetime1">
              <a:rPr lang="el-GR" smtClean="0"/>
              <a:t>31/1/2018</a:t>
            </a:fld>
            <a:endParaRPr lang="el-G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42913" y="103188"/>
            <a:ext cx="8243887" cy="517500"/>
          </a:xfrm>
        </p:spPr>
        <p:txBody>
          <a:bodyPr/>
          <a:lstStyle/>
          <a:p>
            <a:r>
              <a:rPr lang="el-GR" sz="2400" b="1" dirty="0" smtClean="0">
                <a:solidFill>
                  <a:schemeClr val="tx2"/>
                </a:solidFill>
              </a:rPr>
              <a:t>ΜΑΘΗΤΙΚΟΣ ΠΛΗΘΥΣΜΟΣ ΚΡΗΤΗΣ</a:t>
            </a:r>
            <a:endParaRPr lang="el-GR" sz="2400" b="1" dirty="0"/>
          </a:p>
        </p:txBody>
      </p:sp>
      <p:graphicFrame>
        <p:nvGraphicFramePr>
          <p:cNvPr id="6" name="5 - Θέση περιεχομένου"/>
          <p:cNvGraphicFramePr>
            <a:graphicFrameLocks noGrp="1"/>
          </p:cNvGraphicFramePr>
          <p:nvPr>
            <p:ph idx="1"/>
          </p:nvPr>
        </p:nvGraphicFramePr>
        <p:xfrm>
          <a:off x="107505" y="998436"/>
          <a:ext cx="8928990" cy="4990002"/>
        </p:xfrm>
        <a:graphic>
          <a:graphicData uri="http://schemas.openxmlformats.org/drawingml/2006/table">
            <a:tbl>
              <a:tblPr firstRow="1" bandRow="1">
                <a:tableStyleId>{5C22544A-7EE6-4342-B048-85BDC9FD1C3A}</a:tableStyleId>
              </a:tblPr>
              <a:tblGrid>
                <a:gridCol w="1785798"/>
                <a:gridCol w="1785798"/>
                <a:gridCol w="1785798"/>
                <a:gridCol w="1785798"/>
                <a:gridCol w="1785798"/>
              </a:tblGrid>
              <a:tr h="6480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dirty="0" smtClean="0">
                          <a:solidFill>
                            <a:schemeClr val="tx2"/>
                          </a:solidFill>
                        </a:rPr>
                        <a:t>ΠΕΡΙΟΧΕΣ</a:t>
                      </a:r>
                    </a:p>
                    <a:p>
                      <a:endParaRPr lang="el-GR" sz="1400" dirty="0">
                        <a:solidFill>
                          <a:schemeClr val="tx2"/>
                        </a:solidFill>
                      </a:endParaRPr>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dirty="0" smtClean="0">
                          <a:solidFill>
                            <a:schemeClr val="tx2"/>
                          </a:solidFill>
                        </a:rPr>
                        <a:t>Σ.Ε. 2001/02</a:t>
                      </a:r>
                    </a:p>
                    <a:p>
                      <a:endParaRPr lang="el-GR" sz="1400" dirty="0">
                        <a:solidFill>
                          <a:schemeClr val="tx2"/>
                        </a:solidFill>
                      </a:endParaRPr>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dirty="0" smtClean="0">
                          <a:solidFill>
                            <a:schemeClr val="tx2"/>
                          </a:solidFill>
                        </a:rPr>
                        <a:t>Σ.Ε 2014/15</a:t>
                      </a:r>
                    </a:p>
                    <a:p>
                      <a:endParaRPr lang="el-GR" sz="1400" dirty="0">
                        <a:solidFill>
                          <a:schemeClr val="tx2"/>
                        </a:solidFill>
                      </a:endParaRPr>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dirty="0" smtClean="0">
                          <a:solidFill>
                            <a:schemeClr val="tx2"/>
                          </a:solidFill>
                        </a:rPr>
                        <a:t>ΔΙΑΦΟΡΑ</a:t>
                      </a:r>
                    </a:p>
                    <a:p>
                      <a:endParaRPr lang="el-GR" sz="1400" dirty="0">
                        <a:solidFill>
                          <a:schemeClr val="tx2"/>
                        </a:solidFill>
                      </a:endParaRPr>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dirty="0" smtClean="0">
                          <a:solidFill>
                            <a:schemeClr val="tx2"/>
                          </a:solidFill>
                        </a:rPr>
                        <a:t>% ΜΕΤ.</a:t>
                      </a:r>
                    </a:p>
                    <a:p>
                      <a:endParaRPr lang="el-GR" sz="1400" dirty="0">
                        <a:solidFill>
                          <a:schemeClr val="tx2"/>
                        </a:solidFill>
                      </a:endParaRPr>
                    </a:p>
                  </a:txBody>
                  <a:tcPr>
                    <a:solidFill>
                      <a:schemeClr val="accent1">
                        <a:lumMod val="20000"/>
                        <a:lumOff val="80000"/>
                      </a:schemeClr>
                    </a:solidFill>
                  </a:tcPr>
                </a:tc>
              </a:tr>
              <a:tr h="432048">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b="1" dirty="0" smtClean="0">
                          <a:solidFill>
                            <a:schemeClr val="tx2"/>
                          </a:solidFill>
                        </a:rPr>
                        <a:t>ΛΥΚΕΙΑ</a:t>
                      </a:r>
                    </a:p>
                    <a:p>
                      <a:endParaRPr lang="el-GR" dirty="0">
                        <a:solidFill>
                          <a:schemeClr val="tx2"/>
                        </a:solidFill>
                      </a:endParaRPr>
                    </a:p>
                  </a:txBody>
                  <a:tcPr>
                    <a:solidFill>
                      <a:schemeClr val="accent1">
                        <a:lumMod val="20000"/>
                        <a:lumOff val="80000"/>
                      </a:schemeClr>
                    </a:solidFill>
                  </a:tcPr>
                </a:tc>
                <a:tc hMerge="1">
                  <a:txBody>
                    <a:bodyPr/>
                    <a:lstStyle/>
                    <a:p>
                      <a:endParaRPr lang="el-GR" dirty="0"/>
                    </a:p>
                  </a:txBody>
                  <a:tcPr>
                    <a:solidFill>
                      <a:schemeClr val="accent4">
                        <a:lumMod val="20000"/>
                        <a:lumOff val="80000"/>
                      </a:schemeClr>
                    </a:solidFill>
                  </a:tcPr>
                </a:tc>
                <a:tc hMerge="1">
                  <a:txBody>
                    <a:bodyPr/>
                    <a:lstStyle/>
                    <a:p>
                      <a:endParaRPr lang="el-GR" dirty="0"/>
                    </a:p>
                  </a:txBody>
                  <a:tcPr>
                    <a:solidFill>
                      <a:schemeClr val="accent4">
                        <a:lumMod val="20000"/>
                        <a:lumOff val="80000"/>
                      </a:schemeClr>
                    </a:solidFill>
                  </a:tcPr>
                </a:tc>
                <a:tc hMerge="1">
                  <a:txBody>
                    <a:bodyPr/>
                    <a:lstStyle/>
                    <a:p>
                      <a:endParaRPr lang="el-GR" dirty="0"/>
                    </a:p>
                  </a:txBody>
                  <a:tcPr>
                    <a:solidFill>
                      <a:schemeClr val="accent4">
                        <a:lumMod val="20000"/>
                        <a:lumOff val="80000"/>
                      </a:schemeClr>
                    </a:solidFill>
                  </a:tcPr>
                </a:tc>
                <a:tc hMerge="1">
                  <a:txBody>
                    <a:bodyPr/>
                    <a:lstStyle/>
                    <a:p>
                      <a:endParaRPr lang="el-GR" dirty="0"/>
                    </a:p>
                  </a:txBody>
                  <a:tcPr>
                    <a:solidFill>
                      <a:schemeClr val="accent4">
                        <a:lumMod val="20000"/>
                        <a:lumOff val="80000"/>
                      </a:schemeClr>
                    </a:solidFill>
                  </a:tcPr>
                </a:tc>
              </a:tr>
              <a:tr h="5940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b="1" dirty="0" smtClean="0">
                          <a:solidFill>
                            <a:schemeClr val="tx2"/>
                          </a:solidFill>
                        </a:rPr>
                        <a:t>Ν.ΗΡΑΚΛΕΙΟΥ</a:t>
                      </a:r>
                    </a:p>
                    <a:p>
                      <a:endParaRPr lang="el-GR" sz="1400" b="1" dirty="0">
                        <a:solidFill>
                          <a:schemeClr val="tx2"/>
                        </a:solidFill>
                      </a:endParaRPr>
                    </a:p>
                  </a:txBody>
                  <a:tcPr>
                    <a:solidFill>
                      <a:schemeClr val="accent1">
                        <a:lumMod val="20000"/>
                        <a:lumOff val="80000"/>
                      </a:schemeClr>
                    </a:solidFill>
                  </a:tcPr>
                </a:tc>
                <a:tc>
                  <a:txBody>
                    <a:bodyPr/>
                    <a:lstStyle/>
                    <a:p>
                      <a:pPr algn="r"/>
                      <a:r>
                        <a:rPr lang="el-GR" b="1" dirty="0" smtClean="0">
                          <a:solidFill>
                            <a:schemeClr val="tx2"/>
                          </a:solidFill>
                        </a:rPr>
                        <a:t>6.826</a:t>
                      </a:r>
                      <a:endParaRPr lang="el-GR" b="1" dirty="0">
                        <a:solidFill>
                          <a:schemeClr val="tx2"/>
                        </a:solidFill>
                      </a:endParaRPr>
                    </a:p>
                  </a:txBody>
                  <a:tcPr>
                    <a:solidFill>
                      <a:schemeClr val="accent1">
                        <a:lumMod val="20000"/>
                        <a:lumOff val="80000"/>
                      </a:schemeClr>
                    </a:solidFill>
                  </a:tcPr>
                </a:tc>
                <a:tc>
                  <a:txBody>
                    <a:bodyPr/>
                    <a:lstStyle/>
                    <a:p>
                      <a:pPr algn="r"/>
                      <a:r>
                        <a:rPr lang="el-GR" b="1" dirty="0" smtClean="0">
                          <a:solidFill>
                            <a:schemeClr val="tx2"/>
                          </a:solidFill>
                        </a:rPr>
                        <a:t>7.608</a:t>
                      </a:r>
                      <a:endParaRPr lang="el-GR" b="1" dirty="0">
                        <a:solidFill>
                          <a:schemeClr val="tx2"/>
                        </a:solidFill>
                      </a:endParaRPr>
                    </a:p>
                  </a:txBody>
                  <a:tcPr>
                    <a:solidFill>
                      <a:schemeClr val="accent1">
                        <a:lumMod val="20000"/>
                        <a:lumOff val="80000"/>
                      </a:schemeClr>
                    </a:solidFill>
                  </a:tcPr>
                </a:tc>
                <a:tc>
                  <a:txBody>
                    <a:bodyPr/>
                    <a:lstStyle/>
                    <a:p>
                      <a:pPr algn="r"/>
                      <a:r>
                        <a:rPr lang="el-GR" b="1" dirty="0" smtClean="0">
                          <a:solidFill>
                            <a:schemeClr val="tx2"/>
                          </a:solidFill>
                        </a:rPr>
                        <a:t>782</a:t>
                      </a:r>
                      <a:endParaRPr lang="el-GR" b="1" dirty="0">
                        <a:solidFill>
                          <a:schemeClr val="tx2"/>
                        </a:solidFill>
                      </a:endParaRPr>
                    </a:p>
                  </a:txBody>
                  <a:tcPr>
                    <a:solidFill>
                      <a:schemeClr val="accent1">
                        <a:lumMod val="20000"/>
                        <a:lumOff val="80000"/>
                      </a:schemeClr>
                    </a:solidFill>
                  </a:tcPr>
                </a:tc>
                <a:tc>
                  <a:txBody>
                    <a:bodyPr/>
                    <a:lstStyle/>
                    <a:p>
                      <a:pPr algn="r"/>
                      <a:r>
                        <a:rPr lang="el-GR" b="1" dirty="0" smtClean="0">
                          <a:solidFill>
                            <a:schemeClr val="tx2"/>
                          </a:solidFill>
                        </a:rPr>
                        <a:t>11,5</a:t>
                      </a:r>
                      <a:endParaRPr lang="el-GR" b="1" dirty="0">
                        <a:solidFill>
                          <a:schemeClr val="tx2"/>
                        </a:solidFill>
                      </a:endParaRPr>
                    </a:p>
                  </a:txBody>
                  <a:tcPr>
                    <a:solidFill>
                      <a:schemeClr val="accent1">
                        <a:lumMod val="20000"/>
                        <a:lumOff val="80000"/>
                      </a:schemeClr>
                    </a:solidFill>
                  </a:tcPr>
                </a:tc>
              </a:tr>
              <a:tr h="5940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b="1" dirty="0" smtClean="0">
                          <a:solidFill>
                            <a:schemeClr val="tx2"/>
                          </a:solidFill>
                        </a:rPr>
                        <a:t>Ν.ΛΑΣΙΘΙΟΥ</a:t>
                      </a:r>
                    </a:p>
                    <a:p>
                      <a:pPr marL="0" marR="0" indent="0" algn="l" defTabSz="914400" rtl="0" eaLnBrk="1" fontAlgn="auto" latinLnBrk="0" hangingPunct="1">
                        <a:lnSpc>
                          <a:spcPct val="100000"/>
                        </a:lnSpc>
                        <a:spcBef>
                          <a:spcPts val="0"/>
                        </a:spcBef>
                        <a:spcAft>
                          <a:spcPts val="0"/>
                        </a:spcAft>
                        <a:buClrTx/>
                        <a:buSzTx/>
                        <a:buFontTx/>
                        <a:buNone/>
                        <a:tabLst/>
                        <a:defRPr/>
                      </a:pPr>
                      <a:endParaRPr lang="el-GR" sz="1400" b="1" dirty="0" smtClean="0">
                        <a:solidFill>
                          <a:schemeClr val="tx2"/>
                        </a:solidFill>
                      </a:endParaRPr>
                    </a:p>
                    <a:p>
                      <a:endParaRPr lang="el-GR" sz="1400" b="1" dirty="0">
                        <a:solidFill>
                          <a:schemeClr val="tx2"/>
                        </a:solidFill>
                      </a:endParaRPr>
                    </a:p>
                  </a:txBody>
                  <a:tcPr>
                    <a:solidFill>
                      <a:schemeClr val="accent1">
                        <a:lumMod val="20000"/>
                        <a:lumOff val="80000"/>
                      </a:schemeClr>
                    </a:solidFill>
                  </a:tcPr>
                </a:tc>
                <a:tc>
                  <a:txBody>
                    <a:bodyPr/>
                    <a:lstStyle/>
                    <a:p>
                      <a:pPr algn="r"/>
                      <a:r>
                        <a:rPr lang="el-GR" b="1" dirty="0" smtClean="0">
                          <a:solidFill>
                            <a:schemeClr val="tx2"/>
                          </a:solidFill>
                        </a:rPr>
                        <a:t>1.396</a:t>
                      </a:r>
                      <a:endParaRPr lang="el-GR" b="1" dirty="0">
                        <a:solidFill>
                          <a:schemeClr val="tx2"/>
                        </a:solidFill>
                      </a:endParaRPr>
                    </a:p>
                  </a:txBody>
                  <a:tcPr>
                    <a:solidFill>
                      <a:schemeClr val="accent1">
                        <a:lumMod val="20000"/>
                        <a:lumOff val="80000"/>
                      </a:schemeClr>
                    </a:solidFill>
                  </a:tcPr>
                </a:tc>
                <a:tc>
                  <a:txBody>
                    <a:bodyPr/>
                    <a:lstStyle/>
                    <a:p>
                      <a:pPr algn="r"/>
                      <a:r>
                        <a:rPr lang="el-GR" b="1" dirty="0" smtClean="0">
                          <a:solidFill>
                            <a:schemeClr val="tx2"/>
                          </a:solidFill>
                        </a:rPr>
                        <a:t>1.477</a:t>
                      </a:r>
                      <a:endParaRPr lang="el-GR" b="1" dirty="0">
                        <a:solidFill>
                          <a:schemeClr val="tx2"/>
                        </a:solidFill>
                      </a:endParaRPr>
                    </a:p>
                  </a:txBody>
                  <a:tcPr>
                    <a:solidFill>
                      <a:schemeClr val="accent1">
                        <a:lumMod val="20000"/>
                        <a:lumOff val="80000"/>
                      </a:schemeClr>
                    </a:solidFill>
                  </a:tcPr>
                </a:tc>
                <a:tc>
                  <a:txBody>
                    <a:bodyPr/>
                    <a:lstStyle/>
                    <a:p>
                      <a:pPr algn="r"/>
                      <a:r>
                        <a:rPr lang="el-GR" b="1" dirty="0" smtClean="0">
                          <a:solidFill>
                            <a:schemeClr val="tx2"/>
                          </a:solidFill>
                        </a:rPr>
                        <a:t>81</a:t>
                      </a:r>
                      <a:endParaRPr lang="el-GR" b="1" dirty="0">
                        <a:solidFill>
                          <a:schemeClr val="tx2"/>
                        </a:solidFill>
                      </a:endParaRPr>
                    </a:p>
                  </a:txBody>
                  <a:tcPr>
                    <a:solidFill>
                      <a:schemeClr val="accent1">
                        <a:lumMod val="20000"/>
                        <a:lumOff val="80000"/>
                      </a:schemeClr>
                    </a:solidFill>
                  </a:tcPr>
                </a:tc>
                <a:tc>
                  <a:txBody>
                    <a:bodyPr/>
                    <a:lstStyle/>
                    <a:p>
                      <a:pPr algn="r"/>
                      <a:r>
                        <a:rPr lang="el-GR" b="1" dirty="0" smtClean="0">
                          <a:solidFill>
                            <a:schemeClr val="tx2"/>
                          </a:solidFill>
                        </a:rPr>
                        <a:t>5,8</a:t>
                      </a:r>
                      <a:endParaRPr lang="el-GR" b="1" dirty="0">
                        <a:solidFill>
                          <a:schemeClr val="tx2"/>
                        </a:solidFill>
                      </a:endParaRPr>
                    </a:p>
                  </a:txBody>
                  <a:tcPr>
                    <a:solidFill>
                      <a:schemeClr val="accent1">
                        <a:lumMod val="20000"/>
                        <a:lumOff val="80000"/>
                      </a:schemeClr>
                    </a:solidFill>
                  </a:tcPr>
                </a:tc>
              </a:tr>
              <a:tr h="594066">
                <a:tc>
                  <a:txBody>
                    <a:bodyPr/>
                    <a:lstStyle/>
                    <a:p>
                      <a:r>
                        <a:rPr lang="el-GR" sz="1400" b="1" dirty="0" smtClean="0">
                          <a:solidFill>
                            <a:schemeClr val="tx2"/>
                          </a:solidFill>
                        </a:rPr>
                        <a:t>Ν.ΡΕΘΥΜΝΗΣ</a:t>
                      </a:r>
                      <a:endParaRPr lang="el-GR" sz="1400" b="1" dirty="0">
                        <a:solidFill>
                          <a:schemeClr val="tx2"/>
                        </a:solidFill>
                      </a:endParaRPr>
                    </a:p>
                  </a:txBody>
                  <a:tcPr>
                    <a:solidFill>
                      <a:schemeClr val="accent1">
                        <a:lumMod val="20000"/>
                        <a:lumOff val="80000"/>
                      </a:schemeClr>
                    </a:solidFill>
                  </a:tcPr>
                </a:tc>
                <a:tc>
                  <a:txBody>
                    <a:bodyPr/>
                    <a:lstStyle/>
                    <a:p>
                      <a:pPr algn="r"/>
                      <a:r>
                        <a:rPr lang="el-GR" b="1" dirty="0" smtClean="0">
                          <a:solidFill>
                            <a:schemeClr val="tx2"/>
                          </a:solidFill>
                        </a:rPr>
                        <a:t>1.752</a:t>
                      </a:r>
                      <a:endParaRPr lang="el-GR" b="1" dirty="0">
                        <a:solidFill>
                          <a:schemeClr val="tx2"/>
                        </a:solidFill>
                      </a:endParaRPr>
                    </a:p>
                  </a:txBody>
                  <a:tcPr>
                    <a:solidFill>
                      <a:schemeClr val="accent1">
                        <a:lumMod val="20000"/>
                        <a:lumOff val="80000"/>
                      </a:schemeClr>
                    </a:solidFill>
                  </a:tcPr>
                </a:tc>
                <a:tc>
                  <a:txBody>
                    <a:bodyPr/>
                    <a:lstStyle/>
                    <a:p>
                      <a:pPr algn="r"/>
                      <a:r>
                        <a:rPr lang="el-GR" b="1" dirty="0" smtClean="0">
                          <a:solidFill>
                            <a:schemeClr val="tx2"/>
                          </a:solidFill>
                        </a:rPr>
                        <a:t>2.062</a:t>
                      </a:r>
                      <a:endParaRPr lang="el-GR" b="1" dirty="0">
                        <a:solidFill>
                          <a:schemeClr val="tx2"/>
                        </a:solidFill>
                      </a:endParaRPr>
                    </a:p>
                  </a:txBody>
                  <a:tcPr>
                    <a:solidFill>
                      <a:schemeClr val="accent1">
                        <a:lumMod val="20000"/>
                        <a:lumOff val="80000"/>
                      </a:schemeClr>
                    </a:solidFill>
                  </a:tcPr>
                </a:tc>
                <a:tc>
                  <a:txBody>
                    <a:bodyPr/>
                    <a:lstStyle/>
                    <a:p>
                      <a:pPr algn="r"/>
                      <a:r>
                        <a:rPr lang="el-GR" b="1" dirty="0" smtClean="0">
                          <a:solidFill>
                            <a:schemeClr val="tx2"/>
                          </a:solidFill>
                        </a:rPr>
                        <a:t>310</a:t>
                      </a:r>
                      <a:endParaRPr lang="el-GR" b="1" dirty="0">
                        <a:solidFill>
                          <a:schemeClr val="tx2"/>
                        </a:solidFill>
                      </a:endParaRPr>
                    </a:p>
                  </a:txBody>
                  <a:tcPr>
                    <a:solidFill>
                      <a:schemeClr val="accent1">
                        <a:lumMod val="20000"/>
                        <a:lumOff val="80000"/>
                      </a:schemeClr>
                    </a:solidFill>
                  </a:tcPr>
                </a:tc>
                <a:tc>
                  <a:txBody>
                    <a:bodyPr/>
                    <a:lstStyle/>
                    <a:p>
                      <a:pPr algn="r"/>
                      <a:r>
                        <a:rPr lang="el-GR" b="1" dirty="0" smtClean="0">
                          <a:solidFill>
                            <a:schemeClr val="tx2"/>
                          </a:solidFill>
                        </a:rPr>
                        <a:t>17,7</a:t>
                      </a:r>
                      <a:endParaRPr lang="el-GR" b="1" dirty="0">
                        <a:solidFill>
                          <a:schemeClr val="tx2"/>
                        </a:solidFill>
                      </a:endParaRPr>
                    </a:p>
                  </a:txBody>
                  <a:tcPr>
                    <a:solidFill>
                      <a:schemeClr val="accent1">
                        <a:lumMod val="20000"/>
                        <a:lumOff val="80000"/>
                      </a:schemeClr>
                    </a:solidFill>
                  </a:tcPr>
                </a:tc>
              </a:tr>
              <a:tr h="594066">
                <a:tc>
                  <a:txBody>
                    <a:bodyPr/>
                    <a:lstStyle/>
                    <a:p>
                      <a:r>
                        <a:rPr lang="el-GR" sz="1400" b="1" dirty="0" smtClean="0">
                          <a:solidFill>
                            <a:schemeClr val="tx2"/>
                          </a:solidFill>
                        </a:rPr>
                        <a:t>Ν.ΧΑΝΙΩΝ</a:t>
                      </a:r>
                      <a:endParaRPr lang="el-GR" sz="1400" b="1" dirty="0">
                        <a:solidFill>
                          <a:schemeClr val="tx2"/>
                        </a:solidFill>
                      </a:endParaRPr>
                    </a:p>
                  </a:txBody>
                  <a:tcPr>
                    <a:solidFill>
                      <a:schemeClr val="accent1">
                        <a:lumMod val="20000"/>
                        <a:lumOff val="80000"/>
                      </a:schemeClr>
                    </a:solidFill>
                  </a:tcPr>
                </a:tc>
                <a:tc>
                  <a:txBody>
                    <a:bodyPr/>
                    <a:lstStyle/>
                    <a:p>
                      <a:pPr algn="r"/>
                      <a:r>
                        <a:rPr lang="el-GR" b="1" dirty="0" smtClean="0">
                          <a:solidFill>
                            <a:schemeClr val="tx2"/>
                          </a:solidFill>
                        </a:rPr>
                        <a:t>3.206</a:t>
                      </a:r>
                      <a:endParaRPr lang="el-GR" b="1" dirty="0">
                        <a:solidFill>
                          <a:schemeClr val="tx2"/>
                        </a:solidFill>
                      </a:endParaRPr>
                    </a:p>
                  </a:txBody>
                  <a:tcPr>
                    <a:solidFill>
                      <a:schemeClr val="accent1">
                        <a:lumMod val="20000"/>
                        <a:lumOff val="80000"/>
                      </a:schemeClr>
                    </a:solidFill>
                  </a:tcPr>
                </a:tc>
                <a:tc>
                  <a:txBody>
                    <a:bodyPr/>
                    <a:lstStyle/>
                    <a:p>
                      <a:pPr algn="r"/>
                      <a:r>
                        <a:rPr lang="el-GR" b="1" dirty="0" smtClean="0">
                          <a:solidFill>
                            <a:schemeClr val="tx2"/>
                          </a:solidFill>
                        </a:rPr>
                        <a:t>3.579</a:t>
                      </a:r>
                      <a:endParaRPr lang="el-GR" b="1" dirty="0">
                        <a:solidFill>
                          <a:schemeClr val="tx2"/>
                        </a:solidFill>
                      </a:endParaRPr>
                    </a:p>
                  </a:txBody>
                  <a:tcPr>
                    <a:solidFill>
                      <a:schemeClr val="accent1">
                        <a:lumMod val="20000"/>
                        <a:lumOff val="80000"/>
                      </a:schemeClr>
                    </a:solidFill>
                  </a:tcPr>
                </a:tc>
                <a:tc>
                  <a:txBody>
                    <a:bodyPr/>
                    <a:lstStyle/>
                    <a:p>
                      <a:pPr algn="r"/>
                      <a:r>
                        <a:rPr lang="el-GR" b="1" dirty="0" smtClean="0">
                          <a:solidFill>
                            <a:schemeClr val="tx2"/>
                          </a:solidFill>
                        </a:rPr>
                        <a:t>373</a:t>
                      </a:r>
                      <a:endParaRPr lang="el-GR" b="1" dirty="0">
                        <a:solidFill>
                          <a:schemeClr val="tx2"/>
                        </a:solidFill>
                      </a:endParaRPr>
                    </a:p>
                  </a:txBody>
                  <a:tcPr>
                    <a:solidFill>
                      <a:schemeClr val="accent1">
                        <a:lumMod val="20000"/>
                        <a:lumOff val="80000"/>
                      </a:schemeClr>
                    </a:solidFill>
                  </a:tcPr>
                </a:tc>
                <a:tc>
                  <a:txBody>
                    <a:bodyPr/>
                    <a:lstStyle/>
                    <a:p>
                      <a:pPr algn="r"/>
                      <a:r>
                        <a:rPr lang="el-GR" b="1" dirty="0" smtClean="0">
                          <a:solidFill>
                            <a:schemeClr val="tx2"/>
                          </a:solidFill>
                        </a:rPr>
                        <a:t>11,6</a:t>
                      </a:r>
                      <a:endParaRPr lang="el-GR" b="1" dirty="0">
                        <a:solidFill>
                          <a:schemeClr val="tx2"/>
                        </a:solidFill>
                      </a:endParaRPr>
                    </a:p>
                  </a:txBody>
                  <a:tcPr>
                    <a:solidFill>
                      <a:schemeClr val="accent1">
                        <a:lumMod val="20000"/>
                        <a:lumOff val="80000"/>
                      </a:schemeClr>
                    </a:solidFill>
                  </a:tcPr>
                </a:tc>
              </a:tr>
              <a:tr h="594066">
                <a:tc>
                  <a:txBody>
                    <a:bodyPr/>
                    <a:lstStyle/>
                    <a:p>
                      <a:r>
                        <a:rPr lang="el-GR" sz="1400" b="1" dirty="0" smtClean="0">
                          <a:solidFill>
                            <a:schemeClr val="tx2"/>
                          </a:solidFill>
                        </a:rPr>
                        <a:t>ΚΡΗΤΗ</a:t>
                      </a:r>
                      <a:endParaRPr lang="el-GR" sz="1400" b="1" dirty="0">
                        <a:solidFill>
                          <a:schemeClr val="tx2"/>
                        </a:solidFill>
                      </a:endParaRPr>
                    </a:p>
                  </a:txBody>
                  <a:tcPr>
                    <a:solidFill>
                      <a:schemeClr val="accent1">
                        <a:lumMod val="20000"/>
                        <a:lumOff val="80000"/>
                      </a:schemeClr>
                    </a:solidFill>
                  </a:tcPr>
                </a:tc>
                <a:tc>
                  <a:txBody>
                    <a:bodyPr/>
                    <a:lstStyle/>
                    <a:p>
                      <a:pPr algn="r"/>
                      <a:r>
                        <a:rPr lang="el-GR" b="1" dirty="0" smtClean="0">
                          <a:solidFill>
                            <a:schemeClr val="tx2"/>
                          </a:solidFill>
                        </a:rPr>
                        <a:t>13.180</a:t>
                      </a:r>
                      <a:endParaRPr lang="el-GR" b="1" dirty="0">
                        <a:solidFill>
                          <a:schemeClr val="tx2"/>
                        </a:solidFill>
                      </a:endParaRPr>
                    </a:p>
                  </a:txBody>
                  <a:tcPr>
                    <a:solidFill>
                      <a:schemeClr val="accent1">
                        <a:lumMod val="20000"/>
                        <a:lumOff val="80000"/>
                      </a:schemeClr>
                    </a:solidFill>
                  </a:tcPr>
                </a:tc>
                <a:tc>
                  <a:txBody>
                    <a:bodyPr/>
                    <a:lstStyle/>
                    <a:p>
                      <a:pPr algn="r"/>
                      <a:r>
                        <a:rPr lang="el-GR" b="1" dirty="0" smtClean="0">
                          <a:solidFill>
                            <a:schemeClr val="tx2"/>
                          </a:solidFill>
                        </a:rPr>
                        <a:t>14.726</a:t>
                      </a:r>
                      <a:endParaRPr lang="el-GR" b="1" dirty="0">
                        <a:solidFill>
                          <a:schemeClr val="tx2"/>
                        </a:solidFill>
                      </a:endParaRPr>
                    </a:p>
                  </a:txBody>
                  <a:tcPr>
                    <a:solidFill>
                      <a:schemeClr val="accent1">
                        <a:lumMod val="20000"/>
                        <a:lumOff val="80000"/>
                      </a:schemeClr>
                    </a:solidFill>
                  </a:tcPr>
                </a:tc>
                <a:tc>
                  <a:txBody>
                    <a:bodyPr/>
                    <a:lstStyle/>
                    <a:p>
                      <a:pPr algn="r"/>
                      <a:r>
                        <a:rPr lang="el-GR" b="1" dirty="0" smtClean="0">
                          <a:solidFill>
                            <a:schemeClr val="tx2"/>
                          </a:solidFill>
                        </a:rPr>
                        <a:t>1.546</a:t>
                      </a:r>
                      <a:endParaRPr lang="el-GR" b="1" dirty="0">
                        <a:solidFill>
                          <a:schemeClr val="tx2"/>
                        </a:solidFill>
                      </a:endParaRPr>
                    </a:p>
                  </a:txBody>
                  <a:tcPr>
                    <a:solidFill>
                      <a:schemeClr val="accent1">
                        <a:lumMod val="20000"/>
                        <a:lumOff val="80000"/>
                      </a:schemeClr>
                    </a:solidFill>
                  </a:tcPr>
                </a:tc>
                <a:tc>
                  <a:txBody>
                    <a:bodyPr/>
                    <a:lstStyle/>
                    <a:p>
                      <a:pPr algn="r"/>
                      <a:r>
                        <a:rPr lang="el-GR" b="1" dirty="0" smtClean="0">
                          <a:solidFill>
                            <a:schemeClr val="tx2"/>
                          </a:solidFill>
                        </a:rPr>
                        <a:t>11,7</a:t>
                      </a:r>
                      <a:endParaRPr lang="el-GR" b="1" dirty="0">
                        <a:solidFill>
                          <a:schemeClr val="tx2"/>
                        </a:solidFill>
                      </a:endParaRPr>
                    </a:p>
                  </a:txBody>
                  <a:tcPr>
                    <a:solidFill>
                      <a:schemeClr val="accent1">
                        <a:lumMod val="20000"/>
                        <a:lumOff val="80000"/>
                      </a:schemeClr>
                    </a:solidFill>
                  </a:tcPr>
                </a:tc>
              </a:tr>
              <a:tr h="594066">
                <a:tc>
                  <a:txBody>
                    <a:bodyPr/>
                    <a:lstStyle/>
                    <a:p>
                      <a:r>
                        <a:rPr lang="el-GR" sz="1400" b="1" dirty="0" smtClean="0">
                          <a:solidFill>
                            <a:schemeClr val="tx2"/>
                          </a:solidFill>
                        </a:rPr>
                        <a:t>ΣΥΝΟΛΟ ΧΩΡΑΣ</a:t>
                      </a:r>
                      <a:endParaRPr lang="el-GR" sz="1400" b="1" dirty="0">
                        <a:solidFill>
                          <a:schemeClr val="tx2"/>
                        </a:solidFill>
                      </a:endParaRPr>
                    </a:p>
                  </a:txBody>
                  <a:tcPr>
                    <a:solidFill>
                      <a:schemeClr val="accent1">
                        <a:lumMod val="20000"/>
                        <a:lumOff val="80000"/>
                      </a:schemeClr>
                    </a:solidFill>
                  </a:tcPr>
                </a:tc>
                <a:tc>
                  <a:txBody>
                    <a:bodyPr/>
                    <a:lstStyle/>
                    <a:p>
                      <a:pPr algn="r"/>
                      <a:r>
                        <a:rPr lang="el-GR" b="1" dirty="0" smtClean="0">
                          <a:solidFill>
                            <a:schemeClr val="tx2"/>
                          </a:solidFill>
                        </a:rPr>
                        <a:t>240.616</a:t>
                      </a:r>
                      <a:endParaRPr lang="el-GR" b="1" dirty="0">
                        <a:solidFill>
                          <a:schemeClr val="tx2"/>
                        </a:solidFill>
                      </a:endParaRPr>
                    </a:p>
                  </a:txBody>
                  <a:tcPr>
                    <a:solidFill>
                      <a:schemeClr val="accent1">
                        <a:lumMod val="20000"/>
                        <a:lumOff val="80000"/>
                      </a:schemeClr>
                    </a:solidFill>
                  </a:tcPr>
                </a:tc>
                <a:tc>
                  <a:txBody>
                    <a:bodyPr/>
                    <a:lstStyle/>
                    <a:p>
                      <a:pPr algn="r"/>
                      <a:r>
                        <a:rPr lang="el-GR" b="1" dirty="0" smtClean="0">
                          <a:solidFill>
                            <a:schemeClr val="tx2"/>
                          </a:solidFill>
                        </a:rPr>
                        <a:t>239.054</a:t>
                      </a:r>
                      <a:endParaRPr lang="el-GR" b="1" dirty="0">
                        <a:solidFill>
                          <a:schemeClr val="tx2"/>
                        </a:solidFill>
                      </a:endParaRPr>
                    </a:p>
                  </a:txBody>
                  <a:tcPr>
                    <a:solidFill>
                      <a:schemeClr val="accent1">
                        <a:lumMod val="20000"/>
                        <a:lumOff val="80000"/>
                      </a:schemeClr>
                    </a:solidFill>
                  </a:tcPr>
                </a:tc>
                <a:tc>
                  <a:txBody>
                    <a:bodyPr/>
                    <a:lstStyle/>
                    <a:p>
                      <a:pPr algn="r"/>
                      <a:r>
                        <a:rPr lang="el-GR" b="1" dirty="0" smtClean="0">
                          <a:solidFill>
                            <a:schemeClr val="tx2"/>
                          </a:solidFill>
                        </a:rPr>
                        <a:t>-1.562</a:t>
                      </a:r>
                      <a:endParaRPr lang="el-GR" b="1" dirty="0">
                        <a:solidFill>
                          <a:schemeClr val="tx2"/>
                        </a:solidFill>
                      </a:endParaRPr>
                    </a:p>
                  </a:txBody>
                  <a:tcPr>
                    <a:solidFill>
                      <a:schemeClr val="accent1">
                        <a:lumMod val="20000"/>
                        <a:lumOff val="80000"/>
                      </a:schemeClr>
                    </a:solidFill>
                  </a:tcPr>
                </a:tc>
                <a:tc>
                  <a:txBody>
                    <a:bodyPr/>
                    <a:lstStyle/>
                    <a:p>
                      <a:pPr algn="r"/>
                      <a:r>
                        <a:rPr lang="el-GR" b="1" dirty="0" smtClean="0">
                          <a:solidFill>
                            <a:schemeClr val="tx2"/>
                          </a:solidFill>
                        </a:rPr>
                        <a:t>0,6</a:t>
                      </a:r>
                      <a:endParaRPr lang="el-GR" b="1" dirty="0">
                        <a:solidFill>
                          <a:schemeClr val="tx2"/>
                        </a:solidFill>
                      </a:endParaRPr>
                    </a:p>
                  </a:txBody>
                  <a:tcPr>
                    <a:solidFill>
                      <a:schemeClr val="accent1">
                        <a:lumMod val="20000"/>
                        <a:lumOff val="80000"/>
                      </a:schemeClr>
                    </a:solidFill>
                  </a:tcPr>
                </a:tc>
              </a:tr>
            </a:tbl>
          </a:graphicData>
        </a:graphic>
      </p:graphicFrame>
      <p:sp>
        <p:nvSpPr>
          <p:cNvPr id="7" name="6 - Θέση υποσέλιδου"/>
          <p:cNvSpPr>
            <a:spLocks noGrp="1"/>
          </p:cNvSpPr>
          <p:nvPr>
            <p:ph type="ftr" sz="quarter" idx="11"/>
          </p:nvPr>
        </p:nvSpPr>
        <p:spPr/>
        <p:txBody>
          <a:bodyPr/>
          <a:lstStyle/>
          <a:p>
            <a:r>
              <a:rPr lang="en-US" smtClean="0"/>
              <a:t>maraky@sch.gr</a:t>
            </a:r>
            <a:endParaRPr lang="el-GR"/>
          </a:p>
        </p:txBody>
      </p:sp>
      <p:sp>
        <p:nvSpPr>
          <p:cNvPr id="8" name="7 - Θέση ημερομηνίας"/>
          <p:cNvSpPr>
            <a:spLocks noGrp="1"/>
          </p:cNvSpPr>
          <p:nvPr>
            <p:ph type="dt" sz="half" idx="10"/>
          </p:nvPr>
        </p:nvSpPr>
        <p:spPr/>
        <p:txBody>
          <a:bodyPr/>
          <a:lstStyle/>
          <a:p>
            <a:fld id="{2B262574-470D-48F3-818A-1B429AD78616}" type="datetime1">
              <a:rPr lang="el-GR" smtClean="0"/>
              <a:t>31/1/2018</a:t>
            </a:fld>
            <a:endParaRPr lang="el-G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42913" y="103188"/>
            <a:ext cx="8243887" cy="517500"/>
          </a:xfrm>
        </p:spPr>
        <p:txBody>
          <a:bodyPr/>
          <a:lstStyle/>
          <a:p>
            <a:r>
              <a:rPr lang="el-GR" sz="2400" b="1" dirty="0" smtClean="0">
                <a:solidFill>
                  <a:schemeClr val="tx2"/>
                </a:solidFill>
              </a:rPr>
              <a:t>ΜΑΘΗΤΙΚΟΣ ΠΛΗΘΥΣΜΟΣ ΚΡΗΤΗΣ</a:t>
            </a:r>
            <a:endParaRPr lang="el-GR" sz="2400" b="1" dirty="0" smtClean="0"/>
          </a:p>
        </p:txBody>
      </p:sp>
      <p:graphicFrame>
        <p:nvGraphicFramePr>
          <p:cNvPr id="6" name="5 - Θέση περιεχομένου"/>
          <p:cNvGraphicFramePr>
            <a:graphicFrameLocks noGrp="1"/>
          </p:cNvGraphicFramePr>
          <p:nvPr>
            <p:ph idx="1"/>
          </p:nvPr>
        </p:nvGraphicFramePr>
        <p:xfrm>
          <a:off x="107505" y="998436"/>
          <a:ext cx="8928990" cy="4990002"/>
        </p:xfrm>
        <a:graphic>
          <a:graphicData uri="http://schemas.openxmlformats.org/drawingml/2006/table">
            <a:tbl>
              <a:tblPr firstRow="1" bandRow="1">
                <a:tableStyleId>{5C22544A-7EE6-4342-B048-85BDC9FD1C3A}</a:tableStyleId>
              </a:tblPr>
              <a:tblGrid>
                <a:gridCol w="1785798"/>
                <a:gridCol w="1785798"/>
                <a:gridCol w="1785798"/>
                <a:gridCol w="1785798"/>
                <a:gridCol w="1785798"/>
              </a:tblGrid>
              <a:tr h="6480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dirty="0" smtClean="0">
                          <a:solidFill>
                            <a:schemeClr val="tx2"/>
                          </a:solidFill>
                        </a:rPr>
                        <a:t>ΠΕΡΙΟΧΕΣ</a:t>
                      </a:r>
                    </a:p>
                    <a:p>
                      <a:endParaRPr lang="el-GR" sz="1400" dirty="0">
                        <a:solidFill>
                          <a:schemeClr val="tx2"/>
                        </a:solidFill>
                      </a:endParaRPr>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dirty="0" smtClean="0">
                          <a:solidFill>
                            <a:schemeClr val="tx2"/>
                          </a:solidFill>
                        </a:rPr>
                        <a:t>Σ.Ε. 2001/02</a:t>
                      </a:r>
                    </a:p>
                    <a:p>
                      <a:endParaRPr lang="el-GR" sz="1400" dirty="0">
                        <a:solidFill>
                          <a:schemeClr val="tx2"/>
                        </a:solidFill>
                      </a:endParaRPr>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dirty="0" smtClean="0">
                          <a:solidFill>
                            <a:schemeClr val="tx2"/>
                          </a:solidFill>
                        </a:rPr>
                        <a:t>Σ.Ε 2014/15</a:t>
                      </a:r>
                    </a:p>
                    <a:p>
                      <a:endParaRPr lang="el-GR" sz="1400" dirty="0">
                        <a:solidFill>
                          <a:schemeClr val="tx2"/>
                        </a:solidFill>
                      </a:endParaRPr>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dirty="0" smtClean="0">
                          <a:solidFill>
                            <a:schemeClr val="tx2"/>
                          </a:solidFill>
                        </a:rPr>
                        <a:t>ΔΙΑΦΟΡΑ</a:t>
                      </a:r>
                    </a:p>
                    <a:p>
                      <a:endParaRPr lang="el-GR" sz="1400" dirty="0">
                        <a:solidFill>
                          <a:schemeClr val="tx2"/>
                        </a:solidFill>
                      </a:endParaRPr>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dirty="0" smtClean="0">
                          <a:solidFill>
                            <a:schemeClr val="tx2"/>
                          </a:solidFill>
                        </a:rPr>
                        <a:t>% ΜΕΤ.</a:t>
                      </a:r>
                    </a:p>
                    <a:p>
                      <a:endParaRPr lang="el-GR" sz="1400" dirty="0">
                        <a:solidFill>
                          <a:schemeClr val="tx2"/>
                        </a:solidFill>
                      </a:endParaRPr>
                    </a:p>
                  </a:txBody>
                  <a:tcPr>
                    <a:solidFill>
                      <a:schemeClr val="accent1">
                        <a:lumMod val="20000"/>
                        <a:lumOff val="80000"/>
                      </a:schemeClr>
                    </a:solidFill>
                  </a:tcPr>
                </a:tc>
              </a:tr>
              <a:tr h="432048">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b="1" dirty="0" smtClean="0">
                          <a:solidFill>
                            <a:schemeClr val="tx2"/>
                          </a:solidFill>
                        </a:rPr>
                        <a:t>ΕΠΑΓΓΕΛΜΑΤΙΚΗ</a:t>
                      </a:r>
                      <a:r>
                        <a:rPr lang="el-GR" sz="1800" b="1" baseline="0" dirty="0" smtClean="0">
                          <a:solidFill>
                            <a:schemeClr val="tx2"/>
                          </a:solidFill>
                        </a:rPr>
                        <a:t> ΕΚΠΑΙΔΕΥΣΗ</a:t>
                      </a:r>
                      <a:endParaRPr lang="el-GR" sz="1800" b="1" dirty="0" smtClean="0">
                        <a:solidFill>
                          <a:schemeClr val="tx2"/>
                        </a:solidFill>
                      </a:endParaRPr>
                    </a:p>
                    <a:p>
                      <a:endParaRPr lang="el-GR" dirty="0">
                        <a:solidFill>
                          <a:schemeClr val="tx2"/>
                        </a:solidFill>
                      </a:endParaRPr>
                    </a:p>
                  </a:txBody>
                  <a:tcPr>
                    <a:solidFill>
                      <a:schemeClr val="accent1">
                        <a:lumMod val="20000"/>
                        <a:lumOff val="80000"/>
                      </a:schemeClr>
                    </a:solidFill>
                  </a:tcPr>
                </a:tc>
                <a:tc hMerge="1">
                  <a:txBody>
                    <a:bodyPr/>
                    <a:lstStyle/>
                    <a:p>
                      <a:endParaRPr lang="el-GR" dirty="0"/>
                    </a:p>
                  </a:txBody>
                  <a:tcPr>
                    <a:solidFill>
                      <a:schemeClr val="accent4">
                        <a:lumMod val="20000"/>
                        <a:lumOff val="80000"/>
                      </a:schemeClr>
                    </a:solidFill>
                  </a:tcPr>
                </a:tc>
                <a:tc hMerge="1">
                  <a:txBody>
                    <a:bodyPr/>
                    <a:lstStyle/>
                    <a:p>
                      <a:endParaRPr lang="el-GR" dirty="0"/>
                    </a:p>
                  </a:txBody>
                  <a:tcPr>
                    <a:solidFill>
                      <a:schemeClr val="accent4">
                        <a:lumMod val="20000"/>
                        <a:lumOff val="80000"/>
                      </a:schemeClr>
                    </a:solidFill>
                  </a:tcPr>
                </a:tc>
                <a:tc hMerge="1">
                  <a:txBody>
                    <a:bodyPr/>
                    <a:lstStyle/>
                    <a:p>
                      <a:endParaRPr lang="el-GR" dirty="0"/>
                    </a:p>
                  </a:txBody>
                  <a:tcPr>
                    <a:solidFill>
                      <a:schemeClr val="accent4">
                        <a:lumMod val="20000"/>
                        <a:lumOff val="80000"/>
                      </a:schemeClr>
                    </a:solidFill>
                  </a:tcPr>
                </a:tc>
                <a:tc hMerge="1">
                  <a:txBody>
                    <a:bodyPr/>
                    <a:lstStyle/>
                    <a:p>
                      <a:endParaRPr lang="el-GR" dirty="0"/>
                    </a:p>
                  </a:txBody>
                  <a:tcPr>
                    <a:solidFill>
                      <a:schemeClr val="accent4">
                        <a:lumMod val="20000"/>
                        <a:lumOff val="80000"/>
                      </a:schemeClr>
                    </a:solidFill>
                  </a:tcPr>
                </a:tc>
              </a:tr>
              <a:tr h="5940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b="1" dirty="0" smtClean="0">
                          <a:solidFill>
                            <a:schemeClr val="tx2"/>
                          </a:solidFill>
                        </a:rPr>
                        <a:t>Ν.ΗΡΑΚΛΕΙΟΥ</a:t>
                      </a:r>
                    </a:p>
                    <a:p>
                      <a:endParaRPr lang="el-GR" sz="1400" b="1" dirty="0">
                        <a:solidFill>
                          <a:schemeClr val="tx2"/>
                        </a:solidFill>
                      </a:endParaRPr>
                    </a:p>
                  </a:txBody>
                  <a:tcPr>
                    <a:solidFill>
                      <a:schemeClr val="accent1">
                        <a:lumMod val="20000"/>
                        <a:lumOff val="80000"/>
                      </a:schemeClr>
                    </a:solidFill>
                  </a:tcPr>
                </a:tc>
                <a:tc>
                  <a:txBody>
                    <a:bodyPr/>
                    <a:lstStyle/>
                    <a:p>
                      <a:pPr algn="r"/>
                      <a:r>
                        <a:rPr lang="el-GR" b="1" dirty="0" smtClean="0">
                          <a:solidFill>
                            <a:schemeClr val="tx2"/>
                          </a:solidFill>
                        </a:rPr>
                        <a:t>4.276</a:t>
                      </a:r>
                      <a:endParaRPr lang="el-GR" b="1" dirty="0">
                        <a:solidFill>
                          <a:schemeClr val="tx2"/>
                        </a:solidFill>
                      </a:endParaRPr>
                    </a:p>
                  </a:txBody>
                  <a:tcPr>
                    <a:solidFill>
                      <a:schemeClr val="accent1">
                        <a:lumMod val="20000"/>
                        <a:lumOff val="80000"/>
                      </a:schemeClr>
                    </a:solidFill>
                  </a:tcPr>
                </a:tc>
                <a:tc>
                  <a:txBody>
                    <a:bodyPr/>
                    <a:lstStyle/>
                    <a:p>
                      <a:pPr algn="r"/>
                      <a:r>
                        <a:rPr lang="el-GR" b="1" dirty="0" smtClean="0">
                          <a:solidFill>
                            <a:schemeClr val="tx2"/>
                          </a:solidFill>
                        </a:rPr>
                        <a:t>3.332</a:t>
                      </a:r>
                      <a:endParaRPr lang="el-GR" b="1" dirty="0">
                        <a:solidFill>
                          <a:schemeClr val="tx2"/>
                        </a:solidFill>
                      </a:endParaRPr>
                    </a:p>
                  </a:txBody>
                  <a:tcPr>
                    <a:solidFill>
                      <a:schemeClr val="accent1">
                        <a:lumMod val="20000"/>
                        <a:lumOff val="80000"/>
                      </a:schemeClr>
                    </a:solidFill>
                  </a:tcPr>
                </a:tc>
                <a:tc>
                  <a:txBody>
                    <a:bodyPr/>
                    <a:lstStyle/>
                    <a:p>
                      <a:pPr algn="r"/>
                      <a:r>
                        <a:rPr lang="el-GR" b="1" dirty="0" smtClean="0">
                          <a:solidFill>
                            <a:schemeClr val="tx2"/>
                          </a:solidFill>
                        </a:rPr>
                        <a:t>-944</a:t>
                      </a:r>
                      <a:endParaRPr lang="el-GR" b="1" dirty="0">
                        <a:solidFill>
                          <a:schemeClr val="tx2"/>
                        </a:solidFill>
                      </a:endParaRPr>
                    </a:p>
                  </a:txBody>
                  <a:tcPr>
                    <a:solidFill>
                      <a:schemeClr val="accent1">
                        <a:lumMod val="20000"/>
                        <a:lumOff val="80000"/>
                      </a:schemeClr>
                    </a:solidFill>
                  </a:tcPr>
                </a:tc>
                <a:tc>
                  <a:txBody>
                    <a:bodyPr/>
                    <a:lstStyle/>
                    <a:p>
                      <a:pPr algn="r"/>
                      <a:r>
                        <a:rPr lang="el-GR" b="1" dirty="0" smtClean="0">
                          <a:solidFill>
                            <a:schemeClr val="tx2"/>
                          </a:solidFill>
                        </a:rPr>
                        <a:t>-22,1</a:t>
                      </a:r>
                      <a:endParaRPr lang="el-GR" b="1" dirty="0">
                        <a:solidFill>
                          <a:schemeClr val="tx2"/>
                        </a:solidFill>
                      </a:endParaRPr>
                    </a:p>
                  </a:txBody>
                  <a:tcPr>
                    <a:solidFill>
                      <a:schemeClr val="accent1">
                        <a:lumMod val="20000"/>
                        <a:lumOff val="80000"/>
                      </a:schemeClr>
                    </a:solidFill>
                  </a:tcPr>
                </a:tc>
              </a:tr>
              <a:tr h="5940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b="1" dirty="0" smtClean="0">
                          <a:solidFill>
                            <a:schemeClr val="tx2"/>
                          </a:solidFill>
                        </a:rPr>
                        <a:t>Ν.ΛΑΣΙΘΙΟΥ</a:t>
                      </a:r>
                    </a:p>
                    <a:p>
                      <a:pPr marL="0" marR="0" indent="0" algn="l" defTabSz="914400" rtl="0" eaLnBrk="1" fontAlgn="auto" latinLnBrk="0" hangingPunct="1">
                        <a:lnSpc>
                          <a:spcPct val="100000"/>
                        </a:lnSpc>
                        <a:spcBef>
                          <a:spcPts val="0"/>
                        </a:spcBef>
                        <a:spcAft>
                          <a:spcPts val="0"/>
                        </a:spcAft>
                        <a:buClrTx/>
                        <a:buSzTx/>
                        <a:buFontTx/>
                        <a:buNone/>
                        <a:tabLst/>
                        <a:defRPr/>
                      </a:pPr>
                      <a:endParaRPr lang="el-GR" sz="1400" b="1" dirty="0" smtClean="0">
                        <a:solidFill>
                          <a:schemeClr val="tx2"/>
                        </a:solidFill>
                      </a:endParaRPr>
                    </a:p>
                    <a:p>
                      <a:endParaRPr lang="el-GR" sz="1400" b="1" dirty="0">
                        <a:solidFill>
                          <a:schemeClr val="tx2"/>
                        </a:solidFill>
                      </a:endParaRPr>
                    </a:p>
                  </a:txBody>
                  <a:tcPr>
                    <a:solidFill>
                      <a:schemeClr val="accent1">
                        <a:lumMod val="20000"/>
                        <a:lumOff val="80000"/>
                      </a:schemeClr>
                    </a:solidFill>
                  </a:tcPr>
                </a:tc>
                <a:tc>
                  <a:txBody>
                    <a:bodyPr/>
                    <a:lstStyle/>
                    <a:p>
                      <a:pPr algn="r"/>
                      <a:r>
                        <a:rPr lang="el-GR" b="1" dirty="0" smtClean="0">
                          <a:solidFill>
                            <a:schemeClr val="tx2"/>
                          </a:solidFill>
                        </a:rPr>
                        <a:t>1.173</a:t>
                      </a:r>
                      <a:endParaRPr lang="el-GR" b="1" dirty="0">
                        <a:solidFill>
                          <a:schemeClr val="tx2"/>
                        </a:solidFill>
                      </a:endParaRPr>
                    </a:p>
                  </a:txBody>
                  <a:tcPr>
                    <a:solidFill>
                      <a:schemeClr val="accent1">
                        <a:lumMod val="20000"/>
                        <a:lumOff val="80000"/>
                      </a:schemeClr>
                    </a:solidFill>
                  </a:tcPr>
                </a:tc>
                <a:tc>
                  <a:txBody>
                    <a:bodyPr/>
                    <a:lstStyle/>
                    <a:p>
                      <a:pPr algn="r"/>
                      <a:r>
                        <a:rPr lang="el-GR" b="1" dirty="0" smtClean="0">
                          <a:solidFill>
                            <a:schemeClr val="tx2"/>
                          </a:solidFill>
                        </a:rPr>
                        <a:t>981</a:t>
                      </a:r>
                      <a:endParaRPr lang="el-GR" b="1" dirty="0">
                        <a:solidFill>
                          <a:schemeClr val="tx2"/>
                        </a:solidFill>
                      </a:endParaRPr>
                    </a:p>
                  </a:txBody>
                  <a:tcPr>
                    <a:solidFill>
                      <a:schemeClr val="accent1">
                        <a:lumMod val="20000"/>
                        <a:lumOff val="80000"/>
                      </a:schemeClr>
                    </a:solidFill>
                  </a:tcPr>
                </a:tc>
                <a:tc>
                  <a:txBody>
                    <a:bodyPr/>
                    <a:lstStyle/>
                    <a:p>
                      <a:pPr algn="r"/>
                      <a:r>
                        <a:rPr lang="el-GR" b="1" dirty="0" smtClean="0">
                          <a:solidFill>
                            <a:schemeClr val="tx2"/>
                          </a:solidFill>
                        </a:rPr>
                        <a:t>-192</a:t>
                      </a:r>
                      <a:endParaRPr lang="el-GR" b="1" dirty="0">
                        <a:solidFill>
                          <a:schemeClr val="tx2"/>
                        </a:solidFill>
                      </a:endParaRPr>
                    </a:p>
                  </a:txBody>
                  <a:tcPr>
                    <a:solidFill>
                      <a:schemeClr val="accent1">
                        <a:lumMod val="20000"/>
                        <a:lumOff val="80000"/>
                      </a:schemeClr>
                    </a:solidFill>
                  </a:tcPr>
                </a:tc>
                <a:tc>
                  <a:txBody>
                    <a:bodyPr/>
                    <a:lstStyle/>
                    <a:p>
                      <a:pPr algn="r"/>
                      <a:r>
                        <a:rPr lang="el-GR" b="1" dirty="0" smtClean="0">
                          <a:solidFill>
                            <a:schemeClr val="tx2"/>
                          </a:solidFill>
                        </a:rPr>
                        <a:t>-16,4</a:t>
                      </a:r>
                      <a:endParaRPr lang="el-GR" b="1" dirty="0">
                        <a:solidFill>
                          <a:schemeClr val="tx2"/>
                        </a:solidFill>
                      </a:endParaRPr>
                    </a:p>
                  </a:txBody>
                  <a:tcPr>
                    <a:solidFill>
                      <a:schemeClr val="accent1">
                        <a:lumMod val="20000"/>
                        <a:lumOff val="80000"/>
                      </a:schemeClr>
                    </a:solidFill>
                  </a:tcPr>
                </a:tc>
              </a:tr>
              <a:tr h="594066">
                <a:tc>
                  <a:txBody>
                    <a:bodyPr/>
                    <a:lstStyle/>
                    <a:p>
                      <a:r>
                        <a:rPr lang="el-GR" sz="1400" b="1" dirty="0" smtClean="0">
                          <a:solidFill>
                            <a:schemeClr val="tx2"/>
                          </a:solidFill>
                        </a:rPr>
                        <a:t>Ν.ΡΕΘΥΜΝΗΣ</a:t>
                      </a:r>
                      <a:endParaRPr lang="el-GR" sz="1400" b="1" dirty="0">
                        <a:solidFill>
                          <a:schemeClr val="tx2"/>
                        </a:solidFill>
                      </a:endParaRPr>
                    </a:p>
                  </a:txBody>
                  <a:tcPr>
                    <a:solidFill>
                      <a:schemeClr val="accent1">
                        <a:lumMod val="20000"/>
                        <a:lumOff val="80000"/>
                      </a:schemeClr>
                    </a:solidFill>
                  </a:tcPr>
                </a:tc>
                <a:tc>
                  <a:txBody>
                    <a:bodyPr/>
                    <a:lstStyle/>
                    <a:p>
                      <a:pPr algn="r"/>
                      <a:r>
                        <a:rPr lang="el-GR" b="1" dirty="0" smtClean="0">
                          <a:solidFill>
                            <a:schemeClr val="tx2"/>
                          </a:solidFill>
                        </a:rPr>
                        <a:t>860</a:t>
                      </a:r>
                      <a:endParaRPr lang="el-GR" b="1" dirty="0">
                        <a:solidFill>
                          <a:schemeClr val="tx2"/>
                        </a:solidFill>
                      </a:endParaRPr>
                    </a:p>
                  </a:txBody>
                  <a:tcPr>
                    <a:solidFill>
                      <a:schemeClr val="accent1">
                        <a:lumMod val="20000"/>
                        <a:lumOff val="80000"/>
                      </a:schemeClr>
                    </a:solidFill>
                  </a:tcPr>
                </a:tc>
                <a:tc>
                  <a:txBody>
                    <a:bodyPr/>
                    <a:lstStyle/>
                    <a:p>
                      <a:pPr algn="r"/>
                      <a:r>
                        <a:rPr lang="el-GR" b="1" dirty="0" smtClean="0">
                          <a:solidFill>
                            <a:schemeClr val="tx2"/>
                          </a:solidFill>
                        </a:rPr>
                        <a:t>721</a:t>
                      </a:r>
                      <a:endParaRPr lang="el-GR" b="1" dirty="0">
                        <a:solidFill>
                          <a:schemeClr val="tx2"/>
                        </a:solidFill>
                      </a:endParaRPr>
                    </a:p>
                  </a:txBody>
                  <a:tcPr>
                    <a:solidFill>
                      <a:schemeClr val="accent1">
                        <a:lumMod val="20000"/>
                        <a:lumOff val="80000"/>
                      </a:schemeClr>
                    </a:solidFill>
                  </a:tcPr>
                </a:tc>
                <a:tc>
                  <a:txBody>
                    <a:bodyPr/>
                    <a:lstStyle/>
                    <a:p>
                      <a:pPr algn="r"/>
                      <a:r>
                        <a:rPr lang="el-GR" b="1" dirty="0" smtClean="0">
                          <a:solidFill>
                            <a:schemeClr val="tx2"/>
                          </a:solidFill>
                        </a:rPr>
                        <a:t>-139</a:t>
                      </a:r>
                      <a:endParaRPr lang="el-GR" b="1" dirty="0">
                        <a:solidFill>
                          <a:schemeClr val="tx2"/>
                        </a:solidFill>
                      </a:endParaRPr>
                    </a:p>
                  </a:txBody>
                  <a:tcPr>
                    <a:solidFill>
                      <a:schemeClr val="accent1">
                        <a:lumMod val="20000"/>
                        <a:lumOff val="80000"/>
                      </a:schemeClr>
                    </a:solidFill>
                  </a:tcPr>
                </a:tc>
                <a:tc>
                  <a:txBody>
                    <a:bodyPr/>
                    <a:lstStyle/>
                    <a:p>
                      <a:pPr algn="r"/>
                      <a:r>
                        <a:rPr lang="el-GR" b="1" dirty="0" smtClean="0">
                          <a:solidFill>
                            <a:schemeClr val="tx2"/>
                          </a:solidFill>
                        </a:rPr>
                        <a:t>16,2</a:t>
                      </a:r>
                      <a:endParaRPr lang="el-GR" b="1" dirty="0">
                        <a:solidFill>
                          <a:schemeClr val="tx2"/>
                        </a:solidFill>
                      </a:endParaRPr>
                    </a:p>
                  </a:txBody>
                  <a:tcPr>
                    <a:solidFill>
                      <a:schemeClr val="accent1">
                        <a:lumMod val="20000"/>
                        <a:lumOff val="80000"/>
                      </a:schemeClr>
                    </a:solidFill>
                  </a:tcPr>
                </a:tc>
              </a:tr>
              <a:tr h="594066">
                <a:tc>
                  <a:txBody>
                    <a:bodyPr/>
                    <a:lstStyle/>
                    <a:p>
                      <a:r>
                        <a:rPr lang="el-GR" sz="1400" b="1" dirty="0" smtClean="0">
                          <a:solidFill>
                            <a:schemeClr val="tx2"/>
                          </a:solidFill>
                        </a:rPr>
                        <a:t>Ν.ΧΑΝΙΩΝ</a:t>
                      </a:r>
                      <a:endParaRPr lang="el-GR" sz="1400" b="1" dirty="0">
                        <a:solidFill>
                          <a:schemeClr val="tx2"/>
                        </a:solidFill>
                      </a:endParaRPr>
                    </a:p>
                  </a:txBody>
                  <a:tcPr>
                    <a:solidFill>
                      <a:schemeClr val="accent1">
                        <a:lumMod val="20000"/>
                        <a:lumOff val="80000"/>
                      </a:schemeClr>
                    </a:solidFill>
                  </a:tcPr>
                </a:tc>
                <a:tc>
                  <a:txBody>
                    <a:bodyPr/>
                    <a:lstStyle/>
                    <a:p>
                      <a:pPr algn="r"/>
                      <a:r>
                        <a:rPr lang="el-GR" b="1" dirty="0" smtClean="0">
                          <a:solidFill>
                            <a:schemeClr val="tx2"/>
                          </a:solidFill>
                        </a:rPr>
                        <a:t>1954</a:t>
                      </a:r>
                      <a:endParaRPr lang="el-GR" b="1" dirty="0">
                        <a:solidFill>
                          <a:schemeClr val="tx2"/>
                        </a:solidFill>
                      </a:endParaRPr>
                    </a:p>
                  </a:txBody>
                  <a:tcPr>
                    <a:solidFill>
                      <a:schemeClr val="accent1">
                        <a:lumMod val="20000"/>
                        <a:lumOff val="80000"/>
                      </a:schemeClr>
                    </a:solidFill>
                  </a:tcPr>
                </a:tc>
                <a:tc>
                  <a:txBody>
                    <a:bodyPr/>
                    <a:lstStyle/>
                    <a:p>
                      <a:pPr algn="r"/>
                      <a:r>
                        <a:rPr lang="el-GR" b="1" dirty="0" smtClean="0">
                          <a:solidFill>
                            <a:schemeClr val="tx2"/>
                          </a:solidFill>
                        </a:rPr>
                        <a:t>2.154</a:t>
                      </a:r>
                      <a:endParaRPr lang="el-GR" b="1" dirty="0">
                        <a:solidFill>
                          <a:schemeClr val="tx2"/>
                        </a:solidFill>
                      </a:endParaRPr>
                    </a:p>
                  </a:txBody>
                  <a:tcPr>
                    <a:solidFill>
                      <a:schemeClr val="accent1">
                        <a:lumMod val="20000"/>
                        <a:lumOff val="80000"/>
                      </a:schemeClr>
                    </a:solidFill>
                  </a:tcPr>
                </a:tc>
                <a:tc>
                  <a:txBody>
                    <a:bodyPr/>
                    <a:lstStyle/>
                    <a:p>
                      <a:pPr algn="r"/>
                      <a:r>
                        <a:rPr lang="el-GR" b="1" dirty="0" smtClean="0">
                          <a:solidFill>
                            <a:schemeClr val="tx2"/>
                          </a:solidFill>
                        </a:rPr>
                        <a:t>200</a:t>
                      </a:r>
                      <a:endParaRPr lang="el-GR" b="1" dirty="0">
                        <a:solidFill>
                          <a:schemeClr val="tx2"/>
                        </a:solidFill>
                      </a:endParaRPr>
                    </a:p>
                  </a:txBody>
                  <a:tcPr>
                    <a:solidFill>
                      <a:schemeClr val="accent1">
                        <a:lumMod val="20000"/>
                        <a:lumOff val="80000"/>
                      </a:schemeClr>
                    </a:solidFill>
                  </a:tcPr>
                </a:tc>
                <a:tc>
                  <a:txBody>
                    <a:bodyPr/>
                    <a:lstStyle/>
                    <a:p>
                      <a:pPr algn="r"/>
                      <a:r>
                        <a:rPr lang="el-GR" b="1" dirty="0" smtClean="0">
                          <a:solidFill>
                            <a:schemeClr val="tx2"/>
                          </a:solidFill>
                        </a:rPr>
                        <a:t>10,2</a:t>
                      </a:r>
                      <a:endParaRPr lang="el-GR" b="1" dirty="0">
                        <a:solidFill>
                          <a:schemeClr val="tx2"/>
                        </a:solidFill>
                      </a:endParaRPr>
                    </a:p>
                  </a:txBody>
                  <a:tcPr>
                    <a:solidFill>
                      <a:schemeClr val="accent1">
                        <a:lumMod val="20000"/>
                        <a:lumOff val="80000"/>
                      </a:schemeClr>
                    </a:solidFill>
                  </a:tcPr>
                </a:tc>
              </a:tr>
              <a:tr h="594066">
                <a:tc>
                  <a:txBody>
                    <a:bodyPr/>
                    <a:lstStyle/>
                    <a:p>
                      <a:r>
                        <a:rPr lang="el-GR" sz="1400" b="1" dirty="0" smtClean="0">
                          <a:solidFill>
                            <a:schemeClr val="tx2"/>
                          </a:solidFill>
                        </a:rPr>
                        <a:t>ΚΡΗΤΗ</a:t>
                      </a:r>
                      <a:endParaRPr lang="el-GR" sz="1400" b="1" dirty="0">
                        <a:solidFill>
                          <a:schemeClr val="tx2"/>
                        </a:solidFill>
                      </a:endParaRPr>
                    </a:p>
                  </a:txBody>
                  <a:tcPr>
                    <a:solidFill>
                      <a:schemeClr val="accent1">
                        <a:lumMod val="20000"/>
                        <a:lumOff val="80000"/>
                      </a:schemeClr>
                    </a:solidFill>
                  </a:tcPr>
                </a:tc>
                <a:tc>
                  <a:txBody>
                    <a:bodyPr/>
                    <a:lstStyle/>
                    <a:p>
                      <a:pPr algn="r"/>
                      <a:r>
                        <a:rPr lang="el-GR" b="1" dirty="0" smtClean="0">
                          <a:solidFill>
                            <a:schemeClr val="tx2"/>
                          </a:solidFill>
                        </a:rPr>
                        <a:t>8.263</a:t>
                      </a:r>
                      <a:endParaRPr lang="el-GR" b="1" dirty="0">
                        <a:solidFill>
                          <a:schemeClr val="tx2"/>
                        </a:solidFill>
                      </a:endParaRPr>
                    </a:p>
                  </a:txBody>
                  <a:tcPr>
                    <a:solidFill>
                      <a:schemeClr val="accent1">
                        <a:lumMod val="20000"/>
                        <a:lumOff val="80000"/>
                      </a:schemeClr>
                    </a:solidFill>
                  </a:tcPr>
                </a:tc>
                <a:tc>
                  <a:txBody>
                    <a:bodyPr/>
                    <a:lstStyle/>
                    <a:p>
                      <a:pPr algn="r"/>
                      <a:r>
                        <a:rPr lang="el-GR" b="1" dirty="0" smtClean="0">
                          <a:solidFill>
                            <a:schemeClr val="tx2"/>
                          </a:solidFill>
                        </a:rPr>
                        <a:t>7.188</a:t>
                      </a:r>
                      <a:endParaRPr lang="el-GR" b="1" dirty="0">
                        <a:solidFill>
                          <a:schemeClr val="tx2"/>
                        </a:solidFill>
                      </a:endParaRPr>
                    </a:p>
                  </a:txBody>
                  <a:tcPr>
                    <a:solidFill>
                      <a:schemeClr val="accent1">
                        <a:lumMod val="20000"/>
                        <a:lumOff val="80000"/>
                      </a:schemeClr>
                    </a:solidFill>
                  </a:tcPr>
                </a:tc>
                <a:tc>
                  <a:txBody>
                    <a:bodyPr/>
                    <a:lstStyle/>
                    <a:p>
                      <a:pPr algn="r"/>
                      <a:r>
                        <a:rPr lang="el-GR" b="1" dirty="0" smtClean="0">
                          <a:solidFill>
                            <a:schemeClr val="tx2"/>
                          </a:solidFill>
                        </a:rPr>
                        <a:t>-1.075</a:t>
                      </a:r>
                      <a:endParaRPr lang="el-GR" b="1" dirty="0">
                        <a:solidFill>
                          <a:schemeClr val="tx2"/>
                        </a:solidFill>
                      </a:endParaRPr>
                    </a:p>
                  </a:txBody>
                  <a:tcPr>
                    <a:solidFill>
                      <a:schemeClr val="accent1">
                        <a:lumMod val="20000"/>
                        <a:lumOff val="80000"/>
                      </a:schemeClr>
                    </a:solidFill>
                  </a:tcPr>
                </a:tc>
                <a:tc>
                  <a:txBody>
                    <a:bodyPr/>
                    <a:lstStyle/>
                    <a:p>
                      <a:pPr algn="r"/>
                      <a:r>
                        <a:rPr lang="el-GR" b="1" dirty="0" smtClean="0">
                          <a:solidFill>
                            <a:schemeClr val="tx2"/>
                          </a:solidFill>
                        </a:rPr>
                        <a:t>-13,0</a:t>
                      </a:r>
                      <a:endParaRPr lang="el-GR" b="1" dirty="0">
                        <a:solidFill>
                          <a:schemeClr val="tx2"/>
                        </a:solidFill>
                      </a:endParaRPr>
                    </a:p>
                  </a:txBody>
                  <a:tcPr>
                    <a:solidFill>
                      <a:schemeClr val="accent1">
                        <a:lumMod val="20000"/>
                        <a:lumOff val="80000"/>
                      </a:schemeClr>
                    </a:solidFill>
                  </a:tcPr>
                </a:tc>
              </a:tr>
              <a:tr h="594066">
                <a:tc>
                  <a:txBody>
                    <a:bodyPr/>
                    <a:lstStyle/>
                    <a:p>
                      <a:r>
                        <a:rPr lang="el-GR" sz="1400" b="1" dirty="0" smtClean="0">
                          <a:solidFill>
                            <a:schemeClr val="tx2"/>
                          </a:solidFill>
                        </a:rPr>
                        <a:t>ΣΥΝΟΛΟ ΧΩΡΑΣ</a:t>
                      </a:r>
                      <a:endParaRPr lang="el-GR" sz="1400" b="1" dirty="0">
                        <a:solidFill>
                          <a:schemeClr val="tx2"/>
                        </a:solidFill>
                      </a:endParaRPr>
                    </a:p>
                  </a:txBody>
                  <a:tcPr>
                    <a:solidFill>
                      <a:schemeClr val="accent1">
                        <a:lumMod val="20000"/>
                        <a:lumOff val="80000"/>
                      </a:schemeClr>
                    </a:solidFill>
                  </a:tcPr>
                </a:tc>
                <a:tc>
                  <a:txBody>
                    <a:bodyPr/>
                    <a:lstStyle/>
                    <a:p>
                      <a:pPr algn="r"/>
                      <a:r>
                        <a:rPr lang="el-GR" b="1" dirty="0" smtClean="0">
                          <a:solidFill>
                            <a:schemeClr val="tx2"/>
                          </a:solidFill>
                        </a:rPr>
                        <a:t>141.309</a:t>
                      </a:r>
                      <a:endParaRPr lang="el-GR" b="1" dirty="0">
                        <a:solidFill>
                          <a:schemeClr val="tx2"/>
                        </a:solidFill>
                      </a:endParaRPr>
                    </a:p>
                  </a:txBody>
                  <a:tcPr>
                    <a:solidFill>
                      <a:schemeClr val="accent1">
                        <a:lumMod val="20000"/>
                        <a:lumOff val="80000"/>
                      </a:schemeClr>
                    </a:solidFill>
                  </a:tcPr>
                </a:tc>
                <a:tc>
                  <a:txBody>
                    <a:bodyPr/>
                    <a:lstStyle/>
                    <a:p>
                      <a:pPr algn="r"/>
                      <a:r>
                        <a:rPr lang="el-GR" b="1" dirty="0" smtClean="0">
                          <a:solidFill>
                            <a:schemeClr val="tx2"/>
                          </a:solidFill>
                        </a:rPr>
                        <a:t>100.064</a:t>
                      </a:r>
                      <a:endParaRPr lang="el-GR" b="1" dirty="0">
                        <a:solidFill>
                          <a:schemeClr val="tx2"/>
                        </a:solidFill>
                      </a:endParaRPr>
                    </a:p>
                  </a:txBody>
                  <a:tcPr>
                    <a:solidFill>
                      <a:schemeClr val="accent1">
                        <a:lumMod val="20000"/>
                        <a:lumOff val="80000"/>
                      </a:schemeClr>
                    </a:solidFill>
                  </a:tcPr>
                </a:tc>
                <a:tc>
                  <a:txBody>
                    <a:bodyPr/>
                    <a:lstStyle/>
                    <a:p>
                      <a:pPr algn="r"/>
                      <a:r>
                        <a:rPr lang="el-GR" b="1" dirty="0" smtClean="0">
                          <a:solidFill>
                            <a:schemeClr val="tx2"/>
                          </a:solidFill>
                        </a:rPr>
                        <a:t>-41.245</a:t>
                      </a:r>
                      <a:endParaRPr lang="el-GR" b="1" dirty="0">
                        <a:solidFill>
                          <a:schemeClr val="tx2"/>
                        </a:solidFill>
                      </a:endParaRPr>
                    </a:p>
                  </a:txBody>
                  <a:tcPr>
                    <a:solidFill>
                      <a:schemeClr val="accent1">
                        <a:lumMod val="20000"/>
                        <a:lumOff val="80000"/>
                      </a:schemeClr>
                    </a:solidFill>
                  </a:tcPr>
                </a:tc>
                <a:tc>
                  <a:txBody>
                    <a:bodyPr/>
                    <a:lstStyle/>
                    <a:p>
                      <a:pPr algn="r"/>
                      <a:r>
                        <a:rPr lang="el-GR" b="1" dirty="0" smtClean="0">
                          <a:solidFill>
                            <a:schemeClr val="tx2"/>
                          </a:solidFill>
                        </a:rPr>
                        <a:t>-29,2</a:t>
                      </a:r>
                      <a:endParaRPr lang="el-GR" b="1" dirty="0">
                        <a:solidFill>
                          <a:schemeClr val="tx2"/>
                        </a:solidFill>
                      </a:endParaRPr>
                    </a:p>
                  </a:txBody>
                  <a:tcPr>
                    <a:solidFill>
                      <a:schemeClr val="accent1">
                        <a:lumMod val="20000"/>
                        <a:lumOff val="80000"/>
                      </a:schemeClr>
                    </a:solidFill>
                  </a:tcPr>
                </a:tc>
              </a:tr>
            </a:tbl>
          </a:graphicData>
        </a:graphic>
      </p:graphicFrame>
      <p:sp>
        <p:nvSpPr>
          <p:cNvPr id="7" name="6 - Θέση υποσέλιδου"/>
          <p:cNvSpPr>
            <a:spLocks noGrp="1"/>
          </p:cNvSpPr>
          <p:nvPr>
            <p:ph type="ftr" sz="quarter" idx="11"/>
          </p:nvPr>
        </p:nvSpPr>
        <p:spPr/>
        <p:txBody>
          <a:bodyPr/>
          <a:lstStyle/>
          <a:p>
            <a:r>
              <a:rPr lang="en-US" smtClean="0"/>
              <a:t>maraky@sch.gr</a:t>
            </a:r>
            <a:endParaRPr lang="el-GR"/>
          </a:p>
        </p:txBody>
      </p:sp>
      <p:sp>
        <p:nvSpPr>
          <p:cNvPr id="8" name="7 - Θέση ημερομηνίας"/>
          <p:cNvSpPr>
            <a:spLocks noGrp="1"/>
          </p:cNvSpPr>
          <p:nvPr>
            <p:ph type="dt" sz="half" idx="10"/>
          </p:nvPr>
        </p:nvSpPr>
        <p:spPr/>
        <p:txBody>
          <a:bodyPr/>
          <a:lstStyle/>
          <a:p>
            <a:fld id="{9E7C22B3-FD0C-4932-9C92-5B6DC5AF13CB}" type="datetime1">
              <a:rPr lang="el-GR" smtClean="0"/>
              <a:t>31/1/2018</a:t>
            </a:fld>
            <a:endParaRPr lang="el-G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547664" y="260648"/>
            <a:ext cx="6131024" cy="1143000"/>
          </a:xfrm>
        </p:spPr>
        <p:txBody>
          <a:bodyPr>
            <a:normAutofit fontScale="90000"/>
          </a:bodyPr>
          <a:lstStyle/>
          <a:p>
            <a:r>
              <a:rPr lang="el-GR" b="1" dirty="0" smtClean="0">
                <a:solidFill>
                  <a:schemeClr val="tx2"/>
                </a:solidFill>
              </a:rPr>
              <a:t>ΟΙΚΟΝΟΜΙΚΗ ΚΡΙΣΗ ΚΑΙ ΣΥΝΕΠΕΙΕΣ</a:t>
            </a:r>
            <a:endParaRPr lang="el-GR" b="1" dirty="0">
              <a:solidFill>
                <a:schemeClr val="tx2"/>
              </a:solidFill>
            </a:endParaRPr>
          </a:p>
        </p:txBody>
      </p:sp>
      <p:pic>
        <p:nvPicPr>
          <p:cNvPr id="5" name="4 - Θέση περιεχομένου" descr="http://www.alfavita.gr/sites/default/files/styles/imagearthron/public/17-11135sgloyu2-1021x576.jpg?itok=FbDkXQVa"/>
          <p:cNvPicPr>
            <a:picLocks noGrp="1"/>
          </p:cNvPicPr>
          <p:nvPr>
            <p:ph idx="1"/>
          </p:nvPr>
        </p:nvPicPr>
        <p:blipFill>
          <a:blip r:embed="rId2" cstate="print">
            <a:duotone>
              <a:schemeClr val="accent1">
                <a:shade val="45000"/>
                <a:satMod val="135000"/>
              </a:schemeClr>
              <a:prstClr val="white"/>
            </a:duotone>
            <a:lum bright="-3000" contrast="26000"/>
          </a:blip>
          <a:srcRect/>
          <a:stretch>
            <a:fillRect/>
          </a:stretch>
        </p:blipFill>
        <p:spPr bwMode="auto">
          <a:xfrm>
            <a:off x="1228725" y="1634331"/>
            <a:ext cx="6686550" cy="4457700"/>
          </a:xfrm>
          <a:prstGeom prst="rect">
            <a:avLst/>
          </a:prstGeom>
          <a:solidFill>
            <a:schemeClr val="accent4">
              <a:lumMod val="20000"/>
              <a:lumOff val="80000"/>
            </a:schemeClr>
          </a:solidFill>
          <a:ln w="9525">
            <a:noFill/>
            <a:miter lim="800000"/>
            <a:headEnd/>
            <a:tailEnd/>
          </a:ln>
        </p:spPr>
      </p:pic>
      <p:sp>
        <p:nvSpPr>
          <p:cNvPr id="4" name="3 - Θέση υποσέλιδου"/>
          <p:cNvSpPr>
            <a:spLocks noGrp="1"/>
          </p:cNvSpPr>
          <p:nvPr>
            <p:ph type="ftr" sz="quarter" idx="11"/>
          </p:nvPr>
        </p:nvSpPr>
        <p:spPr/>
        <p:txBody>
          <a:bodyPr/>
          <a:lstStyle/>
          <a:p>
            <a:r>
              <a:rPr lang="en-US" smtClean="0"/>
              <a:t>maraky@sch.gr</a:t>
            </a:r>
            <a:endParaRPr lang="el-GR"/>
          </a:p>
        </p:txBody>
      </p:sp>
      <p:sp>
        <p:nvSpPr>
          <p:cNvPr id="6" name="5 - Θέση ημερομηνίας"/>
          <p:cNvSpPr>
            <a:spLocks noGrp="1"/>
          </p:cNvSpPr>
          <p:nvPr>
            <p:ph type="dt" sz="half" idx="10"/>
          </p:nvPr>
        </p:nvSpPr>
        <p:spPr/>
        <p:txBody>
          <a:bodyPr/>
          <a:lstStyle/>
          <a:p>
            <a:fld id="{9E428648-573C-4A4F-8AB8-F1370EEFC1EC}" type="datetime1">
              <a:rPr lang="el-GR" smtClean="0"/>
              <a:t>31/1/2018</a:t>
            </a:fld>
            <a:endParaRPr lang="el-G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42913" y="103188"/>
            <a:ext cx="8243887" cy="517500"/>
          </a:xfrm>
        </p:spPr>
        <p:txBody>
          <a:bodyPr/>
          <a:lstStyle/>
          <a:p>
            <a:r>
              <a:rPr lang="el-GR" sz="2400" b="1" dirty="0" smtClean="0">
                <a:solidFill>
                  <a:schemeClr val="tx2"/>
                </a:solidFill>
              </a:rPr>
              <a:t>ΜΑΘΗΤΙΚΟΣ ΠΛΗΘΥΣΜΟΣ ΚΡΗΤΗΣ</a:t>
            </a:r>
            <a:endParaRPr lang="el-GR" sz="2400" b="1" dirty="0"/>
          </a:p>
        </p:txBody>
      </p:sp>
      <p:graphicFrame>
        <p:nvGraphicFramePr>
          <p:cNvPr id="6" name="5 - Θέση περιεχομένου"/>
          <p:cNvGraphicFramePr>
            <a:graphicFrameLocks noGrp="1"/>
          </p:cNvGraphicFramePr>
          <p:nvPr>
            <p:ph idx="1"/>
          </p:nvPr>
        </p:nvGraphicFramePr>
        <p:xfrm>
          <a:off x="107505" y="998436"/>
          <a:ext cx="8928990" cy="4990002"/>
        </p:xfrm>
        <a:graphic>
          <a:graphicData uri="http://schemas.openxmlformats.org/drawingml/2006/table">
            <a:tbl>
              <a:tblPr firstRow="1" bandRow="1">
                <a:tableStyleId>{5C22544A-7EE6-4342-B048-85BDC9FD1C3A}</a:tableStyleId>
              </a:tblPr>
              <a:tblGrid>
                <a:gridCol w="1785798"/>
                <a:gridCol w="1785798"/>
                <a:gridCol w="1785798"/>
                <a:gridCol w="1785798"/>
                <a:gridCol w="1785798"/>
              </a:tblGrid>
              <a:tr h="6480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dirty="0" smtClean="0">
                          <a:solidFill>
                            <a:schemeClr val="tx2"/>
                          </a:solidFill>
                        </a:rPr>
                        <a:t>ΠΕΡΙΟΧΕΣ</a:t>
                      </a:r>
                    </a:p>
                    <a:p>
                      <a:endParaRPr lang="el-GR" sz="1400" dirty="0">
                        <a:solidFill>
                          <a:schemeClr val="tx2"/>
                        </a:solidFill>
                      </a:endParaRPr>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dirty="0" smtClean="0">
                          <a:solidFill>
                            <a:schemeClr val="tx2"/>
                          </a:solidFill>
                        </a:rPr>
                        <a:t>Σ.Ε. 2001/02</a:t>
                      </a:r>
                    </a:p>
                    <a:p>
                      <a:endParaRPr lang="el-GR" sz="1400" dirty="0">
                        <a:solidFill>
                          <a:schemeClr val="tx2"/>
                        </a:solidFill>
                      </a:endParaRPr>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dirty="0" smtClean="0">
                          <a:solidFill>
                            <a:schemeClr val="tx2"/>
                          </a:solidFill>
                        </a:rPr>
                        <a:t>Σ.Ε 2014/15</a:t>
                      </a:r>
                    </a:p>
                    <a:p>
                      <a:endParaRPr lang="el-GR" sz="1400" dirty="0">
                        <a:solidFill>
                          <a:schemeClr val="tx2"/>
                        </a:solidFill>
                      </a:endParaRPr>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dirty="0" smtClean="0">
                          <a:solidFill>
                            <a:schemeClr val="tx2"/>
                          </a:solidFill>
                        </a:rPr>
                        <a:t>ΔΙΑΦΟΡΑ</a:t>
                      </a:r>
                    </a:p>
                    <a:p>
                      <a:endParaRPr lang="el-GR" sz="1400" dirty="0">
                        <a:solidFill>
                          <a:schemeClr val="tx2"/>
                        </a:solidFill>
                      </a:endParaRPr>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dirty="0" smtClean="0">
                          <a:solidFill>
                            <a:schemeClr val="tx2"/>
                          </a:solidFill>
                        </a:rPr>
                        <a:t>% ΜΕΤ.</a:t>
                      </a:r>
                    </a:p>
                    <a:p>
                      <a:endParaRPr lang="el-GR" sz="1400" dirty="0">
                        <a:solidFill>
                          <a:schemeClr val="tx2"/>
                        </a:solidFill>
                      </a:endParaRPr>
                    </a:p>
                  </a:txBody>
                  <a:tcPr>
                    <a:solidFill>
                      <a:schemeClr val="accent1">
                        <a:lumMod val="20000"/>
                        <a:lumOff val="80000"/>
                      </a:schemeClr>
                    </a:solidFill>
                  </a:tcPr>
                </a:tc>
              </a:tr>
              <a:tr h="432048">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b="1" dirty="0" smtClean="0">
                          <a:solidFill>
                            <a:schemeClr val="tx2"/>
                          </a:solidFill>
                        </a:rPr>
                        <a:t>ΣΥΝΟΛΟ</a:t>
                      </a:r>
                    </a:p>
                    <a:p>
                      <a:endParaRPr lang="el-GR" dirty="0">
                        <a:solidFill>
                          <a:schemeClr val="tx2"/>
                        </a:solidFill>
                      </a:endParaRPr>
                    </a:p>
                  </a:txBody>
                  <a:tcPr>
                    <a:solidFill>
                      <a:schemeClr val="accent1">
                        <a:lumMod val="20000"/>
                        <a:lumOff val="80000"/>
                      </a:schemeClr>
                    </a:solidFill>
                  </a:tcPr>
                </a:tc>
                <a:tc hMerge="1">
                  <a:txBody>
                    <a:bodyPr/>
                    <a:lstStyle/>
                    <a:p>
                      <a:endParaRPr lang="el-GR" dirty="0"/>
                    </a:p>
                  </a:txBody>
                  <a:tcPr>
                    <a:solidFill>
                      <a:schemeClr val="accent4">
                        <a:lumMod val="20000"/>
                        <a:lumOff val="80000"/>
                      </a:schemeClr>
                    </a:solidFill>
                  </a:tcPr>
                </a:tc>
                <a:tc hMerge="1">
                  <a:txBody>
                    <a:bodyPr/>
                    <a:lstStyle/>
                    <a:p>
                      <a:endParaRPr lang="el-GR" dirty="0"/>
                    </a:p>
                  </a:txBody>
                  <a:tcPr>
                    <a:solidFill>
                      <a:schemeClr val="accent4">
                        <a:lumMod val="20000"/>
                        <a:lumOff val="80000"/>
                      </a:schemeClr>
                    </a:solidFill>
                  </a:tcPr>
                </a:tc>
                <a:tc hMerge="1">
                  <a:txBody>
                    <a:bodyPr/>
                    <a:lstStyle/>
                    <a:p>
                      <a:endParaRPr lang="el-GR" dirty="0"/>
                    </a:p>
                  </a:txBody>
                  <a:tcPr>
                    <a:solidFill>
                      <a:schemeClr val="accent4">
                        <a:lumMod val="20000"/>
                        <a:lumOff val="80000"/>
                      </a:schemeClr>
                    </a:solidFill>
                  </a:tcPr>
                </a:tc>
                <a:tc hMerge="1">
                  <a:txBody>
                    <a:bodyPr/>
                    <a:lstStyle/>
                    <a:p>
                      <a:endParaRPr lang="el-GR" dirty="0"/>
                    </a:p>
                  </a:txBody>
                  <a:tcPr>
                    <a:solidFill>
                      <a:schemeClr val="accent4">
                        <a:lumMod val="20000"/>
                        <a:lumOff val="80000"/>
                      </a:schemeClr>
                    </a:solidFill>
                  </a:tcPr>
                </a:tc>
              </a:tr>
              <a:tr h="5940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b="1" dirty="0" smtClean="0">
                          <a:solidFill>
                            <a:schemeClr val="tx2"/>
                          </a:solidFill>
                        </a:rPr>
                        <a:t>Ν.ΗΡΑΚΛΕΙΟΥ</a:t>
                      </a:r>
                    </a:p>
                    <a:p>
                      <a:endParaRPr lang="el-GR" sz="1400" b="1" dirty="0">
                        <a:solidFill>
                          <a:schemeClr val="tx2"/>
                        </a:solidFill>
                      </a:endParaRPr>
                    </a:p>
                  </a:txBody>
                  <a:tcPr>
                    <a:solidFill>
                      <a:schemeClr val="accent1">
                        <a:lumMod val="20000"/>
                        <a:lumOff val="80000"/>
                      </a:schemeClr>
                    </a:solidFill>
                  </a:tcPr>
                </a:tc>
                <a:tc>
                  <a:txBody>
                    <a:bodyPr/>
                    <a:lstStyle/>
                    <a:p>
                      <a:pPr algn="r"/>
                      <a:r>
                        <a:rPr lang="el-GR" b="1" dirty="0" smtClean="0">
                          <a:solidFill>
                            <a:schemeClr val="tx2"/>
                          </a:solidFill>
                        </a:rPr>
                        <a:t>41.928</a:t>
                      </a:r>
                      <a:endParaRPr lang="el-GR" b="1" dirty="0">
                        <a:solidFill>
                          <a:schemeClr val="tx2"/>
                        </a:solidFill>
                      </a:endParaRPr>
                    </a:p>
                  </a:txBody>
                  <a:tcPr>
                    <a:solidFill>
                      <a:schemeClr val="accent1">
                        <a:lumMod val="20000"/>
                        <a:lumOff val="80000"/>
                      </a:schemeClr>
                    </a:solidFill>
                  </a:tcPr>
                </a:tc>
                <a:tc>
                  <a:txBody>
                    <a:bodyPr/>
                    <a:lstStyle/>
                    <a:p>
                      <a:pPr algn="r"/>
                      <a:r>
                        <a:rPr lang="el-GR" b="1" dirty="0" smtClean="0">
                          <a:solidFill>
                            <a:schemeClr val="tx2"/>
                          </a:solidFill>
                        </a:rPr>
                        <a:t>42.902</a:t>
                      </a:r>
                      <a:endParaRPr lang="el-GR" b="1" dirty="0">
                        <a:solidFill>
                          <a:schemeClr val="tx2"/>
                        </a:solidFill>
                      </a:endParaRPr>
                    </a:p>
                  </a:txBody>
                  <a:tcPr>
                    <a:solidFill>
                      <a:schemeClr val="accent1">
                        <a:lumMod val="20000"/>
                        <a:lumOff val="80000"/>
                      </a:schemeClr>
                    </a:solidFill>
                  </a:tcPr>
                </a:tc>
                <a:tc>
                  <a:txBody>
                    <a:bodyPr/>
                    <a:lstStyle/>
                    <a:p>
                      <a:pPr algn="r"/>
                      <a:r>
                        <a:rPr lang="el-GR" b="1" dirty="0" smtClean="0">
                          <a:solidFill>
                            <a:schemeClr val="tx2"/>
                          </a:solidFill>
                        </a:rPr>
                        <a:t>974</a:t>
                      </a:r>
                      <a:endParaRPr lang="el-GR" b="1" dirty="0">
                        <a:solidFill>
                          <a:schemeClr val="tx2"/>
                        </a:solidFill>
                      </a:endParaRPr>
                    </a:p>
                  </a:txBody>
                  <a:tcPr>
                    <a:solidFill>
                      <a:schemeClr val="accent1">
                        <a:lumMod val="20000"/>
                        <a:lumOff val="80000"/>
                      </a:schemeClr>
                    </a:solidFill>
                  </a:tcPr>
                </a:tc>
                <a:tc>
                  <a:txBody>
                    <a:bodyPr/>
                    <a:lstStyle/>
                    <a:p>
                      <a:pPr algn="r"/>
                      <a:r>
                        <a:rPr lang="el-GR" b="1" dirty="0" smtClean="0">
                          <a:solidFill>
                            <a:schemeClr val="tx2"/>
                          </a:solidFill>
                        </a:rPr>
                        <a:t>2,3</a:t>
                      </a:r>
                      <a:endParaRPr lang="el-GR" b="1" dirty="0">
                        <a:solidFill>
                          <a:schemeClr val="tx2"/>
                        </a:solidFill>
                      </a:endParaRPr>
                    </a:p>
                  </a:txBody>
                  <a:tcPr>
                    <a:solidFill>
                      <a:schemeClr val="accent1">
                        <a:lumMod val="20000"/>
                        <a:lumOff val="80000"/>
                      </a:schemeClr>
                    </a:solidFill>
                  </a:tcPr>
                </a:tc>
              </a:tr>
              <a:tr h="5940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b="1" dirty="0" smtClean="0">
                          <a:solidFill>
                            <a:schemeClr val="tx2"/>
                          </a:solidFill>
                        </a:rPr>
                        <a:t>Ν.ΛΑΣΙΘΙΟΥ</a:t>
                      </a:r>
                    </a:p>
                    <a:p>
                      <a:pPr marL="0" marR="0" indent="0" algn="l" defTabSz="914400" rtl="0" eaLnBrk="1" fontAlgn="auto" latinLnBrk="0" hangingPunct="1">
                        <a:lnSpc>
                          <a:spcPct val="100000"/>
                        </a:lnSpc>
                        <a:spcBef>
                          <a:spcPts val="0"/>
                        </a:spcBef>
                        <a:spcAft>
                          <a:spcPts val="0"/>
                        </a:spcAft>
                        <a:buClrTx/>
                        <a:buSzTx/>
                        <a:buFontTx/>
                        <a:buNone/>
                        <a:tabLst/>
                        <a:defRPr/>
                      </a:pPr>
                      <a:endParaRPr lang="el-GR" sz="1400" b="1" dirty="0" smtClean="0">
                        <a:solidFill>
                          <a:schemeClr val="tx2"/>
                        </a:solidFill>
                      </a:endParaRPr>
                    </a:p>
                    <a:p>
                      <a:endParaRPr lang="el-GR" sz="1400" b="1" dirty="0">
                        <a:solidFill>
                          <a:schemeClr val="tx2"/>
                        </a:solidFill>
                      </a:endParaRPr>
                    </a:p>
                  </a:txBody>
                  <a:tcPr>
                    <a:solidFill>
                      <a:schemeClr val="accent1">
                        <a:lumMod val="20000"/>
                        <a:lumOff val="80000"/>
                      </a:schemeClr>
                    </a:solidFill>
                  </a:tcPr>
                </a:tc>
                <a:tc>
                  <a:txBody>
                    <a:bodyPr/>
                    <a:lstStyle/>
                    <a:p>
                      <a:pPr algn="r"/>
                      <a:r>
                        <a:rPr lang="el-GR" b="1" dirty="0" smtClean="0">
                          <a:solidFill>
                            <a:schemeClr val="tx2"/>
                          </a:solidFill>
                        </a:rPr>
                        <a:t>10.032</a:t>
                      </a:r>
                      <a:endParaRPr lang="el-GR" b="1" dirty="0">
                        <a:solidFill>
                          <a:schemeClr val="tx2"/>
                        </a:solidFill>
                      </a:endParaRPr>
                    </a:p>
                  </a:txBody>
                  <a:tcPr>
                    <a:solidFill>
                      <a:schemeClr val="accent1">
                        <a:lumMod val="20000"/>
                        <a:lumOff val="80000"/>
                      </a:schemeClr>
                    </a:solidFill>
                  </a:tcPr>
                </a:tc>
                <a:tc>
                  <a:txBody>
                    <a:bodyPr/>
                    <a:lstStyle/>
                    <a:p>
                      <a:pPr algn="r"/>
                      <a:r>
                        <a:rPr lang="el-GR" b="1" dirty="0" smtClean="0">
                          <a:solidFill>
                            <a:schemeClr val="tx2"/>
                          </a:solidFill>
                        </a:rPr>
                        <a:t>9.559</a:t>
                      </a:r>
                      <a:endParaRPr lang="el-GR" b="1" dirty="0">
                        <a:solidFill>
                          <a:schemeClr val="tx2"/>
                        </a:solidFill>
                      </a:endParaRPr>
                    </a:p>
                  </a:txBody>
                  <a:tcPr>
                    <a:solidFill>
                      <a:schemeClr val="accent1">
                        <a:lumMod val="20000"/>
                        <a:lumOff val="80000"/>
                      </a:schemeClr>
                    </a:solidFill>
                  </a:tcPr>
                </a:tc>
                <a:tc>
                  <a:txBody>
                    <a:bodyPr/>
                    <a:lstStyle/>
                    <a:p>
                      <a:pPr algn="r"/>
                      <a:r>
                        <a:rPr lang="el-GR" b="1" dirty="0" smtClean="0">
                          <a:solidFill>
                            <a:schemeClr val="tx2"/>
                          </a:solidFill>
                        </a:rPr>
                        <a:t>-473</a:t>
                      </a:r>
                      <a:endParaRPr lang="el-GR" b="1" dirty="0">
                        <a:solidFill>
                          <a:schemeClr val="tx2"/>
                        </a:solidFill>
                      </a:endParaRPr>
                    </a:p>
                  </a:txBody>
                  <a:tcPr>
                    <a:solidFill>
                      <a:schemeClr val="accent1">
                        <a:lumMod val="20000"/>
                        <a:lumOff val="80000"/>
                      </a:schemeClr>
                    </a:solidFill>
                  </a:tcPr>
                </a:tc>
                <a:tc>
                  <a:txBody>
                    <a:bodyPr/>
                    <a:lstStyle/>
                    <a:p>
                      <a:pPr algn="r"/>
                      <a:r>
                        <a:rPr lang="el-GR" b="1" dirty="0" smtClean="0">
                          <a:solidFill>
                            <a:schemeClr val="tx2"/>
                          </a:solidFill>
                        </a:rPr>
                        <a:t>-4,7</a:t>
                      </a:r>
                      <a:endParaRPr lang="el-GR" b="1" dirty="0">
                        <a:solidFill>
                          <a:schemeClr val="tx2"/>
                        </a:solidFill>
                      </a:endParaRPr>
                    </a:p>
                  </a:txBody>
                  <a:tcPr>
                    <a:solidFill>
                      <a:schemeClr val="accent1">
                        <a:lumMod val="20000"/>
                        <a:lumOff val="80000"/>
                      </a:schemeClr>
                    </a:solidFill>
                  </a:tcPr>
                </a:tc>
              </a:tr>
              <a:tr h="594066">
                <a:tc>
                  <a:txBody>
                    <a:bodyPr/>
                    <a:lstStyle/>
                    <a:p>
                      <a:r>
                        <a:rPr lang="el-GR" sz="1400" b="1" dirty="0" smtClean="0">
                          <a:solidFill>
                            <a:schemeClr val="tx2"/>
                          </a:solidFill>
                        </a:rPr>
                        <a:t>Ν.ΡΕΘΥΜΝΗΣ</a:t>
                      </a:r>
                      <a:endParaRPr lang="el-GR" sz="1400" b="1" dirty="0">
                        <a:solidFill>
                          <a:schemeClr val="tx2"/>
                        </a:solidFill>
                      </a:endParaRPr>
                    </a:p>
                  </a:txBody>
                  <a:tcPr>
                    <a:solidFill>
                      <a:schemeClr val="accent1">
                        <a:lumMod val="20000"/>
                        <a:lumOff val="80000"/>
                      </a:schemeClr>
                    </a:solidFill>
                  </a:tcPr>
                </a:tc>
                <a:tc>
                  <a:txBody>
                    <a:bodyPr/>
                    <a:lstStyle/>
                    <a:p>
                      <a:pPr algn="r"/>
                      <a:r>
                        <a:rPr lang="el-GR" b="1" dirty="0" smtClean="0">
                          <a:solidFill>
                            <a:schemeClr val="tx2"/>
                          </a:solidFill>
                        </a:rPr>
                        <a:t>10.484</a:t>
                      </a:r>
                      <a:endParaRPr lang="el-GR" b="1" dirty="0">
                        <a:solidFill>
                          <a:schemeClr val="tx2"/>
                        </a:solidFill>
                      </a:endParaRPr>
                    </a:p>
                  </a:txBody>
                  <a:tcPr>
                    <a:solidFill>
                      <a:schemeClr val="accent1">
                        <a:lumMod val="20000"/>
                        <a:lumOff val="80000"/>
                      </a:schemeClr>
                    </a:solidFill>
                  </a:tcPr>
                </a:tc>
                <a:tc>
                  <a:txBody>
                    <a:bodyPr/>
                    <a:lstStyle/>
                    <a:p>
                      <a:pPr algn="r"/>
                      <a:r>
                        <a:rPr lang="el-GR" b="1" dirty="0" smtClean="0">
                          <a:solidFill>
                            <a:schemeClr val="tx2"/>
                          </a:solidFill>
                        </a:rPr>
                        <a:t>11.580</a:t>
                      </a:r>
                      <a:endParaRPr lang="el-GR" b="1" dirty="0">
                        <a:solidFill>
                          <a:schemeClr val="tx2"/>
                        </a:solidFill>
                      </a:endParaRPr>
                    </a:p>
                  </a:txBody>
                  <a:tcPr>
                    <a:solidFill>
                      <a:schemeClr val="accent1">
                        <a:lumMod val="20000"/>
                        <a:lumOff val="80000"/>
                      </a:schemeClr>
                    </a:solidFill>
                  </a:tcPr>
                </a:tc>
                <a:tc>
                  <a:txBody>
                    <a:bodyPr/>
                    <a:lstStyle/>
                    <a:p>
                      <a:pPr algn="r"/>
                      <a:r>
                        <a:rPr lang="el-GR" b="1" dirty="0" smtClean="0">
                          <a:solidFill>
                            <a:schemeClr val="tx2"/>
                          </a:solidFill>
                        </a:rPr>
                        <a:t>1.096</a:t>
                      </a:r>
                      <a:endParaRPr lang="el-GR" b="1" dirty="0">
                        <a:solidFill>
                          <a:schemeClr val="tx2"/>
                        </a:solidFill>
                      </a:endParaRPr>
                    </a:p>
                  </a:txBody>
                  <a:tcPr>
                    <a:solidFill>
                      <a:schemeClr val="accent1">
                        <a:lumMod val="20000"/>
                        <a:lumOff val="80000"/>
                      </a:schemeClr>
                    </a:solidFill>
                  </a:tcPr>
                </a:tc>
                <a:tc>
                  <a:txBody>
                    <a:bodyPr/>
                    <a:lstStyle/>
                    <a:p>
                      <a:pPr algn="r"/>
                      <a:r>
                        <a:rPr lang="el-GR" b="1" dirty="0" smtClean="0">
                          <a:solidFill>
                            <a:schemeClr val="tx2"/>
                          </a:solidFill>
                        </a:rPr>
                        <a:t>10,5</a:t>
                      </a:r>
                      <a:endParaRPr lang="el-GR" b="1" dirty="0">
                        <a:solidFill>
                          <a:schemeClr val="tx2"/>
                        </a:solidFill>
                      </a:endParaRPr>
                    </a:p>
                  </a:txBody>
                  <a:tcPr>
                    <a:solidFill>
                      <a:schemeClr val="accent1">
                        <a:lumMod val="20000"/>
                        <a:lumOff val="80000"/>
                      </a:schemeClr>
                    </a:solidFill>
                  </a:tcPr>
                </a:tc>
              </a:tr>
              <a:tr h="594066">
                <a:tc>
                  <a:txBody>
                    <a:bodyPr/>
                    <a:lstStyle/>
                    <a:p>
                      <a:r>
                        <a:rPr lang="el-GR" sz="1400" b="1" dirty="0" smtClean="0">
                          <a:solidFill>
                            <a:schemeClr val="tx2"/>
                          </a:solidFill>
                        </a:rPr>
                        <a:t>Ν.ΧΑΝΙΩΝ</a:t>
                      </a:r>
                      <a:endParaRPr lang="el-GR" sz="1400" b="1" dirty="0">
                        <a:solidFill>
                          <a:schemeClr val="tx2"/>
                        </a:solidFill>
                      </a:endParaRPr>
                    </a:p>
                  </a:txBody>
                  <a:tcPr>
                    <a:solidFill>
                      <a:schemeClr val="accent1">
                        <a:lumMod val="20000"/>
                        <a:lumOff val="80000"/>
                      </a:schemeClr>
                    </a:solidFill>
                  </a:tcPr>
                </a:tc>
                <a:tc>
                  <a:txBody>
                    <a:bodyPr/>
                    <a:lstStyle/>
                    <a:p>
                      <a:pPr algn="r"/>
                      <a:r>
                        <a:rPr lang="el-GR" b="1" dirty="0" smtClean="0">
                          <a:solidFill>
                            <a:schemeClr val="tx2"/>
                          </a:solidFill>
                        </a:rPr>
                        <a:t>19.380</a:t>
                      </a:r>
                      <a:endParaRPr lang="el-GR" b="1" dirty="0">
                        <a:solidFill>
                          <a:schemeClr val="tx2"/>
                        </a:solidFill>
                      </a:endParaRPr>
                    </a:p>
                  </a:txBody>
                  <a:tcPr>
                    <a:solidFill>
                      <a:schemeClr val="accent1">
                        <a:lumMod val="20000"/>
                        <a:lumOff val="80000"/>
                      </a:schemeClr>
                    </a:solidFill>
                  </a:tcPr>
                </a:tc>
                <a:tc>
                  <a:txBody>
                    <a:bodyPr/>
                    <a:lstStyle/>
                    <a:p>
                      <a:pPr algn="r"/>
                      <a:r>
                        <a:rPr lang="el-GR" b="1" dirty="0" smtClean="0">
                          <a:solidFill>
                            <a:schemeClr val="tx2"/>
                          </a:solidFill>
                        </a:rPr>
                        <a:t>21.366</a:t>
                      </a:r>
                      <a:endParaRPr lang="el-GR" b="1" dirty="0">
                        <a:solidFill>
                          <a:schemeClr val="tx2"/>
                        </a:solidFill>
                      </a:endParaRPr>
                    </a:p>
                  </a:txBody>
                  <a:tcPr>
                    <a:solidFill>
                      <a:schemeClr val="accent1">
                        <a:lumMod val="20000"/>
                        <a:lumOff val="80000"/>
                      </a:schemeClr>
                    </a:solidFill>
                  </a:tcPr>
                </a:tc>
                <a:tc>
                  <a:txBody>
                    <a:bodyPr/>
                    <a:lstStyle/>
                    <a:p>
                      <a:pPr algn="r"/>
                      <a:r>
                        <a:rPr lang="el-GR" b="1" dirty="0" smtClean="0">
                          <a:solidFill>
                            <a:schemeClr val="tx2"/>
                          </a:solidFill>
                        </a:rPr>
                        <a:t>1.986</a:t>
                      </a:r>
                      <a:endParaRPr lang="el-GR" b="1" dirty="0">
                        <a:solidFill>
                          <a:schemeClr val="tx2"/>
                        </a:solidFill>
                      </a:endParaRPr>
                    </a:p>
                  </a:txBody>
                  <a:tcPr>
                    <a:solidFill>
                      <a:schemeClr val="accent1">
                        <a:lumMod val="20000"/>
                        <a:lumOff val="80000"/>
                      </a:schemeClr>
                    </a:solidFill>
                  </a:tcPr>
                </a:tc>
                <a:tc>
                  <a:txBody>
                    <a:bodyPr/>
                    <a:lstStyle/>
                    <a:p>
                      <a:pPr algn="r"/>
                      <a:r>
                        <a:rPr lang="el-GR" b="1" dirty="0" smtClean="0">
                          <a:solidFill>
                            <a:schemeClr val="tx2"/>
                          </a:solidFill>
                        </a:rPr>
                        <a:t>10,2</a:t>
                      </a:r>
                      <a:endParaRPr lang="el-GR" b="1" dirty="0">
                        <a:solidFill>
                          <a:schemeClr val="tx2"/>
                        </a:solidFill>
                      </a:endParaRPr>
                    </a:p>
                  </a:txBody>
                  <a:tcPr>
                    <a:solidFill>
                      <a:schemeClr val="accent1">
                        <a:lumMod val="20000"/>
                        <a:lumOff val="80000"/>
                      </a:schemeClr>
                    </a:solidFill>
                  </a:tcPr>
                </a:tc>
              </a:tr>
              <a:tr h="594066">
                <a:tc>
                  <a:txBody>
                    <a:bodyPr/>
                    <a:lstStyle/>
                    <a:p>
                      <a:r>
                        <a:rPr lang="el-GR" sz="1400" b="1" dirty="0" smtClean="0">
                          <a:solidFill>
                            <a:schemeClr val="tx2"/>
                          </a:solidFill>
                        </a:rPr>
                        <a:t>ΚΡΗΤΗ</a:t>
                      </a:r>
                      <a:endParaRPr lang="el-GR" sz="1400" b="1" dirty="0">
                        <a:solidFill>
                          <a:schemeClr val="tx2"/>
                        </a:solidFill>
                      </a:endParaRPr>
                    </a:p>
                  </a:txBody>
                  <a:tcPr>
                    <a:solidFill>
                      <a:schemeClr val="accent1">
                        <a:lumMod val="20000"/>
                        <a:lumOff val="80000"/>
                      </a:schemeClr>
                    </a:solidFill>
                  </a:tcPr>
                </a:tc>
                <a:tc>
                  <a:txBody>
                    <a:bodyPr/>
                    <a:lstStyle/>
                    <a:p>
                      <a:pPr algn="r"/>
                      <a:r>
                        <a:rPr lang="el-GR" b="1" dirty="0" smtClean="0">
                          <a:solidFill>
                            <a:schemeClr val="tx2"/>
                          </a:solidFill>
                        </a:rPr>
                        <a:t>81.824</a:t>
                      </a:r>
                      <a:endParaRPr lang="el-GR" b="1" dirty="0">
                        <a:solidFill>
                          <a:schemeClr val="tx2"/>
                        </a:solidFill>
                      </a:endParaRPr>
                    </a:p>
                  </a:txBody>
                  <a:tcPr>
                    <a:solidFill>
                      <a:schemeClr val="accent1">
                        <a:lumMod val="20000"/>
                        <a:lumOff val="80000"/>
                      </a:schemeClr>
                    </a:solidFill>
                  </a:tcPr>
                </a:tc>
                <a:tc>
                  <a:txBody>
                    <a:bodyPr/>
                    <a:lstStyle/>
                    <a:p>
                      <a:pPr algn="r"/>
                      <a:r>
                        <a:rPr lang="el-GR" b="1" dirty="0" smtClean="0">
                          <a:solidFill>
                            <a:schemeClr val="tx2"/>
                          </a:solidFill>
                        </a:rPr>
                        <a:t>85.407</a:t>
                      </a:r>
                      <a:endParaRPr lang="el-GR" b="1" dirty="0">
                        <a:solidFill>
                          <a:schemeClr val="tx2"/>
                        </a:solidFill>
                      </a:endParaRPr>
                    </a:p>
                  </a:txBody>
                  <a:tcPr>
                    <a:solidFill>
                      <a:schemeClr val="accent1">
                        <a:lumMod val="20000"/>
                        <a:lumOff val="80000"/>
                      </a:schemeClr>
                    </a:solidFill>
                  </a:tcPr>
                </a:tc>
                <a:tc>
                  <a:txBody>
                    <a:bodyPr/>
                    <a:lstStyle/>
                    <a:p>
                      <a:pPr algn="r"/>
                      <a:r>
                        <a:rPr lang="el-GR" b="1" dirty="0" smtClean="0">
                          <a:solidFill>
                            <a:schemeClr val="tx2"/>
                          </a:solidFill>
                        </a:rPr>
                        <a:t>3.583</a:t>
                      </a:r>
                      <a:endParaRPr lang="el-GR" b="1" dirty="0">
                        <a:solidFill>
                          <a:schemeClr val="tx2"/>
                        </a:solidFill>
                      </a:endParaRPr>
                    </a:p>
                  </a:txBody>
                  <a:tcPr>
                    <a:solidFill>
                      <a:schemeClr val="accent1">
                        <a:lumMod val="20000"/>
                        <a:lumOff val="80000"/>
                      </a:schemeClr>
                    </a:solidFill>
                  </a:tcPr>
                </a:tc>
                <a:tc>
                  <a:txBody>
                    <a:bodyPr/>
                    <a:lstStyle/>
                    <a:p>
                      <a:pPr algn="r"/>
                      <a:r>
                        <a:rPr lang="el-GR" b="1" dirty="0" smtClean="0">
                          <a:solidFill>
                            <a:schemeClr val="tx2"/>
                          </a:solidFill>
                        </a:rPr>
                        <a:t>4,4</a:t>
                      </a:r>
                      <a:endParaRPr lang="el-GR" b="1" dirty="0">
                        <a:solidFill>
                          <a:schemeClr val="tx2"/>
                        </a:solidFill>
                      </a:endParaRPr>
                    </a:p>
                  </a:txBody>
                  <a:tcPr>
                    <a:solidFill>
                      <a:schemeClr val="accent1">
                        <a:lumMod val="20000"/>
                        <a:lumOff val="80000"/>
                      </a:schemeClr>
                    </a:solidFill>
                  </a:tcPr>
                </a:tc>
              </a:tr>
              <a:tr h="594066">
                <a:tc>
                  <a:txBody>
                    <a:bodyPr/>
                    <a:lstStyle/>
                    <a:p>
                      <a:r>
                        <a:rPr lang="el-GR" sz="1400" b="1" dirty="0" smtClean="0">
                          <a:solidFill>
                            <a:schemeClr val="tx2"/>
                          </a:solidFill>
                        </a:rPr>
                        <a:t>ΣΥΝΟΛΟ ΧΩΡΑΣ</a:t>
                      </a:r>
                      <a:endParaRPr lang="el-GR" sz="1400" b="1" dirty="0">
                        <a:solidFill>
                          <a:schemeClr val="tx2"/>
                        </a:solidFill>
                      </a:endParaRPr>
                    </a:p>
                  </a:txBody>
                  <a:tcPr>
                    <a:solidFill>
                      <a:schemeClr val="accent1">
                        <a:lumMod val="20000"/>
                        <a:lumOff val="80000"/>
                      </a:schemeClr>
                    </a:solidFill>
                  </a:tcPr>
                </a:tc>
                <a:tc>
                  <a:txBody>
                    <a:bodyPr/>
                    <a:lstStyle/>
                    <a:p>
                      <a:pPr algn="r"/>
                      <a:r>
                        <a:rPr lang="el-GR" b="1" dirty="0" smtClean="0">
                          <a:solidFill>
                            <a:schemeClr val="tx2"/>
                          </a:solidFill>
                        </a:rPr>
                        <a:t>1.380.363</a:t>
                      </a:r>
                      <a:endParaRPr lang="el-GR" b="1" dirty="0">
                        <a:solidFill>
                          <a:schemeClr val="tx2"/>
                        </a:solidFill>
                      </a:endParaRPr>
                    </a:p>
                  </a:txBody>
                  <a:tcPr>
                    <a:solidFill>
                      <a:schemeClr val="accent1">
                        <a:lumMod val="20000"/>
                        <a:lumOff val="80000"/>
                      </a:schemeClr>
                    </a:solidFill>
                  </a:tcPr>
                </a:tc>
                <a:tc>
                  <a:txBody>
                    <a:bodyPr/>
                    <a:lstStyle/>
                    <a:p>
                      <a:pPr algn="r"/>
                      <a:r>
                        <a:rPr lang="el-GR" b="1" dirty="0" smtClean="0">
                          <a:solidFill>
                            <a:schemeClr val="tx2"/>
                          </a:solidFill>
                        </a:rPr>
                        <a:t>1.279.883</a:t>
                      </a:r>
                      <a:endParaRPr lang="el-GR" b="1" dirty="0">
                        <a:solidFill>
                          <a:schemeClr val="tx2"/>
                        </a:solidFill>
                      </a:endParaRPr>
                    </a:p>
                  </a:txBody>
                  <a:tcPr>
                    <a:solidFill>
                      <a:schemeClr val="accent1">
                        <a:lumMod val="20000"/>
                        <a:lumOff val="80000"/>
                      </a:schemeClr>
                    </a:solidFill>
                  </a:tcPr>
                </a:tc>
                <a:tc>
                  <a:txBody>
                    <a:bodyPr/>
                    <a:lstStyle/>
                    <a:p>
                      <a:pPr algn="r"/>
                      <a:r>
                        <a:rPr lang="el-GR" b="1" dirty="0" smtClean="0">
                          <a:solidFill>
                            <a:schemeClr val="tx2"/>
                          </a:solidFill>
                        </a:rPr>
                        <a:t>-100.480</a:t>
                      </a:r>
                      <a:endParaRPr lang="el-GR" b="1" dirty="0">
                        <a:solidFill>
                          <a:schemeClr val="tx2"/>
                        </a:solidFill>
                      </a:endParaRPr>
                    </a:p>
                  </a:txBody>
                  <a:tcPr>
                    <a:solidFill>
                      <a:schemeClr val="accent1">
                        <a:lumMod val="20000"/>
                        <a:lumOff val="80000"/>
                      </a:schemeClr>
                    </a:solidFill>
                  </a:tcPr>
                </a:tc>
                <a:tc>
                  <a:txBody>
                    <a:bodyPr/>
                    <a:lstStyle/>
                    <a:p>
                      <a:pPr algn="r"/>
                      <a:r>
                        <a:rPr lang="el-GR" b="1" dirty="0" smtClean="0">
                          <a:solidFill>
                            <a:schemeClr val="tx2"/>
                          </a:solidFill>
                        </a:rPr>
                        <a:t>-7,3</a:t>
                      </a:r>
                      <a:endParaRPr lang="el-GR" b="1" dirty="0">
                        <a:solidFill>
                          <a:schemeClr val="tx2"/>
                        </a:solidFill>
                      </a:endParaRPr>
                    </a:p>
                  </a:txBody>
                  <a:tcPr>
                    <a:solidFill>
                      <a:schemeClr val="accent1">
                        <a:lumMod val="20000"/>
                        <a:lumOff val="80000"/>
                      </a:schemeClr>
                    </a:solidFill>
                  </a:tcPr>
                </a:tc>
              </a:tr>
            </a:tbl>
          </a:graphicData>
        </a:graphic>
      </p:graphicFrame>
      <p:sp>
        <p:nvSpPr>
          <p:cNvPr id="7" name="6 - Θέση υποσέλιδου"/>
          <p:cNvSpPr>
            <a:spLocks noGrp="1"/>
          </p:cNvSpPr>
          <p:nvPr>
            <p:ph type="ftr" sz="quarter" idx="11"/>
          </p:nvPr>
        </p:nvSpPr>
        <p:spPr/>
        <p:txBody>
          <a:bodyPr/>
          <a:lstStyle/>
          <a:p>
            <a:r>
              <a:rPr lang="en-US" smtClean="0"/>
              <a:t>maraky@sch.gr</a:t>
            </a:r>
            <a:endParaRPr lang="el-GR"/>
          </a:p>
        </p:txBody>
      </p:sp>
      <p:sp>
        <p:nvSpPr>
          <p:cNvPr id="8" name="7 - Θέση ημερομηνίας"/>
          <p:cNvSpPr>
            <a:spLocks noGrp="1"/>
          </p:cNvSpPr>
          <p:nvPr>
            <p:ph type="dt" sz="half" idx="10"/>
          </p:nvPr>
        </p:nvSpPr>
        <p:spPr/>
        <p:txBody>
          <a:bodyPr/>
          <a:lstStyle/>
          <a:p>
            <a:fld id="{94A3D897-86F6-4038-BB44-5D1AAD07C61F}" type="datetime1">
              <a:rPr lang="el-GR" smtClean="0"/>
              <a:t>31/1/2018</a:t>
            </a:fld>
            <a:endParaRPr lang="el-G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 Τίτλος"/>
          <p:cNvSpPr>
            <a:spLocks noGrp="1"/>
          </p:cNvSpPr>
          <p:nvPr>
            <p:ph type="title"/>
          </p:nvPr>
        </p:nvSpPr>
        <p:spPr/>
        <p:txBody>
          <a:bodyPr>
            <a:normAutofit fontScale="90000"/>
          </a:bodyPr>
          <a:lstStyle/>
          <a:p>
            <a:r>
              <a:rPr lang="el-GR" sz="2400" b="1" dirty="0" smtClean="0">
                <a:solidFill>
                  <a:schemeClr val="tx2"/>
                </a:solidFill>
              </a:rPr>
              <a:t>ΣΧΟΛΙΚΗ ΔΙΑΡΡΟΗ ΓΙΑ ΤΗΝ ΠΡΩΤΟΒΑΘΜΙΑ ΕΚΠΑΙΔΕΥΣΗ</a:t>
            </a:r>
            <a:br>
              <a:rPr lang="el-GR" sz="2400" b="1" dirty="0" smtClean="0">
                <a:solidFill>
                  <a:schemeClr val="tx2"/>
                </a:solidFill>
              </a:rPr>
            </a:br>
            <a:r>
              <a:rPr lang="el-GR" sz="2400" b="1" dirty="0" smtClean="0">
                <a:solidFill>
                  <a:schemeClr val="tx2"/>
                </a:solidFill>
              </a:rPr>
              <a:t>ΤΗΣ ΚΡΗΤΗΣ</a:t>
            </a:r>
            <a:br>
              <a:rPr lang="el-GR" sz="2400" b="1" dirty="0" smtClean="0">
                <a:solidFill>
                  <a:schemeClr val="tx2"/>
                </a:solidFill>
              </a:rPr>
            </a:br>
            <a:r>
              <a:rPr lang="el-GR" sz="2400" b="1" dirty="0" smtClean="0">
                <a:solidFill>
                  <a:schemeClr val="tx2"/>
                </a:solidFill>
              </a:rPr>
              <a:t>2012 -2013 ΚΑΙ 2013 -2014</a:t>
            </a:r>
            <a:endParaRPr lang="el-GR" sz="2400" b="1" dirty="0">
              <a:solidFill>
                <a:schemeClr val="tx2"/>
              </a:solidFill>
            </a:endParaRPr>
          </a:p>
        </p:txBody>
      </p:sp>
      <p:sp>
        <p:nvSpPr>
          <p:cNvPr id="13314" name="Rectangle 3"/>
          <p:cNvSpPr>
            <a:spLocks noGrp="1" noChangeArrowheads="1"/>
          </p:cNvSpPr>
          <p:nvPr>
            <p:ph sz="half" idx="1"/>
          </p:nvPr>
        </p:nvSpPr>
        <p:spPr/>
        <p:txBody>
          <a:bodyPr/>
          <a:lstStyle/>
          <a:p>
            <a:pPr algn="ctr" eaLnBrk="1" hangingPunct="1">
              <a:lnSpc>
                <a:spcPct val="80000"/>
              </a:lnSpc>
              <a:buFontTx/>
              <a:buNone/>
            </a:pPr>
            <a:endParaRPr lang="el-GR" sz="800" dirty="0" smtClean="0">
              <a:latin typeface="Times New Roman" pitchFamily="18" charset="0"/>
            </a:endParaRPr>
          </a:p>
          <a:p>
            <a:pPr eaLnBrk="1" hangingPunct="1">
              <a:lnSpc>
                <a:spcPct val="80000"/>
              </a:lnSpc>
              <a:buFontTx/>
              <a:buNone/>
            </a:pPr>
            <a:endParaRPr lang="el-GR" sz="300" dirty="0" smtClean="0"/>
          </a:p>
          <a:p>
            <a:pPr algn="r" eaLnBrk="1" hangingPunct="1">
              <a:lnSpc>
                <a:spcPct val="80000"/>
              </a:lnSpc>
              <a:buFontTx/>
              <a:buNone/>
            </a:pPr>
            <a:endParaRPr lang="el-GR" sz="2000" dirty="0" smtClean="0"/>
          </a:p>
          <a:p>
            <a:pPr algn="r" eaLnBrk="1" hangingPunct="1">
              <a:lnSpc>
                <a:spcPct val="80000"/>
              </a:lnSpc>
              <a:buFontTx/>
              <a:buNone/>
            </a:pPr>
            <a:endParaRPr lang="el-GR" sz="2400" dirty="0" smtClean="0">
              <a:solidFill>
                <a:srgbClr val="FFCC66"/>
              </a:solidFill>
            </a:endParaRPr>
          </a:p>
        </p:txBody>
      </p:sp>
      <p:sp>
        <p:nvSpPr>
          <p:cNvPr id="11" name="10 - Θέση περιεχομένου"/>
          <p:cNvSpPr>
            <a:spLocks noGrp="1"/>
          </p:cNvSpPr>
          <p:nvPr>
            <p:ph sz="half" idx="2"/>
          </p:nvPr>
        </p:nvSpPr>
        <p:spPr>
          <a:xfrm>
            <a:off x="611560" y="5589240"/>
            <a:ext cx="7560840" cy="360040"/>
          </a:xfrm>
        </p:spPr>
        <p:txBody>
          <a:bodyPr/>
          <a:lstStyle/>
          <a:p>
            <a:pPr>
              <a:buNone/>
            </a:pPr>
            <a:r>
              <a:rPr lang="el-GR" sz="1600" dirty="0" smtClean="0"/>
              <a:t>Πηγή:</a:t>
            </a:r>
            <a:r>
              <a:rPr lang="en-US" sz="1600" dirty="0" smtClean="0"/>
              <a:t> http://www.esos.gr/arthra/36338</a:t>
            </a:r>
            <a:endParaRPr lang="el-GR" sz="1600" dirty="0"/>
          </a:p>
        </p:txBody>
      </p:sp>
      <p:sp>
        <p:nvSpPr>
          <p:cNvPr id="8197" name="WordArt 5"/>
          <p:cNvSpPr>
            <a:spLocks noChangeArrowheads="1" noChangeShapeType="1" noTextEdit="1"/>
          </p:cNvSpPr>
          <p:nvPr/>
        </p:nvSpPr>
        <p:spPr bwMode="auto">
          <a:xfrm>
            <a:off x="2971800" y="225425"/>
            <a:ext cx="3657600" cy="636588"/>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l-GR" sz="3600" b="1" kern="10" normalizeH="1" smtClean="0">
                <a:ln w="9525">
                  <a:solidFill>
                    <a:srgbClr val="FFCC00"/>
                  </a:solidFill>
                  <a:round/>
                  <a:headEnd/>
                  <a:tailEnd/>
                </a:ln>
                <a:solidFill>
                  <a:srgbClr val="FFCC66"/>
                </a:solidFill>
                <a:latin typeface="Times New Roman"/>
                <a:cs typeface="Times New Roman"/>
              </a:rPr>
              <a:t> </a:t>
            </a:r>
          </a:p>
        </p:txBody>
      </p:sp>
      <p:sp>
        <p:nvSpPr>
          <p:cNvPr id="13317" name="AutoShape 2" descr="data:image/jpeg;base64,/9j/4AAQSkZJRgABAQAAAQABAAD/2wCEAAkGBhQSEBUUExQWFRQWGBsXGRgYGBkaGBgaGB0YGBsbHB4YHiYeGBokGhUVHy8gIycpLCwsFx8xNTAqNSYrLCkBCQoKDgwOGg8PGiwkHCQsLCksLCwsLCksLCwsLCwpLCwpKSkpLCwpLCwsKSwsLCwsKSwpLCwsLCwsLCksKSwpLP/AABEIAOEA4AMBIgACEQEDEQH/xAAbAAACAgMBAAAAAAAAAAAAAAAEBQMGAAECB//EAEAQAAECBAMFBQUGBgICAwEAAAECEQADBCESMUEFBiJRYRMyQnGBUpGhscEHFCNictEzQ4Lh8PGywnOiFoOSU//EABkBAAMBAQEAAAAAAAAAAAAAAAACAwQBBf/EACURAAICAgIBBAIDAAAAAAAAAAABAhEDEiExQQQTMlEiYRRCcf/aAAwDAQACEQMRAD8Ass7NJdWR/eIQ+Ed+6uUShJJHfHejkqbCOMnGB5WMZjSQUiHSXCrE3NtTHaaWwcF8IGb5En6xu2DIm51HtefJ4hUp/CXwnxAZHzgAyYwV/DJuo97kExGsAOcHiWGe54T+0dKKPY8Sn4uifqIFUHzlgMtTArD3Qbi+rwAEGbxWlHNPi6PGgU8Tyz/LPe6E/wDb4RkiaAxEsAnC/GORb4RtcwlB4bHC30bnkYAI6whLHs7hB8Wgv9YjQpLn8PU+LKyYXbe29JkJ/EbEEKGF3JJA0GWWsVOs37XMdNPJwuXxE4lGwGXdGRgAv06WAEkpIwk2xMD1vANZvFTyiCqYkcRDCYFKHDyEedzNn1VSQZ0xuT/sLQwpdw0NxKWT0wgfJ4nLLji6bAff/N6RLArUcJHdxdbX5xFL+0elATwzAoAAsDcDlA8rcyQPBfmomN1G60lNsDDyEL70QDUfaJSKBH4gDHMG7v8AvEVXvLs+pKcS8KkF0viAJZIzb8sDSd0peIDACOrRNM3Mkexhbko/vB70foC3UG1ZEwnsloXYqbtEnlo8GIlKwhRGagW0yjzWfuOjNClp5Nce/ONCmr6ZP4U0zAC+FTac8f0ikZxfIHqKJPEHA9IHVRjsyMHC5PeOpEUCg+0ooUE1MhiCASkqBA1JSqLXs3eKTUMJKgoOXD8RuNDfJ40bgNcTLVwp6Or8kYZQJUrCkHg1f5QOsOsnACQojP8AJnEypxSCAhLjAWxXP9okwNimScJwpth8TaqiZKRwkhLuWu/iEDUlWssDLSO6TfLiVBAGvAGKm94jgHRlggulLMp7xiEIsSlDuGBNnI0iNNRdXEhmUPW0TFQYNgLke9g0AEskH2E3KciOUZKSW7g0+Z/aIZcwZcNimwtpzjqSt1d0BLJvi1xEfKAASZMAKbi6lDv+scy7hLkA9onxHrHSpiQpDqR3lNw9AP8ArEgSHH4gcLS9hfOACKmlpwM6GxK1PtgfIxysh7FD9mprnQu0dy5oAN3uTlzJiL7zcJCiCUq8I5wARTsLKLobErEXNmAPzMRjCS5VLfESixLfh+cEVPCl1KYOSWSOR01iqbw72IpipCFdpNJcIwhg6Wdxmf2gAe7S2pJkJxLWgNhdxc2sw1iiVW9c+peVTIwINiod6z3fw55CBaHZkyrnBdSpRe4H06DpFuk0yZSGwi3hHW3rEpZVHrk6k2Vem3P4sU1ZWrUX+JzMWCTs5EsAJSALZRJUVoFznySHLQBtHarB1qEpNmSGKi2VtDGZ5HN0VUVQ4UhCc2Dc8zECtoDw41Ocki3WK7JrZsxzJlFWuOZz5gGJZeyZ0z+JPP6ZQy/aOPH9ug1Q7VtRvAkfrWzekRTtthuJUof1HL3QuG6MrMiYs6lawPk7xlTu/IQwVLSCcuJRPwg1iu22GqGad5ZZv2kryxGC07ZQsMnCH5KcH9oR02wZCipKZcslOfEcub+do6nbpSyQcBH6Jn7iOfh+0GqLJS1Sbhym+osOsTYXS/eF3bNhFRG7q0EmVNmoGbK4h6kOYkTV1kpyZaJ6RmZZL+4MY7GK8OxJR54HO09hJqGMxLEZLtiHR2v6vCCs+z8pOKVMOIapGH3ND7ZO/EskJXwEZhYwt6w+llCgCm5JYA2PP0yjTs0K1RQpG36ikUBUoVMToouCmzaWV6xcaDasuclS5a5ZOFGK5y5NpE1XspE1JBuBdjqcvWKVtHdCbTEzqQ2BujUD/sOhiqnfFHD0JFRqFIawz5qVExWWLlLOpiGOsefbF38SoDt1EMQ4CQxL5iLlT7SCiTjzJI4RZyI6+OztcWMUrHFdNirw8v8AUcpmZHtENiSRw6NEf3ux4rcT8IvwGMkVqSXK1MooZ02y5QCpphlLM4u8m5T4ekdBZfvJZk6X7xjmSvNQVlh8PSNSJuSyrhwC2G9lEwHQeYtLjjN1WsLWNukSy2ZHErvaAfHnHc+eAUMTdXs8/SNJVZIxLPFyDawACqmpu6lZnpqYi7dGIEKU2FYLHr1jSlWL48y1hzirb4byfdkBEskzV4wQQGSCWDtrygAj3z3vEsdjJUVTHLnkNMtYq+y9nhKguaSVquCcgevODt2NgqKu1mglRvxddfOLJOppeE4gG65jqIjkya8IeMbNUhAQFcxc/wCZQFPrzxMQlAc47DPk+cBbRrBKQFKJwaIfiXyfkIgp9nrqCJk8MjwSh9RoG5xmUb/L+o6jRwitmTXFOgpT4py7W84YbP2DKlkKWQtarhUzU/lTr5mGdJSpYZWyCTwjoBqYzaUtLOosTYe2eiOv7wvuXwuhgSl2glcxaC6lYiEPcC2oyTf3wfs1MzCe0GEWsQ19W/K8B3CkzJYCAWxKzWpKrBTCxaC5slIHFiUoWbE5cFi3m6fjBVHA1Kk6N6QFtOcXQQFWIDBIIIJ5m7wXSyVpxNLsS7khN8jY6Ok++JjLUoMTLABCu97N2t0BjpPdgNOhCFKKUzOI3dL2USpve5gqTPlq1IfLEGd/9ROmUQ3FLJDZK5OOfWJZVOsLJCQoWyVkwLfOOqO3DDdg8qUnNJBfqPP5AwnmzygXl4jjmXObIIACSL5nTlDqdTIuVoZQYagWAcvlmqJqLZZQlOFQITkF3vcFiOZJMOsD8HN2KqvYwmS2UkLcZKsoPeyr/EQjTQVFKSqnWZiAHMtZImf0gZxfUTEk4VcK+uRB1eOpmzA2V/iPrDQxyh2ccrEm7m9sqoASqyxYg2I6/SGu0JGMpTkCdBp1/vCLbO7KJxxBSUzBlMSwUDpiA06xHsHeFcmd93qwAo2St7LHmYrHs4Kt791nHbyQ0xIdQSGxfmEKNjbyLSWXMIJDpfL0ePU6mkChiTfnaKLvVu4llTE8KSXLDuLOShySSwVyJEVa2Woyl4HNHt65xLLB3tbufGG1LtqUrAoLPEUAOOYJHlkY842RtdRUELKgpLjS/ARD2jq82VMcJRbGmxZQ99zGTZ4m1Io4pl3kbQDBlkuEnLN7A/AwbIPCC6mwHQc4q2z60ukfid1HI5ddczFjp6klI73c+sXjPYlQNOqiCLTVOsZAW/tHSZ3CCErN8jbNxf3wKtZfhlqJxy7FfPXP/cd9k1sNgp7q5nnyihwVbY2kmRLVNWkjDiAD94nIC8ULY1NMqp5qJocFT3y93KJd59omqqRKQMMuWpWpLnFc31YW/vFm2ZKCEhrJAAAbIAfG8Syy1VfYJWwxfCABYC8Jdq7SCB2i8skjMqPXpBNRWhziPAnvHpm3nCPZ9Mqrm9sscAP4aMh09NYyJX8viWSojpNhqqcU2c7qBKBogaEjS+kdUe2yCqSpIxAYcY7xGWIA665xaaenwlzcm5MK9sbGlTsWEMvvFbMUnRmzTDrNGT1a4GDJC+zGBLKmG5V4bsDbU5WBEAurtLkrWoOnXCR/xuzesCbL2nhWKebhlzJdsZZiBd+T9esWOlpg7gMk+JmUr15fvBKLT64ON0iNFI4wq68EvQHmfO8OKOhVgAcIYXKbk+ZMZJAQDa2dsy0c0e3BUdoiQWmy/CrXRxzvHIxsjJ2HyaFNyQ5tcvBQ2cn2QPSO9nJxSwc3AuzX1HpB7Rq0ElKgOVSJDDCPcIlVQo5N5W+UTtG4ohHO0DGiPhVb2VXTAdZIwZhUs2OJIcOL36QxE5JJDh0liORiUDXOAmJBLKSSpIIUbLzB9l+TRnbFAJSCpJ8L3fLhfMwxVQgXlnCeTcJ6EZeovAUyn4sQSQQ7ofLmUvY8vWAaMqFiKVaZeKUxcnFqoE2b1yPlaOdr7uomy8Kw4ABHOUoeJOpfUPDQDJaLE2YZEDTzgimqUzE4klx+1j8YCilZUth7WmU877rUquf4a/CsaX5mH9XJz1B0zHl1ELd4tgJnIKS4uDKVrLWPoeWkcbq7cMwKkTg0+TZT5nR4Byl72bszJJ7SUD2Yy5pd+F+Q59W0jjZcwKeYlKr4AbjMBo9HqgCkoNwbEZg+fOPJVpNLUqlKTw4rcmzB9xiU4+5FpdjRlTotOzlh0oALgDNYfN73zh9s+eWSQkkmXkVdX59Yq9BRZHsg7Eu+bH65esOKdBwJPZstKCAkHrlHnW4vg2tWqLDUbHUrBgCQcSVEly4TpC3eqqEikmrwgEslJCjdRUefIQ2UrEkOJj8OocPd/pFB39mY58mQklg5Ul/Eo2/9bx6xgBN1aE4TMXmserf7eH1bO7PLW0TSKdMuWwHQekKto1mFS1m6ZbFuajpGKbc3wVVJWL9qpM2YJCSwHHNPz82D2h6isEgITgJcMkAgMkZs+pcHnCnd6mKZSpsy5WyzqcDWHqr5QylKSkmYj8RP8xCgysRbCEvl/aOSr4fQydjKpOLgTYm5Psjy59IA7Qg4UunBxFQOXUdTy6xJJn2tdarNkoHkQb2GoieVRucKe6kupXtKz9z/ABtE6QN0Vve7ZgEhE1KQACE9SDkT5mINzduTBPTLWt0Hh4vCb66D+0X5NKlaShaQUnMHKFdRuRLCe0pxhmpOIOeG2jaRtx5U46yRFseSFXz90QztjCbMLEomAY5cxILh+FQtmCq7QLsyu7QF+GYmy0ag8/0nnDOnk4lpJUrh5Fhfn0bSJ41UuehWF7tLmDtETkhJSo5GyncuP2h1AonJKmyUNOb5X9IKjSQts08cT54QnEchHKzeNqmPoPW8BwRJnYJlQtSXAwEW8QSW9XUR6wz2TLWEIxqJJSrG/tOMulyB0Ec1NCJiQXwkKxA6OxF/azgymQQgBRdWpGpgAliOdICm0IyVqGiSMgAV1ctyVMHF5iNFJPibVs4jCgPxQXSzn9I8TcwGtDCqpypinNNwOfQ9IWrVhKSj+GvIHML8SRyJPPRoAMra4DClIK8Y8JsQdQ9+sVjeijVJUmsl9+UyZlmxyz4i2unSLPLpeFUoWxHEg9PEH89IiVs9IlMrisyuRBsbcmJPpAXj0bkVaJiZcxJDLALWe/zirfaJsQKkGam65ereHX3RLuy8udNpFn+GrFLf2M84sFSyklKhYgj3jKF4i7GPPNgkTZafyBjcvYhraQ6pKBRSk4eIIUzqJ1zPvip7Ok9hVmUQosq12yPD52DxZaAJKUkJmAYFBn5KPvzjD6iNSNMW5LguaUnhGEPwPiOnpHmVIRP2lNmeEEtyzaPQ9pzVS6aYvCkKTKCrF2I5cxY+6PPd0pBKVLPiPvObxvl8WZizV7JQzxUdrIKuxlg/xV4jyZ2Hwh5tecwbmP8AX1hPIUF1iyziWjCB1Zg3V4xYrVv6LVxTLRsqSAgsOgfRIyHWNTkJdkjXEXu5GWJ8/pElJPS+EHiS1mPufKBAOFS8WErJtm/LPLLQwp1KiVSOLGkcQZCehVmRrlDyjksloXUNKykgkHsw5zHEq/q0M1TMCCeQ959xgEmSyZoxlJByzaz8nguRLJOVusIFUkyylBYOvYrCkl+QUL2ixbLplhAcqVyxBlDza0WhBWiMnSFe39grJ+801pyM0/8A9Ei+H5xvZm3JU9Iwsmakdz1b1vFjAs0U7ebdpSJqaqmDFLmYkCzDUe6/vjRojkXa5LBNrWWhfKyvW0MnirSdoIqZBVLcEBlA5gj4w22NtEzJV++nhUPLX1DQwso10M4xWUcpXzjaVgkcoCYQBG4yMgAyMjIWzd45IUUJxrmgsZaU8WhDubAgvAAxVlC2rlh8AymO3RYuGhXUVlROAmpCJaJSisoKnmEI7ySAWBIJ+EOKkBcrEnMAKS2fMHzIMBVRQtqKglAXfGkuoC7EEhSRoxAy6iDkzMSQzYT8jn8HgVE0Yy3dWO0HmWBtk9hHEqYRLUlIDIUwxHw6G2Z6CAZUivbfPYTpE42ZRlKPRWT84ss9IsbemXOE+88jtaSZh4lMFDhIOJBdgk3DpxCJ9g1va0ctTOoJALAs4sY41YxSd/qfs6hE8PxWVydLN7wfgYLoFjAggBzKNsVg5f8AwwX9oFMV0pz4FJWe6wBKhnn4hC/dyYhUhGJSAoSzZWdj8oz+pj+Cl5L4ZO6LHveoy9mrbA/ZoTwuzY9DqOKKtuuh5INgeI5aRYvtAm4aBlFLkJFhmMQyhJu6lIp0tFcrqJOHZrav8WWPzD1s/wBYU7AWSuYoMcU0D5lh7oa1A/F9SfgIW7sSsSc2dZ88ojF3CRWXNDKnWoKmL7M691wx1JBLHzg9K8ZloAUm4sQR1zyMRfdiiUoYipJCRfiu4e2gg1P8VHLiIs1sH9jEQDtnDFiPtKPo1mhjNocacOJSbu6SUqtdnHugLZstkJ8h9YbSjeHgZwZOzyg4gqaq4HeJt1fSHwlsAxiCkRBSUvGmMfJKUvBp2zjSsi0dqlxwpIbrFUTKNt7YxpJn3mnBw37RAyu1/nA+zd5EdoFoPAuyh7K9B6390WXeHaipUpgAVL4Eg+J+Y90Vmp3OFOhC5jhSrqToCYhnzRxOuzXGOysuMnaSVhwzjR4PlJYR5evZ5BK5CyFJYluR+sWTZG+JmJSlSQZ2RSHJLawYs0cnQksXmy6IW8YqcAbwtpZql5qwjkIOkyUpNhfnFiDVHQWskMm2r8ucLqozJVSCiWZgmhlFADoKbXfofgIbRkBwXp2IgBYGJJmF1l7l7HycconTICEpSMgAB5C3rBMZABXZ0p+zvhKZhl2bIvhzBZ2jX3YGYpytRKMSQVrZwSktkB7oK2inv6ETJZfyjgTXmpsbhWhbQ5+sB1AklJMsAp1IJJUSSoEXKrnSFm4k0GmUhwDLWtJfziy1v8MdFJPuIMVXc9OGbVjP8ZWUBaMrDd4KAzaeYBhLoUL9A9ueUUjdSenAQVALwrDECwsXuPOPS1KBSRzCh8DHmO5dICqYcSQUggYun+onl+JbG6kW/wC0lCvuZLZFJyHOEO7n8BP6fjeLLv4FL2coOVEpBchhYgn4RUN16v8ACSnzH+e+OZVcTkOwieD2gfW3wc/KF27imSw0mKD83FoZ7VVxI/UPiCn5Qk2MWVMGqZo9HcfSJRVQkVfFFj2go9iq+lrA5EHWCKYETEEl3ExrAeG2UKJSZiUzUrW5YkJcE83ZsoOpK28oq5gZh+LhNgMm1iIFjoA6EeV/fDeWgWhPsZbpY5pJB99vhDpMPAg00HSEsekEhMDy1CzkA8nvE8yYALkDzjZHozS7I1KiNRiNdUD3AVnplECqda7TFYR7KbfHOOnCt72zsNTTkMcJVY5PwkPyNo72vV1NXLEt08LKyb0fp9Yc7S3dlzZRQzahbnEFDIvrrCOTIrqdQCZSZwGSnsfjpGLPjyN3A3YJxqmSfc1okCWpKACxKhnbNz74SbuIIVNVzVl0GL0yaDdoSqspCZ7SxMUocN8NnA6OyvhCHZ9SuhmGTP8A4Szwr0vr5RPBinBS27Ccky8yp7G0N6OtBN4rslDXSeHrkfKDaWfz4T/mUXjKuGRaLKDG4BkVNrX84LmTQGcs5aNKaZBpo7jRVG45Uh46cFG0/wCYfzS4HWpIWCCLJVduiQ+fQ+6N7RXiYZYpwGn8sAnOBJ6pgmOnDaWo3BF1ZXBZmMA0Yt8k42klaMIWFqBDs2ZNvpC/damHaVKjcKnKb0N4Il4lPiSkAlACgAxKeIlxfQ+6GGzpYRLADPdRbmS7wFW0jmtZCFHusFeljHm25yRhnFyDxMycVm/vF+3hnNSzFH2Cb+UUXc1LSlk4xiCy4DhmTk2rmI5nUC2Jq+T0XbFNjpVI4i8tQvmSxaPKt1JhAUlhYjz/AMtHsaR3bKb9o8hmSTS7RmyrkPr14h8CYrL4sWHYz2gkmUq1w6h5guPnCSTw1EwA2mIxDzDEfKLPOQSMv8MVLaDoMtXsHCeoBt8LRlwvZtMq+RsaeV2pVxF2JGjE9BoS/pBkiSMBDYSnIWGVxkHjdAzMRYWBzdJuI6noImApZlg5k95If5RN9nRtsqsGM8lgTPVgFfKCNrzTLAwomTFqJYBSsAfVTaCE1Bwm/EqW6gwZ0qLkeTxZKgLWhpSwklnUznC2nWGh2TmL6ApkTEky5k+pWMkh0o8gTYdYuqCSkY03Z2Oj6QFsmhRJSyXKtVHvq8z9IOjYujPJImKXEcdlHaVR1HSRF2UcoS7x3NVyzjpCWEAAm09mibKKDfUeYLiK/tDYiKunCVZ8+ShYxbDC+VJwTiGtMc/1C5+ELqhtmee7OqplFM+71AJlE/hr5efTOLigBg1x06xHvHQJnSsM0EpIz1HIiK3s3aKqNaZE4lUpXcmHJPIHlEpQV2UjK1yXKVT5MSLvHNRWcbSyhwWwLcJUOitD5XjqRMw94/X5RFSUyVoKWdAOpxH45eYh4MZpMPMxWJPEACGKQCQfUi3nEkxbJJOgeE2zkLM494SkWGJTgv8AG3WGFaXIRz4lfpTp0eKE3FeBcuYy0JJAZGIuzY1dTYWiMS+27UlxxBDsL4Q+VweJ/fGJWGUpV8RJAYENoCDnBFLJCJaRaw0DZ3yEA8egCXSCSAlyc1cICRfgsBYZw6kkAfD0hFV1rVKB7aikD8qA59MYAhzgdg/lAJkKd9pO0sCJctJsvGVgZ4QfqfkYi3apwilQkLWlSkEuA4cn/UIt9Z/bVykAuEhMoe/i/wDYkesXKkpUJlhCcbJQ1n6O0ZPVSpKJqjFVaLJOpCrsgxSApRzN+kUX7UaHBOk1KQ38tXmLj/1Mekol8IsBbnCbevY33qlVKIBVxKSeqQ4+AI9Y1kio09UFoBPLSK/tOk4lIJYHXro/SM3YrOHs1A4kuLwz2lICk5PZjyMY0tJ0Wj0L9hVf4YBzTwEM56H4N6wWuqEx5YdKhkTzF/jlCuip+zLOQrC9jmBl+8STJ5VxIITh7xPBc6vmryhnC3YwzlV2EJmByXbCBdTWI6f2iybIqw+EZHiSeYOY9IqNJhSXF0u0wkWfnaGtLPYso2J4T7CvPrl6wvxJzL/TL1ibtrFg8JNlbQdwbKGYyfqOcONI0QldGaUfJLKnwSk2gJVWkBiQ4GTjTP8AzpCvY21FzCkK1Bmq/qKgkD0APrFCY+Tc30iWAKXaAIfCQCSAeeEkH/OsGlVngA6gaulkpBTmkuPTP4ROFWeI5tWlCSpVgAST5XgAgqkBab2tY9f8eBJuy5M+UZa0hQOvXnHCttLwoX2X4K2cgjFhVZJZtT7oM7CzC19IAKsjFRtKmKeRlLWcxySeYEO6Z0MAAHvbKC6zZyJqMCxiHW7dRFbk7RNJNFPPfslXkzbMBqlTmwGgiehaMrH9TVGWlwlw7noIW1E5Rs4xTLnpLBNhzVEdTtG3G5lvw2vMVySCzpyyeA/vrPibGo9zN3yCfaTbRmLxQFGnZuqrUpWO0bAggkjQi4xDQv5xLRbRxOQoKA52ViOTjVN84hqaVYlBKCSS+PCrCSVey4Nh7J0gDbVaqTIcBImhkBg2JZFrDQB/VoBzexHqK9RB4KdOAK0KjqfV4tFTXIQly7u3TKE+7ezhS06Qq5UxUQcyXJceZgbe3bXY06sBGI2SCH4jr6QEplL2BJ7SvUtlLSlZUeYdRAz8wY9GOEqUnArDhLKye+WcVbdHZZlyitScSpgxXOjhn8xeLWpALpUgMUq8Vu8c4weqltM2Q4jRYFgcPd/zyja1pGiPExvysY5npYJfB8YybUFkgFPib0HWN5A80352QaaqFRLYSptjh0UwJ95uPOMlVALF3BHnHoG2KJNRJXKmKDKADsOEhJIPm7R5HTTV004yJoLpNidRofIi8SyY3LoaPYZtijUBiTfDcfUQPIlY2YKUFByXsM8n90PESsaSka5QolyVyZ4RkhRZy+FL+XOJR6osH0yfw8ADBmY3JHnEcsFK2WXT4Og9k9esN62h7MJIIIVpqCCxhR99/FUlaU4A4Lu+HVROQ5AZxGNyAc01QzYuEJ7q8ynm/TrFoo68MAssoi3IjmIoaFKLBOIywARocJyS3sw8oJ2EBgFIOSVGz6kHMHK0acXHDITg6ZbJtOFC4Fwz6sbEdLQNS0fZKWtIxOEJSnJkpGUQ7OrgoHCp9ChYZQbkRnDCVPSTd0nr+8XMzVEWyaco7QeHGSl82Vf5vDAmOR5xjwHDbxpcsKSQclBiOhjcZAAgTRTaVChTqTNly7mUuxQL906Ah7GHNFVCbLQtNgtIUB5iI6qjlk4li4ADkkWGQsQ4/eOJNUCAmWLJYOXCQALP6CAAioXhNy3rCXbJlzpRTOAEsiwtiWTkQ+V4IqqlsSg0wjmGQk/MmF9TPCCFG5PCAQ72LhPLmDlaACiytvTKWaZNQlS0o7rllJSbOLXt10h7sbaiF8YUFZ4Rmrk5Gij06RxvQky8FQyVzJLuhQBPZkWc3ch4B/8AjUqeBOlkyitLhKNFAAlrsReOmhdFpn16QLXJHoke0X5coTbElmtn9seGTK4ZYbvHVXnFfoKaoqJipPaY5aVca0u5HLyi/UVOJacCGYAWGQbUcjHAZPWz2cmwFsviW8485qFGvrBLSwQktmcJbNV73aH2/O8YQgyUfxFMC2g/cvE+5+7gkygpZSJiyCXuwOQHK2kJklrE5CD2tjSnlYUlKUywcI4QqzBvkIIWlLLSRLYpV4n8RsWjEUyrEKTdIcsmwyPxiaXSHiGJBDKLskZl48pmofzgEpTxDzb+8QBTsCpILKa0TVg4UsEliXHyjlYt4XZXxj2DObKOqXGE5ZkDziq787n/AHtHaIYT0C2mPXD+onKLLd24fDr0iWTixByg939jAB45sLbDEy12Um3uzs1of1CEzdMKueb+fSCt+NyVTVfeKcJE0PjSnNfUdemsVrZG2yrhIZYsQc7WMSlCuUVjL7B5tJNkqZK8LFwCAU9QCxiVM9S0ly2NRCkFhc3LciQ/SHiEBdntCzbOwQDdwDqMhbhPyiMZ32OFbNlKUu62QjugH4KGpg6poCruKKTqH4T6aRVpVdMkllgqGQmJzbrzh7s7baVAFwW1Fz6jSB7J2jnY5kTwgBMxIAsHIcWyL5vDqTPLslbhsjxBiWAc6H4RVTtJZmYgfwwbsHAS135l9IO2VVMkrVfEbdmQ5AtkTpqBDxyPyyM4fosqJpHgsMylbczk45REmsdLgzB5hJEdolKIdK2B0Um4seXnGgpaRcp+I0H7Re7M2rMTV3HFMvoJY0uzgco1Nq3OU3LUNAStqEzEshxxcWK3cA1HMQOBPmklC0M7NhJ0GfuMck6Q0Y88jKWskOlKR1UcTXIyty+MRVgYpVMW+Jx3iEhQZnA07yWgCTKCJiUTpqlLXYJFnGbhuvzgpeFSFJRL4kuQ5JJLsXOhtBF2imqJRKWocOR1VYDq2Z8oKotnIkiwcvcm/ufKA6OqUnCs8LOC/Fitl0iHae3giyyxIPA/4quTNZN4YNUa2rQylLWVXCg5BLAMCnGTpY5asIomxU1C0Kp5SmkpUXmgXKH7oJ0PpnD2TsuorFATT2VOk9wZn9RMWanpJaEKQgMkfA5Z65COnU10JKDYstKJapK1IThyB8XXnaANt7dXSpcKSSp2Tr0J6PEG094fu4mIS7vwMwvo49mAd3925tVMNRUAFJchJLYrPloLiFlJQW0uhkrJt0t3VTVGqnEKucKVG5UxLkche0XmTILtglviTqwygampWNkS7kHClVxwlPlyggguOFAOIXf8pHzaPNyZnN34LJJEkh2PAkWHit/rkYjmSWBdKMjrbMRFIkJBKphSAQlz7vrGTKdkFihScJNzk516ZRE6WlCjwm2ZySdPOI1nPLJWh9IICrMx105xHMFieLI20j2TODzkjGO73RoY0VPh7ulsJtE2IeydNOgjuWh80EMxzEAAqQSwBQLg93rl5xTt8NzkzlKnSSmXOBdgCMZ69YvaWCgMJzHziEgFKuFWf1gA8cpdrTJUwy6hJSsFr2izU1eFDPLMP0aLVtjdiRVpwzUHE5ZeShlkY882juvVUalKlPMkgs4BJbqInLHGQ+40qNnpUHRY6pI4S/LkYRV+7uE4gDJUNc0H1GsGbP3pQssbKbW3ztFgpdpJyLEEah/7Qla8BuUtM2dLPGjtGyWg3b059YJpt4kKUnGSMJtjDYfIobWLlMoZCwwGEkjIsPdrENRujLWDeWrPMcXvEdteUG5mzt50rYOkjmJiX9zvDKprwtBACg+uEn5RWqr7PkNZBfmlZ18zGSdwylL9pPSX0XFVFIQfpUCpOJSiQw7ig5BcekSIq1S0kvmfZYerwiO6k7MVM4DlrBEvc9RcLmTZnmrL4wNWBPNSmZNTMUE40d0lQcHo1+cFzNo2JxOr8gVn5nOOZOxUSw7uTqTlBtOhAHcJD8oEqOMrKqSrnrASBIlk3UScahy5++0PdnbAlymKk41AviUz+kMZygU6JAY53AEIds77SaewUJi82Qxtq5yeOixlZYFyPEo2A0OnV7CKlvHv3JRLVLp2XNNgpN0J62755NbnCSt2pW7TOGWgok9LA+Z8R6Q62HufLkB8K1TG7xZkn8oOR6wrnFf6NGHIj3e3YxEz6kubqZSmJP5tX6Rd0yk2ISgWOFrg8CfWBq9BSCEpWp7MDzMGy5DqPDMGbOQw4QPpHm5Mksj5NCVEUsodVpVwMTE2Lc47TKDpdKLKGFyb2+fSNiWAtsMwMRyu6SPrEyJQIT3rK0A+rxI6A1Mt5cwBKMWC37tBMqpdJGBJThvdrgszcrRJTyyywcRGEXYPpEiJYYn8TLIAHMk2cXgAsAmHkrX4RxMm2IZYsS7iIylTiwvj8TfOOpgLs1sLHi6aR7JnO5YAVcrNh8oxQBay8xGFDr4XZhkrpHKE2Du7psV5XgA7lyuEWVAlQlgq0zPnBbhrfMtECkllEAO/tMNIAMlyGxd/vPn0EZ2NwSFEB7PmCG06R0UF1Ei+JrK6COZgLG2h8V4AEW3twaWociWZasQugAMc8i4L6xSa7cmvkKPYqM1AuADdv0nW3hePVrBXqHvq0QSUsOjWdWpJ5ekAHkEveWdJW1RKUCLZFJtbIi5h/srfSRiOJRT+oH5iL7Mo0TAy5ctfC5xsrXrlCDaW41It2kpTZ+FZTd+TWgAHRvbSq/no9Sf+0EjeGT4ZyD5LH7xXq/7NUDEUqKQCW4gbBuYhBtXcwyCATiJIGln8jCe5HyPoy9T95UZdqgD9Y/eIpm9Uh7z5bH8w+kVNP2eOR+INMgnX1ieV9niGBMwnnkPlCvPjXkNGN6nfilTksr/ShR+bQuq/tIWq0mRYe0VE+5B+cFSNzpCSCUJUnhupaiCSeQEPKWilofDKlIuoMAxYauzxP+TD6YaMp4oNp1KXUVIQeTJDelz6wZJ3Ll06k9qlU1Rwkh2SLG3Mxarq4UpcXdl5EDKOqpZTMU6AbC6l3JANojP1MmqQ0Y0RSB2ZSlKFJTiyBAA4HyeCVFz/ADBw5i4upLRGzEHCkvc8dw8vSNzJIYhhhCU8WK75/QRl5HOKiaWUfxFMCwDO5LRPLmEFRVjZjZwx4U/5eOZkoMbB/wBfMxPNlDjFgm7so8hr6CACCXMUVqYTBhKXNvZJt6QXTkjC5U+MgcINx/uIEJcnCLOPH+UfR4lQbpYXxqyXkpn+kAHSZhKlB1WSm+GxNrCCRJNy6zYWDCBZZUSuww4UEK7TMk5M9rA31aDZaFXsHt446lYHdZ/L81/IxLp6fSMjI9gznPjP6REVN3v/AM/NUZGQATy8j5/WNze6rzjIyACCl7y//In5RMvI+RjIyADlXf8A60/KOVdweY/5xkZABzIz/pHzjU/xeQ+cZGQMEDbR7q/6v+sItpd5X6jG4yMGbwaDdP3x6fIRKruDyEZGRiXYGqXuJ/p+cEbQzPmr5CMjIcASm75/Uv5CCtod71PyMZGQARHNPl/0iU9xXkj6xkZABtefoPnE0/uzf85RkZAAEjvH0/4KgVHeR/51/wDExuMgA48Cv/p+ZixJ7w8kf8jGRkPDsD//2Q=="/>
          <p:cNvSpPr>
            <a:spLocks noChangeAspect="1" noChangeArrowheads="1"/>
          </p:cNvSpPr>
          <p:nvPr/>
        </p:nvSpPr>
        <p:spPr bwMode="auto">
          <a:xfrm>
            <a:off x="173038" y="-144463"/>
            <a:ext cx="304800" cy="304801"/>
          </a:xfrm>
          <a:prstGeom prst="rect">
            <a:avLst/>
          </a:prstGeom>
          <a:noFill/>
          <a:ln w="9525">
            <a:noFill/>
            <a:miter lim="800000"/>
            <a:headEnd/>
            <a:tailEnd/>
          </a:ln>
        </p:spPr>
        <p:txBody>
          <a:bodyPr/>
          <a:lstStyle/>
          <a:p>
            <a:pPr fontAlgn="base">
              <a:spcBef>
                <a:spcPct val="0"/>
              </a:spcBef>
              <a:spcAft>
                <a:spcPct val="0"/>
              </a:spcAft>
            </a:pPr>
            <a:endParaRPr lang="el-GR" smtClean="0">
              <a:solidFill>
                <a:srgbClr val="FFFFFF"/>
              </a:solidFill>
            </a:endParaRPr>
          </a:p>
        </p:txBody>
      </p:sp>
      <p:sp>
        <p:nvSpPr>
          <p:cNvPr id="13318" name="AutoShape 4" descr="data:image/jpeg;base64,/9j/4AAQSkZJRgABAQAAAQABAAD/2wCEAAkGBhQSEBUUExQWFRQWGBsXGRgYGBkaGBgaGB0YGBsbHB4YHiYeGBokGhUVHy8gIycpLCwsFx8xNTAqNSYrLCkBCQoKDgwOGg8PGiwkHCQsLCksLCwsLCksLCwsLCwpLCwpKSkpLCwpLCwsKSwsLCwsKSwpLCwsLCwsLCksKSwpLP/AABEIAOEA4AMBIgACEQEDEQH/xAAbAAACAgMBAAAAAAAAAAAAAAAEBQMGAAECB//EAEAQAAECBAMFBQUGBgICAwEAAAECEQADBCESMUEFBiJRYRMyQnGBUpGhscEHFCNictEzQ4Lh8PGywnOiFoOSU//EABkBAAMBAQEAAAAAAAAAAAAAAAACAwQBBf/EACURAAICAgIBBAIDAAAAAAAAAAABAhEDEiExQQQTMlEiYRRCcf/aAAwDAQACEQMRAD8Ass7NJdWR/eIQ+Ed+6uUShJJHfHejkqbCOMnGB5WMZjSQUiHSXCrE3NtTHaaWwcF8IGb5En6xu2DIm51HtefJ4hUp/CXwnxAZHzgAyYwV/DJuo97kExGsAOcHiWGe54T+0dKKPY8Sn4uifqIFUHzlgMtTArD3Qbi+rwAEGbxWlHNPi6PGgU8Tyz/LPe6E/wDb4RkiaAxEsAnC/GORb4RtcwlB4bHC30bnkYAI6whLHs7hB8Wgv9YjQpLn8PU+LKyYXbe29JkJ/EbEEKGF3JJA0GWWsVOs37XMdNPJwuXxE4lGwGXdGRgAv06WAEkpIwk2xMD1vANZvFTyiCqYkcRDCYFKHDyEedzNn1VSQZ0xuT/sLQwpdw0NxKWT0wgfJ4nLLji6bAff/N6RLArUcJHdxdbX5xFL+0elATwzAoAAsDcDlA8rcyQPBfmomN1G60lNsDDyEL70QDUfaJSKBH4gDHMG7v8AvEVXvLs+pKcS8KkF0viAJZIzb8sDSd0peIDACOrRNM3Mkexhbko/vB70foC3UG1ZEwnsloXYqbtEnlo8GIlKwhRGagW0yjzWfuOjNClp5Nce/ONCmr6ZP4U0zAC+FTac8f0ikZxfIHqKJPEHA9IHVRjsyMHC5PeOpEUCg+0ooUE1MhiCASkqBA1JSqLXs3eKTUMJKgoOXD8RuNDfJ40bgNcTLVwp6Or8kYZQJUrCkHg1f5QOsOsnACQojP8AJnEypxSCAhLjAWxXP9okwNimScJwpth8TaqiZKRwkhLuWu/iEDUlWssDLSO6TfLiVBAGvAGKm94jgHRlggulLMp7xiEIsSlDuGBNnI0iNNRdXEhmUPW0TFQYNgLke9g0AEskH2E3KciOUZKSW7g0+Z/aIZcwZcNimwtpzjqSt1d0BLJvi1xEfKAASZMAKbi6lDv+scy7hLkA9onxHrHSpiQpDqR3lNw9AP8ArEgSHH4gcLS9hfOACKmlpwM6GxK1PtgfIxysh7FD9mprnQu0dy5oAN3uTlzJiL7zcJCiCUq8I5wARTsLKLobErEXNmAPzMRjCS5VLfESixLfh+cEVPCl1KYOSWSOR01iqbw72IpipCFdpNJcIwhg6Wdxmf2gAe7S2pJkJxLWgNhdxc2sw1iiVW9c+peVTIwINiod6z3fw55CBaHZkyrnBdSpRe4H06DpFuk0yZSGwi3hHW3rEpZVHrk6k2Vem3P4sU1ZWrUX+JzMWCTs5EsAJSALZRJUVoFznySHLQBtHarB1qEpNmSGKi2VtDGZ5HN0VUVQ4UhCc2Dc8zECtoDw41Ocki3WK7JrZsxzJlFWuOZz5gGJZeyZ0z+JPP6ZQy/aOPH9ug1Q7VtRvAkfrWzekRTtthuJUof1HL3QuG6MrMiYs6lawPk7xlTu/IQwVLSCcuJRPwg1iu22GqGad5ZZv2kryxGC07ZQsMnCH5KcH9oR02wZCipKZcslOfEcub+do6nbpSyQcBH6Jn7iOfh+0GqLJS1Sbhym+osOsTYXS/eF3bNhFRG7q0EmVNmoGbK4h6kOYkTV1kpyZaJ6RmZZL+4MY7GK8OxJR54HO09hJqGMxLEZLtiHR2v6vCCs+z8pOKVMOIapGH3ND7ZO/EskJXwEZhYwt6w+llCgCm5JYA2PP0yjTs0K1RQpG36ikUBUoVMToouCmzaWV6xcaDasuclS5a5ZOFGK5y5NpE1XspE1JBuBdjqcvWKVtHdCbTEzqQ2BujUD/sOhiqnfFHD0JFRqFIawz5qVExWWLlLOpiGOsefbF38SoDt1EMQ4CQxL5iLlT7SCiTjzJI4RZyI6+OztcWMUrHFdNirw8v8AUcpmZHtENiSRw6NEf3ux4rcT8IvwGMkVqSXK1MooZ02y5QCpphlLM4u8m5T4ekdBZfvJZk6X7xjmSvNQVlh8PSNSJuSyrhwC2G9lEwHQeYtLjjN1WsLWNukSy2ZHErvaAfHnHc+eAUMTdXs8/SNJVZIxLPFyDawACqmpu6lZnpqYi7dGIEKU2FYLHr1jSlWL48y1hzirb4byfdkBEskzV4wQQGSCWDtrygAj3z3vEsdjJUVTHLnkNMtYq+y9nhKguaSVquCcgevODt2NgqKu1mglRvxddfOLJOppeE4gG65jqIjkya8IeMbNUhAQFcxc/wCZQFPrzxMQlAc47DPk+cBbRrBKQFKJwaIfiXyfkIgp9nrqCJk8MjwSh9RoG5xmUb/L+o6jRwitmTXFOgpT4py7W84YbP2DKlkKWQtarhUzU/lTr5mGdJSpYZWyCTwjoBqYzaUtLOosTYe2eiOv7wvuXwuhgSl2glcxaC6lYiEPcC2oyTf3wfs1MzCe0GEWsQ19W/K8B3CkzJYCAWxKzWpKrBTCxaC5slIHFiUoWbE5cFi3m6fjBVHA1Kk6N6QFtOcXQQFWIDBIIIJ5m7wXSyVpxNLsS7khN8jY6Ok++JjLUoMTLABCu97N2t0BjpPdgNOhCFKKUzOI3dL2USpve5gqTPlq1IfLEGd/9ROmUQ3FLJDZK5OOfWJZVOsLJCQoWyVkwLfOOqO3DDdg8qUnNJBfqPP5AwnmzygXl4jjmXObIIACSL5nTlDqdTIuVoZQYagWAcvlmqJqLZZQlOFQITkF3vcFiOZJMOsD8HN2KqvYwmS2UkLcZKsoPeyr/EQjTQVFKSqnWZiAHMtZImf0gZxfUTEk4VcK+uRB1eOpmzA2V/iPrDQxyh2ccrEm7m9sqoASqyxYg2I6/SGu0JGMpTkCdBp1/vCLbO7KJxxBSUzBlMSwUDpiA06xHsHeFcmd93qwAo2St7LHmYrHs4Kt791nHbyQ0xIdQSGxfmEKNjbyLSWXMIJDpfL0ePU6mkChiTfnaKLvVu4llTE8KSXLDuLOShySSwVyJEVa2Woyl4HNHt65xLLB3tbufGG1LtqUrAoLPEUAOOYJHlkY842RtdRUELKgpLjS/ARD2jq82VMcJRbGmxZQ99zGTZ4m1Io4pl3kbQDBlkuEnLN7A/AwbIPCC6mwHQc4q2z60ukfid1HI5ddczFjp6klI73c+sXjPYlQNOqiCLTVOsZAW/tHSZ3CCErN8jbNxf3wKtZfhlqJxy7FfPXP/cd9k1sNgp7q5nnyihwVbY2kmRLVNWkjDiAD94nIC8ULY1NMqp5qJocFT3y93KJd59omqqRKQMMuWpWpLnFc31YW/vFm2ZKCEhrJAAAbIAfG8Syy1VfYJWwxfCABYC8Jdq7SCB2i8skjMqPXpBNRWhziPAnvHpm3nCPZ9Mqrm9sscAP4aMh09NYyJX8viWSojpNhqqcU2c7qBKBogaEjS+kdUe2yCqSpIxAYcY7xGWIA665xaaenwlzcm5MK9sbGlTsWEMvvFbMUnRmzTDrNGT1a4GDJC+zGBLKmG5V4bsDbU5WBEAurtLkrWoOnXCR/xuzesCbL2nhWKebhlzJdsZZiBd+T9esWOlpg7gMk+JmUr15fvBKLT64ON0iNFI4wq68EvQHmfO8OKOhVgAcIYXKbk+ZMZJAQDa2dsy0c0e3BUdoiQWmy/CrXRxzvHIxsjJ2HyaFNyQ5tcvBQ2cn2QPSO9nJxSwc3AuzX1HpB7Rq0ElKgOVSJDDCPcIlVQo5N5W+UTtG4ohHO0DGiPhVb2VXTAdZIwZhUs2OJIcOL36QxE5JJDh0liORiUDXOAmJBLKSSpIIUbLzB9l+TRnbFAJSCpJ8L3fLhfMwxVQgXlnCeTcJ6EZeovAUyn4sQSQQ7ofLmUvY8vWAaMqFiKVaZeKUxcnFqoE2b1yPlaOdr7uomy8Kw4ABHOUoeJOpfUPDQDJaLE2YZEDTzgimqUzE4klx+1j8YCilZUth7WmU877rUquf4a/CsaX5mH9XJz1B0zHl1ELd4tgJnIKS4uDKVrLWPoeWkcbq7cMwKkTg0+TZT5nR4Byl72bszJJ7SUD2Yy5pd+F+Q59W0jjZcwKeYlKr4AbjMBo9HqgCkoNwbEZg+fOPJVpNLUqlKTw4rcmzB9xiU4+5FpdjRlTotOzlh0oALgDNYfN73zh9s+eWSQkkmXkVdX59Yq9BRZHsg7Eu+bH65esOKdBwJPZstKCAkHrlHnW4vg2tWqLDUbHUrBgCQcSVEly4TpC3eqqEikmrwgEslJCjdRUefIQ2UrEkOJj8OocPd/pFB39mY58mQklg5Ul/Eo2/9bx6xgBN1aE4TMXmserf7eH1bO7PLW0TSKdMuWwHQekKto1mFS1m6ZbFuajpGKbc3wVVJWL9qpM2YJCSwHHNPz82D2h6isEgITgJcMkAgMkZs+pcHnCnd6mKZSpsy5WyzqcDWHqr5QylKSkmYj8RP8xCgysRbCEvl/aOSr4fQydjKpOLgTYm5Psjy59IA7Qg4UunBxFQOXUdTy6xJJn2tdarNkoHkQb2GoieVRucKe6kupXtKz9z/ABtE6QN0Vve7ZgEhE1KQACE9SDkT5mINzduTBPTLWt0Hh4vCb66D+0X5NKlaShaQUnMHKFdRuRLCe0pxhmpOIOeG2jaRtx5U46yRFseSFXz90QztjCbMLEomAY5cxILh+FQtmCq7QLsyu7QF+GYmy0ag8/0nnDOnk4lpJUrh5Fhfn0bSJ41UuehWF7tLmDtETkhJSo5GyncuP2h1AonJKmyUNOb5X9IKjSQts08cT54QnEchHKzeNqmPoPW8BwRJnYJlQtSXAwEW8QSW9XUR6wz2TLWEIxqJJSrG/tOMulyB0Ec1NCJiQXwkKxA6OxF/azgymQQgBRdWpGpgAliOdICm0IyVqGiSMgAV1ctyVMHF5iNFJPibVs4jCgPxQXSzn9I8TcwGtDCqpypinNNwOfQ9IWrVhKSj+GvIHML8SRyJPPRoAMra4DClIK8Y8JsQdQ9+sVjeijVJUmsl9+UyZlmxyz4i2unSLPLpeFUoWxHEg9PEH89IiVs9IlMrisyuRBsbcmJPpAXj0bkVaJiZcxJDLALWe/zirfaJsQKkGam65ereHX3RLuy8udNpFn+GrFLf2M84sFSyklKhYgj3jKF4i7GPPNgkTZafyBjcvYhraQ6pKBRSk4eIIUzqJ1zPvip7Ok9hVmUQosq12yPD52DxZaAJKUkJmAYFBn5KPvzjD6iNSNMW5LguaUnhGEPwPiOnpHmVIRP2lNmeEEtyzaPQ9pzVS6aYvCkKTKCrF2I5cxY+6PPd0pBKVLPiPvObxvl8WZizV7JQzxUdrIKuxlg/xV4jyZ2Hwh5tecwbmP8AX1hPIUF1iyziWjCB1Zg3V4xYrVv6LVxTLRsqSAgsOgfRIyHWNTkJdkjXEXu5GWJ8/pElJPS+EHiS1mPufKBAOFS8WErJtm/LPLLQwp1KiVSOLGkcQZCehVmRrlDyjksloXUNKykgkHsw5zHEq/q0M1TMCCeQ959xgEmSyZoxlJByzaz8nguRLJOVusIFUkyylBYOvYrCkl+QUL2ixbLplhAcqVyxBlDza0WhBWiMnSFe39grJ+801pyM0/8A9Ei+H5xvZm3JU9Iwsmakdz1b1vFjAs0U7ebdpSJqaqmDFLmYkCzDUe6/vjRojkXa5LBNrWWhfKyvW0MnirSdoIqZBVLcEBlA5gj4w22NtEzJV++nhUPLX1DQwso10M4xWUcpXzjaVgkcoCYQBG4yMgAyMjIWzd45IUUJxrmgsZaU8WhDubAgvAAxVlC2rlh8AymO3RYuGhXUVlROAmpCJaJSisoKnmEI7ySAWBIJ+EOKkBcrEnMAKS2fMHzIMBVRQtqKglAXfGkuoC7EEhSRoxAy6iDkzMSQzYT8jn8HgVE0Yy3dWO0HmWBtk9hHEqYRLUlIDIUwxHw6G2Z6CAZUivbfPYTpE42ZRlKPRWT84ss9IsbemXOE+88jtaSZh4lMFDhIOJBdgk3DpxCJ9g1va0ctTOoJALAs4sY41YxSd/qfs6hE8PxWVydLN7wfgYLoFjAggBzKNsVg5f8AwwX9oFMV0pz4FJWe6wBKhnn4hC/dyYhUhGJSAoSzZWdj8oz+pj+Cl5L4ZO6LHveoy9mrbA/ZoTwuzY9DqOKKtuuh5INgeI5aRYvtAm4aBlFLkJFhmMQyhJu6lIp0tFcrqJOHZrav8WWPzD1s/wBYU7AWSuYoMcU0D5lh7oa1A/F9SfgIW7sSsSc2dZ88ojF3CRWXNDKnWoKmL7M691wx1JBLHzg9K8ZloAUm4sQR1zyMRfdiiUoYipJCRfiu4e2gg1P8VHLiIs1sH9jEQDtnDFiPtKPo1mhjNocacOJSbu6SUqtdnHugLZstkJ8h9YbSjeHgZwZOzyg4gqaq4HeJt1fSHwlsAxiCkRBSUvGmMfJKUvBp2zjSsi0dqlxwpIbrFUTKNt7YxpJn3mnBw37RAyu1/nA+zd5EdoFoPAuyh7K9B6390WXeHaipUpgAVL4Eg+J+Y90Vmp3OFOhC5jhSrqToCYhnzRxOuzXGOysuMnaSVhwzjR4PlJYR5evZ5BK5CyFJYluR+sWTZG+JmJSlSQZ2RSHJLawYs0cnQksXmy6IW8YqcAbwtpZql5qwjkIOkyUpNhfnFiDVHQWskMm2r8ucLqozJVSCiWZgmhlFADoKbXfofgIbRkBwXp2IgBYGJJmF1l7l7HycconTICEpSMgAB5C3rBMZABXZ0p+zvhKZhl2bIvhzBZ2jX3YGYpytRKMSQVrZwSktkB7oK2inv6ETJZfyjgTXmpsbhWhbQ5+sB1AklJMsAp1IJJUSSoEXKrnSFm4k0GmUhwDLWtJfziy1v8MdFJPuIMVXc9OGbVjP8ZWUBaMrDd4KAzaeYBhLoUL9A9ueUUjdSenAQVALwrDECwsXuPOPS1KBSRzCh8DHmO5dICqYcSQUggYun+onl+JbG6kW/wC0lCvuZLZFJyHOEO7n8BP6fjeLLv4FL2coOVEpBchhYgn4RUN16v8ACSnzH+e+OZVcTkOwieD2gfW3wc/KF27imSw0mKD83FoZ7VVxI/UPiCn5Qk2MWVMGqZo9HcfSJRVQkVfFFj2go9iq+lrA5EHWCKYETEEl3ExrAeG2UKJSZiUzUrW5YkJcE83ZsoOpK28oq5gZh+LhNgMm1iIFjoA6EeV/fDeWgWhPsZbpY5pJB99vhDpMPAg00HSEsekEhMDy1CzkA8nvE8yYALkDzjZHozS7I1KiNRiNdUD3AVnplECqda7TFYR7KbfHOOnCt72zsNTTkMcJVY5PwkPyNo72vV1NXLEt08LKyb0fp9Yc7S3dlzZRQzahbnEFDIvrrCOTIrqdQCZSZwGSnsfjpGLPjyN3A3YJxqmSfc1okCWpKACxKhnbNz74SbuIIVNVzVl0GL0yaDdoSqspCZ7SxMUocN8NnA6OyvhCHZ9SuhmGTP8A4Szwr0vr5RPBinBS27Ccky8yp7G0N6OtBN4rslDXSeHrkfKDaWfz4T/mUXjKuGRaLKDG4BkVNrX84LmTQGcs5aNKaZBpo7jRVG45Uh46cFG0/wCYfzS4HWpIWCCLJVduiQ+fQ+6N7RXiYZYpwGn8sAnOBJ6pgmOnDaWo3BF1ZXBZmMA0Yt8k42klaMIWFqBDs2ZNvpC/damHaVKjcKnKb0N4Il4lPiSkAlACgAxKeIlxfQ+6GGzpYRLADPdRbmS7wFW0jmtZCFHusFeljHm25yRhnFyDxMycVm/vF+3hnNSzFH2Cb+UUXc1LSlk4xiCy4DhmTk2rmI5nUC2Jq+T0XbFNjpVI4i8tQvmSxaPKt1JhAUlhYjz/AMtHsaR3bKb9o8hmSTS7RmyrkPr14h8CYrL4sWHYz2gkmUq1w6h5guPnCSTw1EwA2mIxDzDEfKLPOQSMv8MVLaDoMtXsHCeoBt8LRlwvZtMq+RsaeV2pVxF2JGjE9BoS/pBkiSMBDYSnIWGVxkHjdAzMRYWBzdJuI6noImApZlg5k95If5RN9nRtsqsGM8lgTPVgFfKCNrzTLAwomTFqJYBSsAfVTaCE1Bwm/EqW6gwZ0qLkeTxZKgLWhpSwklnUznC2nWGh2TmL6ApkTEky5k+pWMkh0o8gTYdYuqCSkY03Z2Oj6QFsmhRJSyXKtVHvq8z9IOjYujPJImKXEcdlHaVR1HSRF2UcoS7x3NVyzjpCWEAAm09mibKKDfUeYLiK/tDYiKunCVZ8+ShYxbDC+VJwTiGtMc/1C5+ELqhtmee7OqplFM+71AJlE/hr5efTOLigBg1x06xHvHQJnSsM0EpIz1HIiK3s3aKqNaZE4lUpXcmHJPIHlEpQV2UjK1yXKVT5MSLvHNRWcbSyhwWwLcJUOitD5XjqRMw94/X5RFSUyVoKWdAOpxH45eYh4MZpMPMxWJPEACGKQCQfUi3nEkxbJJOgeE2zkLM494SkWGJTgv8AG3WGFaXIRz4lfpTp0eKE3FeBcuYy0JJAZGIuzY1dTYWiMS+27UlxxBDsL4Q+VweJ/fGJWGUpV8RJAYENoCDnBFLJCJaRaw0DZ3yEA8egCXSCSAlyc1cICRfgsBYZw6kkAfD0hFV1rVKB7aikD8qA59MYAhzgdg/lAJkKd9pO0sCJctJsvGVgZ4QfqfkYi3apwilQkLWlSkEuA4cn/UIt9Z/bVykAuEhMoe/i/wDYkesXKkpUJlhCcbJQ1n6O0ZPVSpKJqjFVaLJOpCrsgxSApRzN+kUX7UaHBOk1KQ38tXmLj/1Mekol8IsBbnCbevY33qlVKIBVxKSeqQ4+AI9Y1kio09UFoBPLSK/tOk4lIJYHXro/SM3YrOHs1A4kuLwz2lICk5PZjyMY0tJ0Wj0L9hVf4YBzTwEM56H4N6wWuqEx5YdKhkTzF/jlCuip+zLOQrC9jmBl+8STJ5VxIITh7xPBc6vmryhnC3YwzlV2EJmByXbCBdTWI6f2iybIqw+EZHiSeYOY9IqNJhSXF0u0wkWfnaGtLPYso2J4T7CvPrl6wvxJzL/TL1ibtrFg8JNlbQdwbKGYyfqOcONI0QldGaUfJLKnwSk2gJVWkBiQ4GTjTP8AzpCvY21FzCkK1Bmq/qKgkD0APrFCY+Tc30iWAKXaAIfCQCSAeeEkH/OsGlVngA6gaulkpBTmkuPTP4ROFWeI5tWlCSpVgAST5XgAgqkBab2tY9f8eBJuy5M+UZa0hQOvXnHCttLwoX2X4K2cgjFhVZJZtT7oM7CzC19IAKsjFRtKmKeRlLWcxySeYEO6Z0MAAHvbKC6zZyJqMCxiHW7dRFbk7RNJNFPPfslXkzbMBqlTmwGgiehaMrH9TVGWlwlw7noIW1E5Rs4xTLnpLBNhzVEdTtG3G5lvw2vMVySCzpyyeA/vrPibGo9zN3yCfaTbRmLxQFGnZuqrUpWO0bAggkjQi4xDQv5xLRbRxOQoKA52ViOTjVN84hqaVYlBKCSS+PCrCSVey4Nh7J0gDbVaqTIcBImhkBg2JZFrDQB/VoBzexHqK9RB4KdOAK0KjqfV4tFTXIQly7u3TKE+7ezhS06Qq5UxUQcyXJceZgbe3bXY06sBGI2SCH4jr6QEplL2BJ7SvUtlLSlZUeYdRAz8wY9GOEqUnArDhLKye+WcVbdHZZlyitScSpgxXOjhn8xeLWpALpUgMUq8Vu8c4weqltM2Q4jRYFgcPd/zyja1pGiPExvysY5npYJfB8YybUFkgFPib0HWN5A80352QaaqFRLYSptjh0UwJ95uPOMlVALF3BHnHoG2KJNRJXKmKDKADsOEhJIPm7R5HTTV004yJoLpNidRofIi8SyY3LoaPYZtijUBiTfDcfUQPIlY2YKUFByXsM8n90PESsaSka5QolyVyZ4RkhRZy+FL+XOJR6osH0yfw8ADBmY3JHnEcsFK2WXT4Og9k9esN62h7MJIIIVpqCCxhR99/FUlaU4A4Lu+HVROQ5AZxGNyAc01QzYuEJ7q8ynm/TrFoo68MAssoi3IjmIoaFKLBOIywARocJyS3sw8oJ2EBgFIOSVGz6kHMHK0acXHDITg6ZbJtOFC4Fwz6sbEdLQNS0fZKWtIxOEJSnJkpGUQ7OrgoHCp9ChYZQbkRnDCVPSTd0nr+8XMzVEWyaco7QeHGSl82Vf5vDAmOR5xjwHDbxpcsKSQclBiOhjcZAAgTRTaVChTqTNly7mUuxQL906Ah7GHNFVCbLQtNgtIUB5iI6qjlk4li4ADkkWGQsQ4/eOJNUCAmWLJYOXCQALP6CAAioXhNy3rCXbJlzpRTOAEsiwtiWTkQ+V4IqqlsSg0wjmGQk/MmF9TPCCFG5PCAQ72LhPLmDlaACiytvTKWaZNQlS0o7rllJSbOLXt10h7sbaiF8YUFZ4Rmrk5Gij06RxvQky8FQyVzJLuhQBPZkWc3ch4B/8AjUqeBOlkyitLhKNFAAlrsReOmhdFpn16QLXJHoke0X5coTbElmtn9seGTK4ZYbvHVXnFfoKaoqJipPaY5aVca0u5HLyi/UVOJacCGYAWGQbUcjHAZPWz2cmwFsviW8485qFGvrBLSwQktmcJbNV73aH2/O8YQgyUfxFMC2g/cvE+5+7gkygpZSJiyCXuwOQHK2kJklrE5CD2tjSnlYUlKUywcI4QqzBvkIIWlLLSRLYpV4n8RsWjEUyrEKTdIcsmwyPxiaXSHiGJBDKLskZl48pmofzgEpTxDzb+8QBTsCpILKa0TVg4UsEliXHyjlYt4XZXxj2DObKOqXGE5ZkDziq787n/AHtHaIYT0C2mPXD+onKLLd24fDr0iWTixByg939jAB45sLbDEy12Um3uzs1of1CEzdMKueb+fSCt+NyVTVfeKcJE0PjSnNfUdemsVrZG2yrhIZYsQc7WMSlCuUVjL7B5tJNkqZK8LFwCAU9QCxiVM9S0ly2NRCkFhc3LciQ/SHiEBdntCzbOwQDdwDqMhbhPyiMZ32OFbNlKUu62QjugH4KGpg6poCruKKTqH4T6aRVpVdMkllgqGQmJzbrzh7s7baVAFwW1Fz6jSB7J2jnY5kTwgBMxIAsHIcWyL5vDqTPLslbhsjxBiWAc6H4RVTtJZmYgfwwbsHAS135l9IO2VVMkrVfEbdmQ5AtkTpqBDxyPyyM4fosqJpHgsMylbczk45REmsdLgzB5hJEdolKIdK2B0Um4seXnGgpaRcp+I0H7Re7M2rMTV3HFMvoJY0uzgco1Nq3OU3LUNAStqEzEshxxcWK3cA1HMQOBPmklC0M7NhJ0GfuMck6Q0Y88jKWskOlKR1UcTXIyty+MRVgYpVMW+Jx3iEhQZnA07yWgCTKCJiUTpqlLXYJFnGbhuvzgpeFSFJRL4kuQ5JJLsXOhtBF2imqJRKWocOR1VYDq2Z8oKotnIkiwcvcm/ufKA6OqUnCs8LOC/Fitl0iHae3giyyxIPA/4quTNZN4YNUa2rQylLWVXCg5BLAMCnGTpY5asIomxU1C0Kp5SmkpUXmgXKH7oJ0PpnD2TsuorFATT2VOk9wZn9RMWanpJaEKQgMkfA5Z65COnU10JKDYstKJapK1IThyB8XXnaANt7dXSpcKSSp2Tr0J6PEG094fu4mIS7vwMwvo49mAd3925tVMNRUAFJchJLYrPloLiFlJQW0uhkrJt0t3VTVGqnEKucKVG5UxLkche0XmTILtglviTqwygampWNkS7kHClVxwlPlyggguOFAOIXf8pHzaPNyZnN34LJJEkh2PAkWHit/rkYjmSWBdKMjrbMRFIkJBKphSAQlz7vrGTKdkFihScJNzk516ZRE6WlCjwm2ZySdPOI1nPLJWh9IICrMx105xHMFieLI20j2TODzkjGO73RoY0VPh7ulsJtE2IeydNOgjuWh80EMxzEAAqQSwBQLg93rl5xTt8NzkzlKnSSmXOBdgCMZ69YvaWCgMJzHziEgFKuFWf1gA8cpdrTJUwy6hJSsFr2izU1eFDPLMP0aLVtjdiRVpwzUHE5ZeShlkY882juvVUalKlPMkgs4BJbqInLHGQ+40qNnpUHRY6pI4S/LkYRV+7uE4gDJUNc0H1GsGbP3pQssbKbW3ztFgpdpJyLEEah/7Qla8BuUtM2dLPGjtGyWg3b059YJpt4kKUnGSMJtjDYfIobWLlMoZCwwGEkjIsPdrENRujLWDeWrPMcXvEdteUG5mzt50rYOkjmJiX9zvDKprwtBACg+uEn5RWqr7PkNZBfmlZ18zGSdwylL9pPSX0XFVFIQfpUCpOJSiQw7ig5BcekSIq1S0kvmfZYerwiO6k7MVM4DlrBEvc9RcLmTZnmrL4wNWBPNSmZNTMUE40d0lQcHo1+cFzNo2JxOr8gVn5nOOZOxUSw7uTqTlBtOhAHcJD8oEqOMrKqSrnrASBIlk3UScahy5++0PdnbAlymKk41AviUz+kMZygU6JAY53AEIds77SaewUJi82Qxtq5yeOixlZYFyPEo2A0OnV7CKlvHv3JRLVLp2XNNgpN0J62755NbnCSt2pW7TOGWgok9LA+Z8R6Q62HufLkB8K1TG7xZkn8oOR6wrnFf6NGHIj3e3YxEz6kubqZSmJP5tX6Rd0yk2ISgWOFrg8CfWBq9BSCEpWp7MDzMGy5DqPDMGbOQw4QPpHm5Mksj5NCVEUsodVpVwMTE2Lc47TKDpdKLKGFyb2+fSNiWAtsMwMRyu6SPrEyJQIT3rK0A+rxI6A1Mt5cwBKMWC37tBMqpdJGBJThvdrgszcrRJTyyywcRGEXYPpEiJYYn8TLIAHMk2cXgAsAmHkrX4RxMm2IZYsS7iIylTiwvj8TfOOpgLs1sLHi6aR7JnO5YAVcrNh8oxQBay8xGFDr4XZhkrpHKE2Du7psV5XgA7lyuEWVAlQlgq0zPnBbhrfMtECkllEAO/tMNIAMlyGxd/vPn0EZ2NwSFEB7PmCG06R0UF1Ei+JrK6COZgLG2h8V4AEW3twaWociWZasQugAMc8i4L6xSa7cmvkKPYqM1AuADdv0nW3hePVrBXqHvq0QSUsOjWdWpJ5ekAHkEveWdJW1RKUCLZFJtbIi5h/srfSRiOJRT+oH5iL7Mo0TAy5ctfC5xsrXrlCDaW41It2kpTZ+FZTd+TWgAHRvbSq/no9Sf+0EjeGT4ZyD5LH7xXq/7NUDEUqKQCW4gbBuYhBtXcwyCATiJIGln8jCe5HyPoy9T95UZdqgD9Y/eIpm9Uh7z5bH8w+kVNP2eOR+INMgnX1ieV9niGBMwnnkPlCvPjXkNGN6nfilTksr/ShR+bQuq/tIWq0mRYe0VE+5B+cFSNzpCSCUJUnhupaiCSeQEPKWilofDKlIuoMAxYauzxP+TD6YaMp4oNp1KXUVIQeTJDelz6wZJ3Ll06k9qlU1Rwkh2SLG3Mxarq4UpcXdl5EDKOqpZTMU6AbC6l3JANojP1MmqQ0Y0RSB2ZSlKFJTiyBAA4HyeCVFz/ADBw5i4upLRGzEHCkvc8dw8vSNzJIYhhhCU8WK75/QRl5HOKiaWUfxFMCwDO5LRPLmEFRVjZjZwx4U/5eOZkoMbB/wBfMxPNlDjFgm7so8hr6CACCXMUVqYTBhKXNvZJt6QXTkjC5U+MgcINx/uIEJcnCLOPH+UfR4lQbpYXxqyXkpn+kAHSZhKlB1WSm+GxNrCCRJNy6zYWDCBZZUSuww4UEK7TMk5M9rA31aDZaFXsHt446lYHdZ/L81/IxLp6fSMjI9gznPjP6REVN3v/AM/NUZGQATy8j5/WNze6rzjIyACCl7y//In5RMvI+RjIyADlXf8A60/KOVdweY/5xkZABzIz/pHzjU/xeQ+cZGQMEDbR7q/6v+sItpd5X6jG4yMGbwaDdP3x6fIRKruDyEZGRiXYGqXuJ/p+cEbQzPmr5CMjIcASm75/Uv5CCtod71PyMZGQARHNPl/0iU9xXkj6xkZABtefoPnE0/uzf85RkZAAEjvH0/4KgVHeR/51/wDExuMgA48Cv/p+ZixJ7w8kf8jGRkPDsD//2Q=="/>
          <p:cNvSpPr>
            <a:spLocks noChangeAspect="1" noChangeArrowheads="1"/>
          </p:cNvSpPr>
          <p:nvPr/>
        </p:nvSpPr>
        <p:spPr bwMode="auto">
          <a:xfrm>
            <a:off x="325438" y="7938"/>
            <a:ext cx="304800" cy="304800"/>
          </a:xfrm>
          <a:prstGeom prst="rect">
            <a:avLst/>
          </a:prstGeom>
          <a:noFill/>
          <a:ln w="9525">
            <a:noFill/>
            <a:miter lim="800000"/>
            <a:headEnd/>
            <a:tailEnd/>
          </a:ln>
        </p:spPr>
        <p:txBody>
          <a:bodyPr/>
          <a:lstStyle/>
          <a:p>
            <a:pPr fontAlgn="base">
              <a:spcBef>
                <a:spcPct val="0"/>
              </a:spcBef>
              <a:spcAft>
                <a:spcPct val="0"/>
              </a:spcAft>
            </a:pPr>
            <a:endParaRPr lang="el-GR" smtClean="0">
              <a:solidFill>
                <a:srgbClr val="FFFFFF"/>
              </a:solidFill>
            </a:endParaRPr>
          </a:p>
        </p:txBody>
      </p:sp>
      <p:graphicFrame>
        <p:nvGraphicFramePr>
          <p:cNvPr id="9" name="8 - Πίνακας"/>
          <p:cNvGraphicFramePr>
            <a:graphicFrameLocks noGrp="1"/>
          </p:cNvGraphicFramePr>
          <p:nvPr/>
        </p:nvGraphicFramePr>
        <p:xfrm>
          <a:off x="611560" y="2348880"/>
          <a:ext cx="7920880" cy="2594358"/>
        </p:xfrm>
        <a:graphic>
          <a:graphicData uri="http://schemas.openxmlformats.org/drawingml/2006/table">
            <a:tbl>
              <a:tblPr firstRow="1" bandRow="1">
                <a:tableStyleId>{073A0DAA-6AF3-43AB-8588-CEC1D06C72B9}</a:tableStyleId>
              </a:tblPr>
              <a:tblGrid>
                <a:gridCol w="3960440"/>
                <a:gridCol w="3960440"/>
              </a:tblGrid>
              <a:tr h="590466">
                <a:tc gridSpan="2">
                  <a:txBody>
                    <a:bodyPr/>
                    <a:lstStyle/>
                    <a:p>
                      <a:r>
                        <a:rPr lang="el-GR" dirty="0" smtClean="0">
                          <a:solidFill>
                            <a:schemeClr val="tx2"/>
                          </a:solidFill>
                        </a:rPr>
                        <a:t>Αριθμητικά</a:t>
                      </a:r>
                      <a:r>
                        <a:rPr lang="el-GR" baseline="0" dirty="0" smtClean="0">
                          <a:solidFill>
                            <a:schemeClr val="tx2"/>
                          </a:solidFill>
                        </a:rPr>
                        <a:t> στοιχεία όσων διέκοψαν τη φοίτηση </a:t>
                      </a:r>
                      <a:endParaRPr lang="el-GR" dirty="0">
                        <a:solidFill>
                          <a:schemeClr val="tx2"/>
                        </a:solidFill>
                      </a:endParaRPr>
                    </a:p>
                  </a:txBody>
                  <a:tcPr>
                    <a:solidFill>
                      <a:schemeClr val="bg2">
                        <a:lumMod val="75000"/>
                      </a:schemeClr>
                    </a:solidFill>
                  </a:tcPr>
                </a:tc>
                <a:tc hMerge="1">
                  <a:txBody>
                    <a:bodyPr/>
                    <a:lstStyle/>
                    <a:p>
                      <a:endParaRPr lang="el-GR" dirty="0"/>
                    </a:p>
                  </a:txBody>
                  <a:tcPr/>
                </a:tc>
              </a:tr>
              <a:tr h="590466">
                <a:tc>
                  <a:txBody>
                    <a:bodyPr/>
                    <a:lstStyle/>
                    <a:p>
                      <a:r>
                        <a:rPr lang="el-GR" sz="2400" b="1" dirty="0" smtClean="0">
                          <a:solidFill>
                            <a:schemeClr val="tx2"/>
                          </a:solidFill>
                        </a:rPr>
                        <a:t>Σχολικό έτος  2012</a:t>
                      </a:r>
                      <a:r>
                        <a:rPr lang="el-GR" sz="2400" b="1" baseline="0" dirty="0" smtClean="0">
                          <a:solidFill>
                            <a:schemeClr val="tx2"/>
                          </a:solidFill>
                        </a:rPr>
                        <a:t> – </a:t>
                      </a:r>
                      <a:r>
                        <a:rPr lang="el-GR" sz="2400" b="1" dirty="0" smtClean="0">
                          <a:solidFill>
                            <a:schemeClr val="tx2"/>
                          </a:solidFill>
                        </a:rPr>
                        <a:t>2013 </a:t>
                      </a:r>
                      <a:endParaRPr lang="el-GR" sz="2400" b="1" dirty="0">
                        <a:solidFill>
                          <a:schemeClr val="tx2"/>
                        </a:solidFill>
                      </a:endParaRPr>
                    </a:p>
                  </a:txBody>
                  <a:tcPr/>
                </a:tc>
                <a:tc>
                  <a:txBody>
                    <a:bodyPr/>
                    <a:lstStyle/>
                    <a:p>
                      <a:r>
                        <a:rPr lang="el-GR" sz="2400" b="1" dirty="0" smtClean="0">
                          <a:solidFill>
                            <a:schemeClr val="tx2"/>
                          </a:solidFill>
                        </a:rPr>
                        <a:t>392 μαθητές/</a:t>
                      </a:r>
                      <a:r>
                        <a:rPr lang="el-GR" sz="2400" b="1" dirty="0" err="1" smtClean="0">
                          <a:solidFill>
                            <a:schemeClr val="tx2"/>
                          </a:solidFill>
                        </a:rPr>
                        <a:t>τριες</a:t>
                      </a:r>
                      <a:r>
                        <a:rPr lang="el-GR" sz="2400" b="1" dirty="0" smtClean="0">
                          <a:solidFill>
                            <a:schemeClr val="tx2"/>
                          </a:solidFill>
                        </a:rPr>
                        <a:t> </a:t>
                      </a:r>
                      <a:r>
                        <a:rPr lang="el-GR" sz="2400" b="1" baseline="0" dirty="0" smtClean="0">
                          <a:solidFill>
                            <a:schemeClr val="tx2"/>
                          </a:solidFill>
                        </a:rPr>
                        <a:t> </a:t>
                      </a:r>
                      <a:endParaRPr lang="el-GR" sz="2400" b="1" dirty="0">
                        <a:solidFill>
                          <a:schemeClr val="tx2"/>
                        </a:solidFill>
                      </a:endParaRPr>
                    </a:p>
                  </a:txBody>
                  <a:tcPr/>
                </a:tc>
              </a:tr>
              <a:tr h="590466">
                <a:tc>
                  <a:txBody>
                    <a:bodyPr/>
                    <a:lstStyle/>
                    <a:p>
                      <a:r>
                        <a:rPr lang="el-GR" sz="2400" b="1" baseline="0" dirty="0" smtClean="0">
                          <a:solidFill>
                            <a:schemeClr val="tx2"/>
                          </a:solidFill>
                        </a:rPr>
                        <a:t>Σχολικό έτος 2013 – 2014  </a:t>
                      </a:r>
                      <a:endParaRPr lang="el-GR" sz="2400" b="1" dirty="0">
                        <a:solidFill>
                          <a:schemeClr val="tx2"/>
                        </a:solidFill>
                      </a:endParaRPr>
                    </a:p>
                  </a:txBody>
                  <a:tcPr/>
                </a:tc>
                <a:tc>
                  <a:txBody>
                    <a:bodyPr/>
                    <a:lstStyle/>
                    <a:p>
                      <a:r>
                        <a:rPr lang="el-GR" sz="2400" b="1" dirty="0" smtClean="0">
                          <a:solidFill>
                            <a:schemeClr val="tx2"/>
                          </a:solidFill>
                        </a:rPr>
                        <a:t>221 μαθητές /</a:t>
                      </a:r>
                      <a:r>
                        <a:rPr lang="el-GR" sz="2400" b="1" dirty="0" err="1" smtClean="0">
                          <a:solidFill>
                            <a:schemeClr val="tx2"/>
                          </a:solidFill>
                        </a:rPr>
                        <a:t>τριες</a:t>
                      </a:r>
                      <a:endParaRPr lang="el-GR" sz="2400" b="1" dirty="0">
                        <a:solidFill>
                          <a:schemeClr val="tx2"/>
                        </a:solidFill>
                      </a:endParaRPr>
                    </a:p>
                  </a:txBody>
                  <a:tcPr/>
                </a:tc>
              </a:tr>
              <a:tr h="590466">
                <a:tc>
                  <a:txBody>
                    <a:bodyPr/>
                    <a:lstStyle/>
                    <a:p>
                      <a:r>
                        <a:rPr lang="el-GR" sz="2400" b="1" dirty="0" smtClean="0">
                          <a:solidFill>
                            <a:schemeClr val="tx2"/>
                          </a:solidFill>
                        </a:rPr>
                        <a:t>ΣΥΝΟΛΟ </a:t>
                      </a:r>
                      <a:endParaRPr lang="el-GR" sz="2400" b="1" dirty="0">
                        <a:solidFill>
                          <a:schemeClr val="tx2"/>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400" b="1" dirty="0" smtClean="0">
                          <a:solidFill>
                            <a:schemeClr val="tx2"/>
                          </a:solidFill>
                        </a:rPr>
                        <a:t>613</a:t>
                      </a:r>
                      <a:r>
                        <a:rPr lang="el-GR" sz="2400" b="1" baseline="0" dirty="0" smtClean="0">
                          <a:solidFill>
                            <a:schemeClr val="tx2"/>
                          </a:solidFill>
                        </a:rPr>
                        <a:t> </a:t>
                      </a:r>
                      <a:r>
                        <a:rPr lang="el-GR" sz="2400" b="1" dirty="0" smtClean="0">
                          <a:solidFill>
                            <a:schemeClr val="tx2"/>
                          </a:solidFill>
                        </a:rPr>
                        <a:t>μαθητές /</a:t>
                      </a:r>
                      <a:r>
                        <a:rPr lang="el-GR" sz="2400" b="1" dirty="0" err="1" smtClean="0">
                          <a:solidFill>
                            <a:schemeClr val="tx2"/>
                          </a:solidFill>
                        </a:rPr>
                        <a:t>τριες</a:t>
                      </a:r>
                      <a:endParaRPr lang="el-GR" sz="2400" b="1" dirty="0" smtClean="0">
                        <a:solidFill>
                          <a:schemeClr val="tx2"/>
                        </a:solidFill>
                      </a:endParaRPr>
                    </a:p>
                    <a:p>
                      <a:endParaRPr lang="el-GR" sz="2400" b="1" dirty="0">
                        <a:solidFill>
                          <a:schemeClr val="tx2"/>
                        </a:solidFill>
                      </a:endParaRPr>
                    </a:p>
                  </a:txBody>
                  <a:tcPr/>
                </a:tc>
              </a:tr>
            </a:tbl>
          </a:graphicData>
        </a:graphic>
      </p:graphicFrame>
      <p:sp>
        <p:nvSpPr>
          <p:cNvPr id="13" name="12 - Θέση υποσέλιδου"/>
          <p:cNvSpPr>
            <a:spLocks noGrp="1"/>
          </p:cNvSpPr>
          <p:nvPr>
            <p:ph type="ftr" sz="quarter" idx="11"/>
          </p:nvPr>
        </p:nvSpPr>
        <p:spPr/>
        <p:txBody>
          <a:bodyPr/>
          <a:lstStyle/>
          <a:p>
            <a:r>
              <a:rPr lang="en-US" smtClean="0"/>
              <a:t>maraky@sch.gr</a:t>
            </a:r>
            <a:endParaRPr lang="el-GR"/>
          </a:p>
        </p:txBody>
      </p:sp>
      <p:sp>
        <p:nvSpPr>
          <p:cNvPr id="14" name="13 - Θέση ημερομηνίας"/>
          <p:cNvSpPr>
            <a:spLocks noGrp="1"/>
          </p:cNvSpPr>
          <p:nvPr>
            <p:ph type="dt" sz="half" idx="10"/>
          </p:nvPr>
        </p:nvSpPr>
        <p:spPr/>
        <p:txBody>
          <a:bodyPr/>
          <a:lstStyle/>
          <a:p>
            <a:fld id="{7113D530-CE24-4A07-B459-A910E9F4FCBC}" type="datetime1">
              <a:rPr lang="el-GR" smtClean="0"/>
              <a:t>31/1/2018</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box(in)">
                                      <p:cBhvr>
                                        <p:cTn id="7" dur="5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42913" y="103188"/>
            <a:ext cx="8243887" cy="517500"/>
          </a:xfrm>
        </p:spPr>
        <p:txBody>
          <a:bodyPr/>
          <a:lstStyle/>
          <a:p>
            <a:r>
              <a:rPr lang="el-GR" sz="2400" b="1" dirty="0" smtClean="0">
                <a:solidFill>
                  <a:schemeClr val="tx2"/>
                </a:solidFill>
              </a:rPr>
              <a:t>ΠΕΡΙΦΕΡΕΙΑ ΚΡΗΤΗΣ </a:t>
            </a:r>
            <a:endParaRPr lang="el-GR" sz="2400" b="1" dirty="0">
              <a:solidFill>
                <a:schemeClr val="tx2"/>
              </a:solidFill>
            </a:endParaRPr>
          </a:p>
        </p:txBody>
      </p:sp>
      <p:graphicFrame>
        <p:nvGraphicFramePr>
          <p:cNvPr id="6" name="5 - Θέση περιεχομένου"/>
          <p:cNvGraphicFramePr>
            <a:graphicFrameLocks noGrp="1"/>
          </p:cNvGraphicFramePr>
          <p:nvPr>
            <p:ph idx="1"/>
          </p:nvPr>
        </p:nvGraphicFramePr>
        <p:xfrm>
          <a:off x="107505" y="1024401"/>
          <a:ext cx="8861844" cy="5360865"/>
        </p:xfrm>
        <a:graphic>
          <a:graphicData uri="http://schemas.openxmlformats.org/drawingml/2006/table">
            <a:tbl>
              <a:tblPr firstRow="1" bandRow="1">
                <a:tableStyleId>{5C22544A-7EE6-4342-B048-85BDC9FD1C3A}</a:tableStyleId>
              </a:tblPr>
              <a:tblGrid>
                <a:gridCol w="1480710"/>
                <a:gridCol w="267939"/>
                <a:gridCol w="740356"/>
                <a:gridCol w="1008295"/>
                <a:gridCol w="116840"/>
                <a:gridCol w="916631"/>
                <a:gridCol w="733305"/>
                <a:gridCol w="116840"/>
                <a:gridCol w="846121"/>
                <a:gridCol w="789713"/>
                <a:gridCol w="408958"/>
                <a:gridCol w="784255"/>
                <a:gridCol w="651881"/>
              </a:tblGrid>
              <a:tr h="641148">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dirty="0" smtClean="0">
                          <a:solidFill>
                            <a:schemeClr val="tx2"/>
                          </a:solidFill>
                        </a:rPr>
                        <a:t>ΠΕΡΙΟΧΕΣ</a:t>
                      </a:r>
                    </a:p>
                    <a:p>
                      <a:endParaRPr lang="el-GR" sz="1400" dirty="0">
                        <a:solidFill>
                          <a:schemeClr val="tx2"/>
                        </a:solidFill>
                      </a:endParaRPr>
                    </a:p>
                  </a:txBody>
                  <a:tcPr>
                    <a:solidFill>
                      <a:schemeClr val="accent1">
                        <a:lumMod val="20000"/>
                        <a:lumOff val="80000"/>
                      </a:schemeClr>
                    </a:solidFill>
                  </a:tcPr>
                </a:tc>
                <a:tc hMerge="1">
                  <a:txBody>
                    <a:bodyPr/>
                    <a:lstStyle/>
                    <a:p>
                      <a:endParaRPr lang="el-GR"/>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dirty="0" smtClean="0">
                          <a:solidFill>
                            <a:schemeClr val="tx2"/>
                          </a:solidFill>
                        </a:rPr>
                        <a:t>Σ.Ε. 2015/16</a:t>
                      </a:r>
                    </a:p>
                    <a:p>
                      <a:endParaRPr lang="el-GR" sz="1400" dirty="0">
                        <a:solidFill>
                          <a:schemeClr val="tx2"/>
                        </a:solidFill>
                      </a:endParaRPr>
                    </a:p>
                  </a:txBody>
                  <a:tcPr>
                    <a:solidFill>
                      <a:schemeClr val="accent1">
                        <a:lumMod val="20000"/>
                        <a:lumOff val="80000"/>
                      </a:schemeClr>
                    </a:solidFill>
                  </a:tcPr>
                </a:tc>
                <a:tc hMerge="1">
                  <a:txBody>
                    <a:bodyPr/>
                    <a:lstStyle/>
                    <a:p>
                      <a:endParaRPr lang="el-GR"/>
                    </a:p>
                  </a:txBody>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dirty="0" smtClean="0">
                          <a:solidFill>
                            <a:schemeClr val="tx2"/>
                          </a:solidFill>
                        </a:rPr>
                        <a:t>Σ.Ε 2016/17</a:t>
                      </a:r>
                    </a:p>
                    <a:p>
                      <a:endParaRPr lang="el-GR" sz="1400" dirty="0">
                        <a:solidFill>
                          <a:schemeClr val="tx2"/>
                        </a:solidFill>
                      </a:endParaRPr>
                    </a:p>
                  </a:txBody>
                  <a:tcPr>
                    <a:solidFill>
                      <a:schemeClr val="accent1">
                        <a:lumMod val="20000"/>
                        <a:lumOff val="80000"/>
                      </a:schemeClr>
                    </a:solidFill>
                  </a:tcPr>
                </a:tc>
                <a:tc hMerge="1">
                  <a:txBody>
                    <a:bodyPr/>
                    <a:lstStyle/>
                    <a:p>
                      <a:endParaRPr lang="el-GR"/>
                    </a:p>
                  </a:txBody>
                  <a:tcPr/>
                </a:tc>
                <a:tc hMerge="1">
                  <a:txBody>
                    <a:bodyPr/>
                    <a:lstStyle/>
                    <a:p>
                      <a:endParaRPr lang="el-GR"/>
                    </a:p>
                  </a:txBody>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dirty="0" smtClean="0">
                          <a:solidFill>
                            <a:schemeClr val="tx2"/>
                          </a:solidFill>
                        </a:rPr>
                        <a:t>Σ.Ε.</a:t>
                      </a:r>
                      <a:r>
                        <a:rPr lang="el-GR" sz="1400" baseline="0" dirty="0" smtClean="0">
                          <a:solidFill>
                            <a:schemeClr val="tx2"/>
                          </a:solidFill>
                        </a:rPr>
                        <a:t> 2017/18</a:t>
                      </a:r>
                      <a:endParaRPr lang="el-GR" sz="1400" dirty="0" smtClean="0">
                        <a:solidFill>
                          <a:schemeClr val="tx2"/>
                        </a:solidFill>
                      </a:endParaRPr>
                    </a:p>
                    <a:p>
                      <a:endParaRPr lang="el-GR" sz="1400" dirty="0">
                        <a:solidFill>
                          <a:schemeClr val="tx2"/>
                        </a:solidFill>
                      </a:endParaRPr>
                    </a:p>
                  </a:txBody>
                  <a:tcPr>
                    <a:solidFill>
                      <a:schemeClr val="accent1">
                        <a:lumMod val="20000"/>
                        <a:lumOff val="80000"/>
                      </a:schemeClr>
                    </a:solidFill>
                  </a:tcPr>
                </a:tc>
                <a:tc hMerge="1">
                  <a:txBody>
                    <a:bodyPr/>
                    <a:lstStyle/>
                    <a:p>
                      <a:endParaRPr lang="el-GR"/>
                    </a:p>
                  </a:txBody>
                  <a:tcPr/>
                </a:tc>
                <a:tc hMerge="1">
                  <a:txBody>
                    <a:bodyPr/>
                    <a:lstStyle/>
                    <a:p>
                      <a:endParaRPr lang="el-GR"/>
                    </a:p>
                  </a:txBody>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sz="1400" dirty="0" smtClean="0">
                        <a:solidFill>
                          <a:schemeClr val="tx2"/>
                        </a:solidFill>
                      </a:endParaRPr>
                    </a:p>
                    <a:p>
                      <a:r>
                        <a:rPr lang="el-GR" sz="1400" dirty="0" smtClean="0">
                          <a:solidFill>
                            <a:schemeClr val="tx2"/>
                          </a:solidFill>
                        </a:rPr>
                        <a:t>ΔΙΑΦΟΡΑ</a:t>
                      </a:r>
                      <a:endParaRPr lang="el-GR" sz="1400" dirty="0">
                        <a:solidFill>
                          <a:schemeClr val="tx2"/>
                        </a:solidFill>
                      </a:endParaRPr>
                    </a:p>
                  </a:txBody>
                  <a:tcPr>
                    <a:solidFill>
                      <a:schemeClr val="accent1">
                        <a:lumMod val="20000"/>
                        <a:lumOff val="80000"/>
                      </a:schemeClr>
                    </a:solidFill>
                  </a:tcPr>
                </a:tc>
                <a:tc hMerge="1">
                  <a:txBody>
                    <a:bodyPr/>
                    <a:lstStyle/>
                    <a:p>
                      <a:endParaRPr lang="el-GR"/>
                    </a:p>
                  </a:txBody>
                  <a:tcPr/>
                </a:tc>
                <a:tc hMerge="1">
                  <a:txBody>
                    <a:bodyPr/>
                    <a:lstStyle/>
                    <a:p>
                      <a:endParaRPr lang="el-GR"/>
                    </a:p>
                  </a:txBody>
                  <a:tcPr/>
                </a:tc>
              </a:tr>
              <a:tr h="633241">
                <a:tc gridSpan="1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b="1" dirty="0" smtClean="0">
                          <a:solidFill>
                            <a:schemeClr val="tx2"/>
                          </a:solidFill>
                        </a:rPr>
                        <a:t>ΔΗΜΟΤΙΚΗ</a:t>
                      </a:r>
                      <a:r>
                        <a:rPr lang="el-GR" sz="1800" b="1" baseline="0" dirty="0" smtClean="0">
                          <a:solidFill>
                            <a:schemeClr val="tx2"/>
                          </a:solidFill>
                        </a:rPr>
                        <a:t> ΕΚΠΑΙΔΕΥΣΗ</a:t>
                      </a:r>
                      <a:endParaRPr lang="el-GR" sz="1800" b="1" dirty="0" smtClean="0">
                        <a:solidFill>
                          <a:schemeClr val="tx2"/>
                        </a:solidFill>
                      </a:endParaRPr>
                    </a:p>
                    <a:p>
                      <a:endParaRPr lang="el-GR" dirty="0">
                        <a:solidFill>
                          <a:schemeClr val="tx2"/>
                        </a:solidFill>
                      </a:endParaRPr>
                    </a:p>
                  </a:txBody>
                  <a:tcPr>
                    <a:solidFill>
                      <a:schemeClr val="accent1">
                        <a:lumMod val="20000"/>
                        <a:lumOff val="80000"/>
                      </a:schemeClr>
                    </a:solidFill>
                  </a:tcPr>
                </a:tc>
                <a:tc hMerge="1">
                  <a:txBody>
                    <a:bodyPr/>
                    <a:lstStyle/>
                    <a:p>
                      <a:endParaRPr lang="el-GR"/>
                    </a:p>
                  </a:txBody>
                  <a:tcPr/>
                </a:tc>
                <a:tc hMerge="1">
                  <a:txBody>
                    <a:bodyPr/>
                    <a:lstStyle/>
                    <a:p>
                      <a:endParaRPr lang="el-GR" dirty="0"/>
                    </a:p>
                  </a:txBody>
                  <a:tcPr>
                    <a:solidFill>
                      <a:schemeClr val="accent4">
                        <a:lumMod val="20000"/>
                        <a:lumOff val="80000"/>
                      </a:schemeClr>
                    </a:solidFill>
                  </a:tcPr>
                </a:tc>
                <a:tc hMerge="1">
                  <a:txBody>
                    <a:bodyPr/>
                    <a:lstStyle/>
                    <a:p>
                      <a:endParaRPr lang="el-GR"/>
                    </a:p>
                  </a:txBody>
                  <a:tcPr/>
                </a:tc>
                <a:tc hMerge="1">
                  <a:txBody>
                    <a:bodyPr/>
                    <a:lstStyle/>
                    <a:p>
                      <a:endParaRPr lang="el-GR" dirty="0"/>
                    </a:p>
                  </a:txBody>
                  <a:tcPr>
                    <a:solidFill>
                      <a:schemeClr val="accent4">
                        <a:lumMod val="20000"/>
                        <a:lumOff val="80000"/>
                      </a:schemeClr>
                    </a:solidFill>
                  </a:tcPr>
                </a:tc>
                <a:tc hMerge="1">
                  <a:txBody>
                    <a:bodyPr/>
                    <a:lstStyle/>
                    <a:p>
                      <a:endParaRPr lang="el-GR"/>
                    </a:p>
                  </a:txBody>
                  <a:tcPr/>
                </a:tc>
                <a:tc hMerge="1">
                  <a:txBody>
                    <a:bodyPr/>
                    <a:lstStyle/>
                    <a:p>
                      <a:endParaRPr lang="el-GR"/>
                    </a:p>
                  </a:txBody>
                  <a:tcPr/>
                </a:tc>
                <a:tc hMerge="1">
                  <a:txBody>
                    <a:bodyPr/>
                    <a:lstStyle/>
                    <a:p>
                      <a:endParaRPr lang="el-GR" dirty="0"/>
                    </a:p>
                  </a:txBody>
                  <a:tcPr>
                    <a:solidFill>
                      <a:schemeClr val="accent4">
                        <a:lumMod val="20000"/>
                        <a:lumOff val="80000"/>
                      </a:schemeClr>
                    </a:solidFill>
                  </a:tcPr>
                </a:tc>
                <a:tc hMerge="1">
                  <a:txBody>
                    <a:bodyPr/>
                    <a:lstStyle/>
                    <a:p>
                      <a:endParaRPr lang="el-GR"/>
                    </a:p>
                  </a:txBody>
                  <a:tcPr/>
                </a:tc>
                <a:tc hMerge="1">
                  <a:txBody>
                    <a:bodyPr/>
                    <a:lstStyle/>
                    <a:p>
                      <a:endParaRPr lang="el-GR"/>
                    </a:p>
                  </a:txBody>
                  <a:tcPr/>
                </a:tc>
                <a:tc hMerge="1">
                  <a:txBody>
                    <a:bodyPr/>
                    <a:lstStyle/>
                    <a:p>
                      <a:endParaRPr lang="el-GR" dirty="0"/>
                    </a:p>
                  </a:txBody>
                  <a:tcPr>
                    <a:solidFill>
                      <a:schemeClr val="accent4">
                        <a:lumMod val="20000"/>
                        <a:lumOff val="80000"/>
                      </a:schemeClr>
                    </a:solidFill>
                  </a:tcPr>
                </a:tc>
                <a:tc hMerge="1">
                  <a:txBody>
                    <a:bodyPr/>
                    <a:lstStyle/>
                    <a:p>
                      <a:endParaRPr lang="el-GR"/>
                    </a:p>
                  </a:txBody>
                  <a:tcPr/>
                </a:tc>
                <a:tc hMerge="1">
                  <a:txBody>
                    <a:bodyPr/>
                    <a:lstStyle/>
                    <a:p>
                      <a:endParaRPr lang="el-GR"/>
                    </a:p>
                  </a:txBody>
                  <a:tcPr/>
                </a:tc>
              </a:tr>
              <a:tr h="5877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b="1" dirty="0" smtClean="0">
                          <a:solidFill>
                            <a:schemeClr val="tx2"/>
                          </a:solidFill>
                        </a:rPr>
                        <a:t>Ν.ΗΡΑΚΛΕΙΟΥ</a:t>
                      </a:r>
                    </a:p>
                    <a:p>
                      <a:endParaRPr lang="el-GR" sz="1200" b="1" dirty="0">
                        <a:solidFill>
                          <a:schemeClr val="tx2"/>
                        </a:solidFill>
                      </a:endParaRPr>
                    </a:p>
                  </a:txBody>
                  <a:tcPr>
                    <a:solidFill>
                      <a:schemeClr val="accent1">
                        <a:lumMod val="20000"/>
                        <a:lumOff val="80000"/>
                      </a:schemeClr>
                    </a:solidFill>
                  </a:tcPr>
                </a:tc>
                <a:tc gridSpan="2">
                  <a:txBody>
                    <a:bodyPr/>
                    <a:lstStyle/>
                    <a:p>
                      <a:pPr algn="ctr"/>
                      <a:r>
                        <a:rPr lang="el-GR" sz="1400" b="1" dirty="0" smtClean="0">
                          <a:solidFill>
                            <a:schemeClr val="tx2"/>
                          </a:solidFill>
                        </a:rPr>
                        <a:t>Α΄</a:t>
                      </a:r>
                    </a:p>
                    <a:p>
                      <a:pPr algn="ctr"/>
                      <a:r>
                        <a:rPr lang="el-GR" sz="1400" b="1" dirty="0" smtClean="0">
                          <a:solidFill>
                            <a:schemeClr val="tx2"/>
                          </a:solidFill>
                        </a:rPr>
                        <a:t>3.838</a:t>
                      </a:r>
                      <a:endParaRPr lang="el-GR" sz="1400" b="1" dirty="0">
                        <a:solidFill>
                          <a:schemeClr val="tx2"/>
                        </a:solidFill>
                      </a:endParaRPr>
                    </a:p>
                  </a:txBody>
                  <a:tcPr>
                    <a:solidFill>
                      <a:schemeClr val="accent1">
                        <a:lumMod val="20000"/>
                        <a:lumOff val="80000"/>
                      </a:schemeClr>
                    </a:solidFill>
                  </a:tcPr>
                </a:tc>
                <a:tc hMerge="1">
                  <a:txBody>
                    <a:bodyPr/>
                    <a:lstStyle/>
                    <a:p>
                      <a:endParaRPr lang="el-GR" dirty="0"/>
                    </a:p>
                  </a:txBody>
                  <a:tcPr>
                    <a:solidFill>
                      <a:schemeClr val="accent6">
                        <a:lumMod val="75000"/>
                      </a:schemeClr>
                    </a:solidFill>
                  </a:tcPr>
                </a:tc>
                <a:tc gridSpan="2">
                  <a:txBody>
                    <a:bodyPr/>
                    <a:lstStyle/>
                    <a:p>
                      <a:pPr algn="ctr"/>
                      <a:r>
                        <a:rPr lang="el-GR" sz="1400" b="1" dirty="0" smtClean="0">
                          <a:solidFill>
                            <a:schemeClr val="tx2"/>
                          </a:solidFill>
                        </a:rPr>
                        <a:t>ΣΤ΄</a:t>
                      </a:r>
                    </a:p>
                    <a:p>
                      <a:pPr algn="ctr"/>
                      <a:r>
                        <a:rPr lang="el-GR" sz="1400" b="1" dirty="0" smtClean="0">
                          <a:solidFill>
                            <a:schemeClr val="tx2"/>
                          </a:solidFill>
                        </a:rPr>
                        <a:t>3.467</a:t>
                      </a:r>
                      <a:endParaRPr lang="el-GR" sz="1400" b="1" dirty="0">
                        <a:solidFill>
                          <a:schemeClr val="tx2"/>
                        </a:solidFill>
                      </a:endParaRPr>
                    </a:p>
                  </a:txBody>
                  <a:tcPr>
                    <a:solidFill>
                      <a:schemeClr val="accent1">
                        <a:lumMod val="20000"/>
                        <a:lumOff val="80000"/>
                      </a:schemeClr>
                    </a:solidFill>
                  </a:tcPr>
                </a:tc>
                <a:tc hMerge="1">
                  <a:txBody>
                    <a:bodyPr/>
                    <a:lstStyle/>
                    <a:p>
                      <a:pPr algn="ctr"/>
                      <a:endParaRPr lang="el-GR" sz="1200" b="1" dirty="0"/>
                    </a:p>
                  </a:txBody>
                  <a:tcPr>
                    <a:solidFill>
                      <a:schemeClr val="accent1">
                        <a:lumMod val="75000"/>
                      </a:schemeClr>
                    </a:solidFill>
                  </a:tcPr>
                </a:tc>
                <a:tc>
                  <a:txBody>
                    <a:bodyPr/>
                    <a:lstStyle/>
                    <a:p>
                      <a:pPr algn="ctr"/>
                      <a:r>
                        <a:rPr lang="el-GR" sz="1400" b="1" dirty="0" smtClean="0">
                          <a:solidFill>
                            <a:schemeClr val="tx2"/>
                          </a:solidFill>
                        </a:rPr>
                        <a:t>Α΄</a:t>
                      </a:r>
                    </a:p>
                    <a:p>
                      <a:pPr algn="ctr"/>
                      <a:r>
                        <a:rPr lang="el-GR" sz="1400" b="1" dirty="0" smtClean="0">
                          <a:solidFill>
                            <a:schemeClr val="tx2"/>
                          </a:solidFill>
                        </a:rPr>
                        <a:t>3.649</a:t>
                      </a:r>
                      <a:endParaRPr lang="el-GR" sz="1400" b="1" dirty="0">
                        <a:solidFill>
                          <a:schemeClr val="tx2"/>
                        </a:solidFill>
                      </a:endParaRPr>
                    </a:p>
                  </a:txBody>
                  <a:tcPr>
                    <a:solidFill>
                      <a:schemeClr val="accent1">
                        <a:lumMod val="20000"/>
                        <a:lumOff val="80000"/>
                      </a:schemeClr>
                    </a:solidFill>
                  </a:tcPr>
                </a:tc>
                <a:tc gridSpan="2">
                  <a:txBody>
                    <a:bodyPr/>
                    <a:lstStyle/>
                    <a:p>
                      <a:pPr algn="ctr"/>
                      <a:r>
                        <a:rPr lang="el-GR" sz="1400" b="1" dirty="0" smtClean="0">
                          <a:solidFill>
                            <a:schemeClr val="tx2"/>
                          </a:solidFill>
                        </a:rPr>
                        <a:t>ΣΤ΄</a:t>
                      </a:r>
                    </a:p>
                    <a:p>
                      <a:pPr algn="ctr"/>
                      <a:r>
                        <a:rPr lang="el-GR" sz="1400" b="1" dirty="0" smtClean="0">
                          <a:solidFill>
                            <a:schemeClr val="tx2"/>
                          </a:solidFill>
                        </a:rPr>
                        <a:t>3.455</a:t>
                      </a:r>
                      <a:endParaRPr lang="el-GR" sz="1400" b="1" dirty="0">
                        <a:solidFill>
                          <a:schemeClr val="tx2"/>
                        </a:solidFill>
                      </a:endParaRPr>
                    </a:p>
                  </a:txBody>
                  <a:tcPr>
                    <a:solidFill>
                      <a:schemeClr val="accent1">
                        <a:lumMod val="20000"/>
                        <a:lumOff val="80000"/>
                      </a:schemeClr>
                    </a:solidFill>
                  </a:tcPr>
                </a:tc>
                <a:tc hMerge="1">
                  <a:txBody>
                    <a:bodyPr/>
                    <a:lstStyle/>
                    <a:p>
                      <a:pPr algn="ctr"/>
                      <a:endParaRPr lang="el-GR" sz="1200" b="1" dirty="0"/>
                    </a:p>
                  </a:txBody>
                  <a:tcPr>
                    <a:solidFill>
                      <a:schemeClr val="bg2">
                        <a:lumMod val="20000"/>
                        <a:lumOff val="80000"/>
                      </a:schemeClr>
                    </a:solidFill>
                  </a:tcPr>
                </a:tc>
                <a:tc>
                  <a:txBody>
                    <a:bodyPr/>
                    <a:lstStyle/>
                    <a:p>
                      <a:pPr algn="ctr"/>
                      <a:r>
                        <a:rPr lang="el-GR" sz="1400" b="1" dirty="0" smtClean="0">
                          <a:solidFill>
                            <a:schemeClr val="tx2"/>
                          </a:solidFill>
                        </a:rPr>
                        <a:t>Α΄</a:t>
                      </a:r>
                    </a:p>
                    <a:p>
                      <a:pPr algn="ctr"/>
                      <a:r>
                        <a:rPr lang="el-GR" sz="1400" b="1" dirty="0" smtClean="0">
                          <a:solidFill>
                            <a:schemeClr val="tx2"/>
                          </a:solidFill>
                        </a:rPr>
                        <a:t>3.373</a:t>
                      </a:r>
                      <a:endParaRPr lang="el-GR" sz="1400" b="1" dirty="0">
                        <a:solidFill>
                          <a:schemeClr val="tx2"/>
                        </a:solidFill>
                      </a:endParaRPr>
                    </a:p>
                  </a:txBody>
                  <a:tcPr>
                    <a:solidFill>
                      <a:schemeClr val="accent1">
                        <a:lumMod val="20000"/>
                        <a:lumOff val="80000"/>
                      </a:schemeClr>
                    </a:solidFill>
                  </a:tcPr>
                </a:tc>
                <a:tc gridSpan="2">
                  <a:txBody>
                    <a:bodyPr/>
                    <a:lstStyle/>
                    <a:p>
                      <a:pPr algn="ctr"/>
                      <a:r>
                        <a:rPr lang="el-GR" sz="1400" b="1" dirty="0" smtClean="0">
                          <a:solidFill>
                            <a:schemeClr val="tx2"/>
                          </a:solidFill>
                        </a:rPr>
                        <a:t>ΣΤ΄</a:t>
                      </a:r>
                    </a:p>
                    <a:p>
                      <a:pPr algn="ctr"/>
                      <a:r>
                        <a:rPr lang="el-GR" sz="1400" b="1" dirty="0" smtClean="0">
                          <a:solidFill>
                            <a:schemeClr val="tx2"/>
                          </a:solidFill>
                        </a:rPr>
                        <a:t>3.583</a:t>
                      </a:r>
                      <a:endParaRPr lang="el-GR" sz="1400" b="1" dirty="0">
                        <a:solidFill>
                          <a:schemeClr val="tx2"/>
                        </a:solidFill>
                      </a:endParaRPr>
                    </a:p>
                  </a:txBody>
                  <a:tcPr>
                    <a:solidFill>
                      <a:schemeClr val="accent1">
                        <a:lumMod val="20000"/>
                        <a:lumOff val="80000"/>
                      </a:schemeClr>
                    </a:solidFill>
                  </a:tcPr>
                </a:tc>
                <a:tc hMerge="1">
                  <a:txBody>
                    <a:bodyPr/>
                    <a:lstStyle/>
                    <a:p>
                      <a:endParaRPr lang="el-GR" dirty="0"/>
                    </a:p>
                  </a:txBody>
                  <a:tcPr>
                    <a:solidFill>
                      <a:schemeClr val="accent6">
                        <a:lumMod val="75000"/>
                      </a:schemeClr>
                    </a:solidFill>
                  </a:tcPr>
                </a:tc>
                <a:tc>
                  <a:txBody>
                    <a:bodyPr/>
                    <a:lstStyle/>
                    <a:p>
                      <a:pPr algn="ctr"/>
                      <a:r>
                        <a:rPr lang="el-GR" sz="1400" b="1" dirty="0" smtClean="0">
                          <a:solidFill>
                            <a:schemeClr val="tx2"/>
                          </a:solidFill>
                        </a:rPr>
                        <a:t>Α΄</a:t>
                      </a:r>
                    </a:p>
                    <a:p>
                      <a:pPr algn="ctr"/>
                      <a:r>
                        <a:rPr lang="el-GR" sz="1400" b="1" dirty="0" smtClean="0">
                          <a:solidFill>
                            <a:schemeClr val="tx2"/>
                          </a:solidFill>
                        </a:rPr>
                        <a:t>-465</a:t>
                      </a:r>
                      <a:endParaRPr lang="el-GR" sz="1400" b="1" dirty="0">
                        <a:solidFill>
                          <a:schemeClr val="tx2"/>
                        </a:solidFill>
                      </a:endParaRPr>
                    </a:p>
                  </a:txBody>
                  <a:tcPr>
                    <a:solidFill>
                      <a:schemeClr val="accent1">
                        <a:lumMod val="20000"/>
                        <a:lumOff val="80000"/>
                      </a:schemeClr>
                    </a:solidFill>
                  </a:tcPr>
                </a:tc>
                <a:tc>
                  <a:txBody>
                    <a:bodyPr/>
                    <a:lstStyle/>
                    <a:p>
                      <a:pPr algn="ctr"/>
                      <a:r>
                        <a:rPr lang="el-GR" sz="1400" b="1" dirty="0" smtClean="0">
                          <a:solidFill>
                            <a:schemeClr val="tx2"/>
                          </a:solidFill>
                        </a:rPr>
                        <a:t>ΣΤ΄</a:t>
                      </a:r>
                    </a:p>
                    <a:p>
                      <a:pPr algn="ctr"/>
                      <a:r>
                        <a:rPr lang="el-GR" sz="1400" b="1" dirty="0" smtClean="0">
                          <a:solidFill>
                            <a:schemeClr val="tx2"/>
                          </a:solidFill>
                        </a:rPr>
                        <a:t>+116</a:t>
                      </a:r>
                      <a:endParaRPr lang="el-GR" sz="1400" b="1" dirty="0">
                        <a:solidFill>
                          <a:schemeClr val="tx2"/>
                        </a:solidFill>
                      </a:endParaRPr>
                    </a:p>
                  </a:txBody>
                  <a:tcPr>
                    <a:solidFill>
                      <a:schemeClr val="accent1">
                        <a:lumMod val="20000"/>
                        <a:lumOff val="80000"/>
                      </a:schemeClr>
                    </a:solidFill>
                  </a:tcPr>
                </a:tc>
              </a:tr>
              <a:tr h="6332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b="1" dirty="0" smtClean="0">
                          <a:solidFill>
                            <a:schemeClr val="tx2"/>
                          </a:solidFill>
                        </a:rPr>
                        <a:t>Ν.ΛΑΣΙΘΙΟΥ</a:t>
                      </a:r>
                    </a:p>
                    <a:p>
                      <a:pPr marL="0" marR="0" indent="0" algn="l" defTabSz="914400" rtl="0" eaLnBrk="1" fontAlgn="auto" latinLnBrk="0" hangingPunct="1">
                        <a:lnSpc>
                          <a:spcPct val="100000"/>
                        </a:lnSpc>
                        <a:spcBef>
                          <a:spcPts val="0"/>
                        </a:spcBef>
                        <a:spcAft>
                          <a:spcPts val="0"/>
                        </a:spcAft>
                        <a:buClrTx/>
                        <a:buSzTx/>
                        <a:buFontTx/>
                        <a:buNone/>
                        <a:tabLst/>
                        <a:defRPr/>
                      </a:pPr>
                      <a:endParaRPr lang="el-GR" sz="1200" b="1" dirty="0" smtClean="0">
                        <a:solidFill>
                          <a:schemeClr val="tx2"/>
                        </a:solidFill>
                      </a:endParaRPr>
                    </a:p>
                    <a:p>
                      <a:endParaRPr lang="el-GR" sz="1200" b="1" dirty="0">
                        <a:solidFill>
                          <a:schemeClr val="tx2"/>
                        </a:solidFill>
                      </a:endParaRPr>
                    </a:p>
                  </a:txBody>
                  <a:tcPr>
                    <a:solidFill>
                      <a:schemeClr val="accent1">
                        <a:lumMod val="20000"/>
                        <a:lumOff val="80000"/>
                      </a:schemeClr>
                    </a:solidFill>
                  </a:tcPr>
                </a:tc>
                <a:tc gridSpan="2">
                  <a:txBody>
                    <a:bodyPr/>
                    <a:lstStyle/>
                    <a:p>
                      <a:pPr algn="ctr"/>
                      <a:r>
                        <a:rPr lang="el-GR" sz="1400" b="1" dirty="0" smtClean="0">
                          <a:solidFill>
                            <a:schemeClr val="tx2"/>
                          </a:solidFill>
                        </a:rPr>
                        <a:t>Α΄</a:t>
                      </a:r>
                    </a:p>
                    <a:p>
                      <a:pPr algn="ctr"/>
                      <a:r>
                        <a:rPr lang="el-GR" sz="1400" b="1" dirty="0" smtClean="0">
                          <a:solidFill>
                            <a:schemeClr val="tx2"/>
                          </a:solidFill>
                        </a:rPr>
                        <a:t>776</a:t>
                      </a:r>
                      <a:endParaRPr lang="el-GR" sz="1400" b="1" dirty="0">
                        <a:solidFill>
                          <a:schemeClr val="tx2"/>
                        </a:solidFill>
                      </a:endParaRPr>
                    </a:p>
                  </a:txBody>
                  <a:tcPr>
                    <a:solidFill>
                      <a:schemeClr val="accent1">
                        <a:lumMod val="20000"/>
                        <a:lumOff val="80000"/>
                      </a:schemeClr>
                    </a:solidFill>
                  </a:tcPr>
                </a:tc>
                <a:tc hMerge="1">
                  <a:txBody>
                    <a:bodyPr/>
                    <a:lstStyle/>
                    <a:p>
                      <a:endParaRPr lang="el-GR"/>
                    </a:p>
                  </a:txBody>
                  <a:tcPr>
                    <a:solidFill>
                      <a:schemeClr val="accent6">
                        <a:lumMod val="75000"/>
                      </a:schemeClr>
                    </a:solidFill>
                  </a:tcPr>
                </a:tc>
                <a:tc gridSpan="2">
                  <a:txBody>
                    <a:bodyPr/>
                    <a:lstStyle/>
                    <a:p>
                      <a:pPr algn="ctr"/>
                      <a:r>
                        <a:rPr lang="el-GR" sz="1400" b="1" dirty="0" smtClean="0">
                          <a:solidFill>
                            <a:schemeClr val="tx2"/>
                          </a:solidFill>
                        </a:rPr>
                        <a:t>ΣΤ΄</a:t>
                      </a:r>
                    </a:p>
                    <a:p>
                      <a:pPr algn="ctr"/>
                      <a:r>
                        <a:rPr lang="el-GR" sz="1400" b="1" dirty="0" smtClean="0">
                          <a:solidFill>
                            <a:schemeClr val="tx2"/>
                          </a:solidFill>
                        </a:rPr>
                        <a:t>792</a:t>
                      </a:r>
                      <a:endParaRPr lang="el-GR" sz="1400" b="1" dirty="0">
                        <a:solidFill>
                          <a:schemeClr val="tx2"/>
                        </a:solidFill>
                      </a:endParaRPr>
                    </a:p>
                  </a:txBody>
                  <a:tcPr>
                    <a:solidFill>
                      <a:schemeClr val="accent1">
                        <a:lumMod val="20000"/>
                        <a:lumOff val="80000"/>
                      </a:schemeClr>
                    </a:solidFill>
                  </a:tcPr>
                </a:tc>
                <a:tc hMerge="1">
                  <a:txBody>
                    <a:bodyPr/>
                    <a:lstStyle/>
                    <a:p>
                      <a:pPr algn="ctr"/>
                      <a:endParaRPr lang="el-GR" sz="1200" b="1" dirty="0"/>
                    </a:p>
                  </a:txBody>
                  <a:tcPr>
                    <a:solidFill>
                      <a:schemeClr val="accent1">
                        <a:lumMod val="75000"/>
                      </a:schemeClr>
                    </a:solidFill>
                  </a:tcPr>
                </a:tc>
                <a:tc>
                  <a:txBody>
                    <a:bodyPr/>
                    <a:lstStyle/>
                    <a:p>
                      <a:pPr algn="ctr"/>
                      <a:r>
                        <a:rPr lang="el-GR" sz="1400" b="1" dirty="0" smtClean="0">
                          <a:solidFill>
                            <a:schemeClr val="tx2"/>
                          </a:solidFill>
                        </a:rPr>
                        <a:t>Α΄</a:t>
                      </a:r>
                    </a:p>
                    <a:p>
                      <a:pPr algn="ctr"/>
                      <a:r>
                        <a:rPr lang="el-GR" sz="1400" b="1" dirty="0" smtClean="0">
                          <a:solidFill>
                            <a:schemeClr val="tx2"/>
                          </a:solidFill>
                        </a:rPr>
                        <a:t>838</a:t>
                      </a:r>
                      <a:endParaRPr lang="el-GR" sz="1400" b="1" dirty="0">
                        <a:solidFill>
                          <a:schemeClr val="tx2"/>
                        </a:solidFill>
                      </a:endParaRPr>
                    </a:p>
                  </a:txBody>
                  <a:tcPr>
                    <a:solidFill>
                      <a:schemeClr val="accent1">
                        <a:lumMod val="20000"/>
                        <a:lumOff val="80000"/>
                      </a:schemeClr>
                    </a:solidFill>
                  </a:tcPr>
                </a:tc>
                <a:tc gridSpan="2">
                  <a:txBody>
                    <a:bodyPr/>
                    <a:lstStyle/>
                    <a:p>
                      <a:pPr algn="ctr"/>
                      <a:r>
                        <a:rPr lang="el-GR" sz="1400" b="1" dirty="0" smtClean="0">
                          <a:solidFill>
                            <a:schemeClr val="tx2"/>
                          </a:solidFill>
                        </a:rPr>
                        <a:t>ΣΤ΄</a:t>
                      </a:r>
                    </a:p>
                    <a:p>
                      <a:pPr algn="ctr"/>
                      <a:r>
                        <a:rPr lang="el-GR" sz="1400" b="1" dirty="0" smtClean="0">
                          <a:solidFill>
                            <a:schemeClr val="tx2"/>
                          </a:solidFill>
                        </a:rPr>
                        <a:t>746</a:t>
                      </a:r>
                      <a:endParaRPr lang="el-GR" sz="1400" b="1" dirty="0">
                        <a:solidFill>
                          <a:schemeClr val="tx2"/>
                        </a:solidFill>
                      </a:endParaRPr>
                    </a:p>
                  </a:txBody>
                  <a:tcPr>
                    <a:solidFill>
                      <a:schemeClr val="accent1">
                        <a:lumMod val="20000"/>
                        <a:lumOff val="80000"/>
                      </a:schemeClr>
                    </a:solidFill>
                  </a:tcPr>
                </a:tc>
                <a:tc hMerge="1">
                  <a:txBody>
                    <a:bodyPr/>
                    <a:lstStyle/>
                    <a:p>
                      <a:pPr algn="ctr"/>
                      <a:endParaRPr lang="el-GR" sz="1200" b="1" dirty="0"/>
                    </a:p>
                  </a:txBody>
                  <a:tcPr>
                    <a:solidFill>
                      <a:schemeClr val="bg2">
                        <a:lumMod val="20000"/>
                        <a:lumOff val="80000"/>
                      </a:schemeClr>
                    </a:solidFill>
                  </a:tcPr>
                </a:tc>
                <a:tc>
                  <a:txBody>
                    <a:bodyPr/>
                    <a:lstStyle/>
                    <a:p>
                      <a:pPr algn="ctr"/>
                      <a:r>
                        <a:rPr lang="el-GR" sz="1400" b="1" dirty="0" smtClean="0">
                          <a:solidFill>
                            <a:schemeClr val="tx2"/>
                          </a:solidFill>
                        </a:rPr>
                        <a:t>Α΄</a:t>
                      </a:r>
                    </a:p>
                    <a:p>
                      <a:pPr algn="ctr"/>
                      <a:r>
                        <a:rPr lang="el-GR" sz="1400" b="1" dirty="0" smtClean="0">
                          <a:solidFill>
                            <a:schemeClr val="tx2"/>
                          </a:solidFill>
                        </a:rPr>
                        <a:t>720</a:t>
                      </a:r>
                      <a:endParaRPr lang="el-GR" sz="1400" b="1" dirty="0">
                        <a:solidFill>
                          <a:schemeClr val="tx2"/>
                        </a:solidFill>
                      </a:endParaRPr>
                    </a:p>
                  </a:txBody>
                  <a:tcPr>
                    <a:solidFill>
                      <a:schemeClr val="accent1">
                        <a:lumMod val="20000"/>
                        <a:lumOff val="80000"/>
                      </a:schemeClr>
                    </a:solidFill>
                  </a:tcPr>
                </a:tc>
                <a:tc gridSpan="2">
                  <a:txBody>
                    <a:bodyPr/>
                    <a:lstStyle/>
                    <a:p>
                      <a:pPr algn="ctr"/>
                      <a:r>
                        <a:rPr lang="el-GR" sz="1400" b="1" dirty="0" smtClean="0">
                          <a:solidFill>
                            <a:schemeClr val="tx2"/>
                          </a:solidFill>
                        </a:rPr>
                        <a:t>ΣΤ΄</a:t>
                      </a:r>
                    </a:p>
                    <a:p>
                      <a:pPr algn="ctr"/>
                      <a:r>
                        <a:rPr lang="el-GR" sz="1400" b="1" dirty="0" smtClean="0">
                          <a:solidFill>
                            <a:schemeClr val="tx2"/>
                          </a:solidFill>
                        </a:rPr>
                        <a:t>825</a:t>
                      </a:r>
                      <a:endParaRPr lang="el-GR" sz="1400" b="1" dirty="0">
                        <a:solidFill>
                          <a:schemeClr val="tx2"/>
                        </a:solidFill>
                      </a:endParaRPr>
                    </a:p>
                  </a:txBody>
                  <a:tcPr>
                    <a:solidFill>
                      <a:schemeClr val="accent1">
                        <a:lumMod val="20000"/>
                        <a:lumOff val="80000"/>
                      </a:schemeClr>
                    </a:solidFill>
                  </a:tcPr>
                </a:tc>
                <a:tc hMerge="1">
                  <a:txBody>
                    <a:bodyPr/>
                    <a:lstStyle/>
                    <a:p>
                      <a:endParaRPr lang="el-GR" dirty="0"/>
                    </a:p>
                  </a:txBody>
                  <a:tcPr>
                    <a:solidFill>
                      <a:schemeClr val="accent6">
                        <a:lumMod val="75000"/>
                      </a:schemeClr>
                    </a:solidFill>
                  </a:tcPr>
                </a:tc>
                <a:tc>
                  <a:txBody>
                    <a:bodyPr/>
                    <a:lstStyle/>
                    <a:p>
                      <a:pPr algn="ctr"/>
                      <a:r>
                        <a:rPr lang="el-GR" sz="1400" b="1" dirty="0" smtClean="0">
                          <a:solidFill>
                            <a:schemeClr val="tx2"/>
                          </a:solidFill>
                        </a:rPr>
                        <a:t>-56</a:t>
                      </a:r>
                      <a:endParaRPr lang="el-GR" sz="1400" b="1" dirty="0">
                        <a:solidFill>
                          <a:schemeClr val="tx2"/>
                        </a:solidFill>
                      </a:endParaRPr>
                    </a:p>
                  </a:txBody>
                  <a:tcPr>
                    <a:solidFill>
                      <a:schemeClr val="accent1">
                        <a:lumMod val="20000"/>
                        <a:lumOff val="80000"/>
                      </a:schemeClr>
                    </a:solidFill>
                  </a:tcPr>
                </a:tc>
                <a:tc>
                  <a:txBody>
                    <a:bodyPr/>
                    <a:lstStyle/>
                    <a:p>
                      <a:pPr algn="ctr"/>
                      <a:r>
                        <a:rPr lang="el-GR" sz="1400" b="1" dirty="0" smtClean="0">
                          <a:solidFill>
                            <a:schemeClr val="tx2"/>
                          </a:solidFill>
                        </a:rPr>
                        <a:t>+33</a:t>
                      </a:r>
                      <a:endParaRPr lang="el-GR" sz="1400" b="1" dirty="0">
                        <a:solidFill>
                          <a:schemeClr val="tx2"/>
                        </a:solidFill>
                      </a:endParaRPr>
                    </a:p>
                  </a:txBody>
                  <a:tcPr>
                    <a:solidFill>
                      <a:schemeClr val="accent1">
                        <a:lumMod val="20000"/>
                        <a:lumOff val="80000"/>
                      </a:schemeClr>
                    </a:solidFill>
                  </a:tcPr>
                </a:tc>
              </a:tr>
              <a:tr h="587719">
                <a:tc>
                  <a:txBody>
                    <a:bodyPr/>
                    <a:lstStyle/>
                    <a:p>
                      <a:r>
                        <a:rPr lang="el-GR" sz="1200" b="1" dirty="0" smtClean="0">
                          <a:solidFill>
                            <a:schemeClr val="tx2"/>
                          </a:solidFill>
                        </a:rPr>
                        <a:t>Ν.ΡΕΘΥΜΝΗΣ</a:t>
                      </a:r>
                      <a:endParaRPr lang="el-GR" sz="1200" b="1" dirty="0">
                        <a:solidFill>
                          <a:schemeClr val="tx2"/>
                        </a:solidFill>
                      </a:endParaRPr>
                    </a:p>
                  </a:txBody>
                  <a:tcPr>
                    <a:solidFill>
                      <a:schemeClr val="accent1">
                        <a:lumMod val="20000"/>
                        <a:lumOff val="80000"/>
                      </a:schemeClr>
                    </a:solidFill>
                  </a:tcPr>
                </a:tc>
                <a:tc gridSpan="2">
                  <a:txBody>
                    <a:bodyPr/>
                    <a:lstStyle/>
                    <a:p>
                      <a:pPr algn="ctr"/>
                      <a:r>
                        <a:rPr lang="el-GR" sz="1400" b="1" dirty="0" smtClean="0">
                          <a:solidFill>
                            <a:schemeClr val="tx2"/>
                          </a:solidFill>
                        </a:rPr>
                        <a:t>Α΄</a:t>
                      </a:r>
                    </a:p>
                    <a:p>
                      <a:pPr algn="ctr"/>
                      <a:r>
                        <a:rPr lang="el-GR" sz="1400" b="1" dirty="0" smtClean="0">
                          <a:solidFill>
                            <a:schemeClr val="tx2"/>
                          </a:solidFill>
                        </a:rPr>
                        <a:t>1050</a:t>
                      </a:r>
                      <a:endParaRPr lang="el-GR" sz="1400" b="1" dirty="0">
                        <a:solidFill>
                          <a:schemeClr val="tx2"/>
                        </a:solidFill>
                      </a:endParaRPr>
                    </a:p>
                  </a:txBody>
                  <a:tcPr>
                    <a:solidFill>
                      <a:schemeClr val="accent1">
                        <a:lumMod val="20000"/>
                        <a:lumOff val="80000"/>
                      </a:schemeClr>
                    </a:solidFill>
                  </a:tcPr>
                </a:tc>
                <a:tc hMerge="1">
                  <a:txBody>
                    <a:bodyPr/>
                    <a:lstStyle/>
                    <a:p>
                      <a:endParaRPr lang="el-GR" dirty="0"/>
                    </a:p>
                  </a:txBody>
                  <a:tcPr>
                    <a:solidFill>
                      <a:schemeClr val="accent6">
                        <a:lumMod val="75000"/>
                      </a:schemeClr>
                    </a:solidFill>
                  </a:tcPr>
                </a:tc>
                <a:tc gridSpan="2">
                  <a:txBody>
                    <a:bodyPr/>
                    <a:lstStyle/>
                    <a:p>
                      <a:pPr algn="ctr"/>
                      <a:r>
                        <a:rPr lang="el-GR" sz="1400" b="1" dirty="0" smtClean="0">
                          <a:solidFill>
                            <a:schemeClr val="tx2"/>
                          </a:solidFill>
                        </a:rPr>
                        <a:t>ΣΤ΄</a:t>
                      </a:r>
                    </a:p>
                    <a:p>
                      <a:pPr algn="ctr"/>
                      <a:r>
                        <a:rPr lang="el-GR" sz="1400" b="1" dirty="0" smtClean="0">
                          <a:solidFill>
                            <a:schemeClr val="tx2"/>
                          </a:solidFill>
                        </a:rPr>
                        <a:t>982</a:t>
                      </a:r>
                      <a:endParaRPr lang="el-GR" sz="1400" b="1" dirty="0">
                        <a:solidFill>
                          <a:schemeClr val="tx2"/>
                        </a:solidFill>
                      </a:endParaRPr>
                    </a:p>
                  </a:txBody>
                  <a:tcPr>
                    <a:solidFill>
                      <a:schemeClr val="accent1">
                        <a:lumMod val="20000"/>
                        <a:lumOff val="80000"/>
                      </a:schemeClr>
                    </a:solidFill>
                  </a:tcPr>
                </a:tc>
                <a:tc hMerge="1">
                  <a:txBody>
                    <a:bodyPr/>
                    <a:lstStyle/>
                    <a:p>
                      <a:pPr algn="ctr"/>
                      <a:endParaRPr lang="el-GR" sz="1200" b="1" dirty="0"/>
                    </a:p>
                  </a:txBody>
                  <a:tcPr>
                    <a:solidFill>
                      <a:schemeClr val="accent1">
                        <a:lumMod val="75000"/>
                      </a:schemeClr>
                    </a:solidFill>
                  </a:tcPr>
                </a:tc>
                <a:tc>
                  <a:txBody>
                    <a:bodyPr/>
                    <a:lstStyle/>
                    <a:p>
                      <a:pPr algn="ctr"/>
                      <a:r>
                        <a:rPr lang="el-GR" sz="1400" b="1" dirty="0" smtClean="0">
                          <a:solidFill>
                            <a:schemeClr val="tx2"/>
                          </a:solidFill>
                        </a:rPr>
                        <a:t>Α΄</a:t>
                      </a:r>
                    </a:p>
                    <a:p>
                      <a:pPr algn="ctr"/>
                      <a:r>
                        <a:rPr lang="el-GR" sz="1400" b="1" dirty="0" smtClean="0">
                          <a:solidFill>
                            <a:schemeClr val="tx2"/>
                          </a:solidFill>
                        </a:rPr>
                        <a:t>1049</a:t>
                      </a:r>
                      <a:endParaRPr lang="el-GR" sz="1400" b="1" dirty="0">
                        <a:solidFill>
                          <a:schemeClr val="tx2"/>
                        </a:solidFill>
                      </a:endParaRPr>
                    </a:p>
                  </a:txBody>
                  <a:tcPr>
                    <a:solidFill>
                      <a:schemeClr val="accent1">
                        <a:lumMod val="20000"/>
                        <a:lumOff val="80000"/>
                      </a:schemeClr>
                    </a:solidFill>
                  </a:tcPr>
                </a:tc>
                <a:tc gridSpan="2">
                  <a:txBody>
                    <a:bodyPr/>
                    <a:lstStyle/>
                    <a:p>
                      <a:pPr algn="ctr"/>
                      <a:r>
                        <a:rPr lang="el-GR" sz="1400" b="1" dirty="0" smtClean="0">
                          <a:solidFill>
                            <a:schemeClr val="tx2"/>
                          </a:solidFill>
                        </a:rPr>
                        <a:t>ΣΤ΄</a:t>
                      </a:r>
                    </a:p>
                    <a:p>
                      <a:pPr algn="ctr"/>
                      <a:r>
                        <a:rPr lang="el-GR" sz="1400" b="1" dirty="0" smtClean="0">
                          <a:solidFill>
                            <a:schemeClr val="tx2"/>
                          </a:solidFill>
                        </a:rPr>
                        <a:t>942</a:t>
                      </a:r>
                    </a:p>
                  </a:txBody>
                  <a:tcPr>
                    <a:solidFill>
                      <a:schemeClr val="accent1">
                        <a:lumMod val="20000"/>
                        <a:lumOff val="80000"/>
                      </a:schemeClr>
                    </a:solidFill>
                  </a:tcPr>
                </a:tc>
                <a:tc hMerge="1">
                  <a:txBody>
                    <a:bodyPr/>
                    <a:lstStyle/>
                    <a:p>
                      <a:pPr algn="ctr"/>
                      <a:endParaRPr lang="el-GR" sz="1200" b="1" dirty="0"/>
                    </a:p>
                  </a:txBody>
                  <a:tcPr>
                    <a:solidFill>
                      <a:schemeClr val="bg2">
                        <a:lumMod val="20000"/>
                        <a:lumOff val="80000"/>
                      </a:schemeClr>
                    </a:solidFill>
                  </a:tcPr>
                </a:tc>
                <a:tc>
                  <a:txBody>
                    <a:bodyPr/>
                    <a:lstStyle/>
                    <a:p>
                      <a:pPr algn="ctr"/>
                      <a:r>
                        <a:rPr lang="el-GR" sz="1400" b="1" dirty="0" smtClean="0">
                          <a:solidFill>
                            <a:schemeClr val="tx2"/>
                          </a:solidFill>
                        </a:rPr>
                        <a:t>Α΄</a:t>
                      </a:r>
                    </a:p>
                    <a:p>
                      <a:pPr algn="ctr"/>
                      <a:r>
                        <a:rPr lang="el-GR" sz="1400" b="1" dirty="0" smtClean="0">
                          <a:solidFill>
                            <a:schemeClr val="tx2"/>
                          </a:solidFill>
                        </a:rPr>
                        <a:t>953</a:t>
                      </a:r>
                      <a:endParaRPr lang="el-GR" sz="1400" b="1" dirty="0">
                        <a:solidFill>
                          <a:schemeClr val="tx2"/>
                        </a:solidFill>
                      </a:endParaRPr>
                    </a:p>
                  </a:txBody>
                  <a:tcPr>
                    <a:solidFill>
                      <a:schemeClr val="accent1">
                        <a:lumMod val="20000"/>
                        <a:lumOff val="80000"/>
                      </a:schemeClr>
                    </a:solidFill>
                  </a:tcPr>
                </a:tc>
                <a:tc gridSpan="2">
                  <a:txBody>
                    <a:bodyPr/>
                    <a:lstStyle/>
                    <a:p>
                      <a:pPr algn="ctr"/>
                      <a:r>
                        <a:rPr lang="el-GR" sz="1400" b="1" dirty="0" smtClean="0">
                          <a:solidFill>
                            <a:schemeClr val="tx2"/>
                          </a:solidFill>
                        </a:rPr>
                        <a:t>ΣΤ΄</a:t>
                      </a:r>
                    </a:p>
                    <a:p>
                      <a:pPr algn="ctr"/>
                      <a:r>
                        <a:rPr lang="el-GR" sz="1400" b="1" dirty="0" smtClean="0">
                          <a:solidFill>
                            <a:schemeClr val="tx2"/>
                          </a:solidFill>
                        </a:rPr>
                        <a:t>987</a:t>
                      </a:r>
                      <a:endParaRPr lang="el-GR" sz="1400" b="1" dirty="0">
                        <a:solidFill>
                          <a:schemeClr val="tx2"/>
                        </a:solidFill>
                      </a:endParaRPr>
                    </a:p>
                  </a:txBody>
                  <a:tcPr>
                    <a:solidFill>
                      <a:schemeClr val="accent1">
                        <a:lumMod val="20000"/>
                        <a:lumOff val="80000"/>
                      </a:schemeClr>
                    </a:solidFill>
                  </a:tcPr>
                </a:tc>
                <a:tc hMerge="1">
                  <a:txBody>
                    <a:bodyPr/>
                    <a:lstStyle/>
                    <a:p>
                      <a:endParaRPr lang="el-GR" dirty="0"/>
                    </a:p>
                  </a:txBody>
                  <a:tcPr>
                    <a:solidFill>
                      <a:schemeClr val="accent6">
                        <a:lumMod val="75000"/>
                      </a:schemeClr>
                    </a:solidFill>
                  </a:tcPr>
                </a:tc>
                <a:tc>
                  <a:txBody>
                    <a:bodyPr/>
                    <a:lstStyle/>
                    <a:p>
                      <a:pPr algn="ctr"/>
                      <a:r>
                        <a:rPr lang="el-GR" sz="1400" b="1" dirty="0" smtClean="0">
                          <a:solidFill>
                            <a:schemeClr val="tx2"/>
                          </a:solidFill>
                        </a:rPr>
                        <a:t>-97</a:t>
                      </a:r>
                      <a:endParaRPr lang="el-GR" sz="1400" b="1" dirty="0">
                        <a:solidFill>
                          <a:schemeClr val="tx2"/>
                        </a:solidFill>
                      </a:endParaRPr>
                    </a:p>
                  </a:txBody>
                  <a:tcPr>
                    <a:solidFill>
                      <a:schemeClr val="accent1">
                        <a:lumMod val="20000"/>
                        <a:lumOff val="80000"/>
                      </a:schemeClr>
                    </a:solidFill>
                  </a:tcPr>
                </a:tc>
                <a:tc>
                  <a:txBody>
                    <a:bodyPr/>
                    <a:lstStyle/>
                    <a:p>
                      <a:pPr algn="ctr"/>
                      <a:r>
                        <a:rPr lang="el-GR" sz="1400" b="1" dirty="0" smtClean="0">
                          <a:solidFill>
                            <a:schemeClr val="tx2"/>
                          </a:solidFill>
                        </a:rPr>
                        <a:t>+5</a:t>
                      </a:r>
                      <a:endParaRPr lang="el-GR" sz="1400" b="1" dirty="0">
                        <a:solidFill>
                          <a:schemeClr val="tx2"/>
                        </a:solidFill>
                      </a:endParaRPr>
                    </a:p>
                  </a:txBody>
                  <a:tcPr>
                    <a:solidFill>
                      <a:schemeClr val="accent1">
                        <a:lumMod val="20000"/>
                        <a:lumOff val="80000"/>
                      </a:schemeClr>
                    </a:solidFill>
                  </a:tcPr>
                </a:tc>
              </a:tr>
              <a:tr h="633241">
                <a:tc>
                  <a:txBody>
                    <a:bodyPr/>
                    <a:lstStyle/>
                    <a:p>
                      <a:r>
                        <a:rPr lang="el-GR" sz="1200" b="1" dirty="0" smtClean="0">
                          <a:solidFill>
                            <a:schemeClr val="tx2"/>
                          </a:solidFill>
                        </a:rPr>
                        <a:t>Ν.ΧΑΝΙΩΝ</a:t>
                      </a:r>
                      <a:endParaRPr lang="el-GR" sz="1200" b="1" dirty="0">
                        <a:solidFill>
                          <a:schemeClr val="tx2"/>
                        </a:solidFill>
                      </a:endParaRPr>
                    </a:p>
                  </a:txBody>
                  <a:tcPr>
                    <a:solidFill>
                      <a:schemeClr val="accent1">
                        <a:lumMod val="20000"/>
                        <a:lumOff val="80000"/>
                      </a:schemeClr>
                    </a:solidFill>
                  </a:tcPr>
                </a:tc>
                <a:tc gridSpan="2">
                  <a:txBody>
                    <a:bodyPr/>
                    <a:lstStyle/>
                    <a:p>
                      <a:pPr algn="ctr"/>
                      <a:r>
                        <a:rPr lang="el-GR" sz="1400" b="1" dirty="0" smtClean="0">
                          <a:solidFill>
                            <a:schemeClr val="tx2"/>
                          </a:solidFill>
                        </a:rPr>
                        <a:t>Α΄</a:t>
                      </a:r>
                    </a:p>
                    <a:p>
                      <a:pPr algn="ctr"/>
                      <a:r>
                        <a:rPr lang="el-GR" sz="1400" b="1" dirty="0" smtClean="0">
                          <a:solidFill>
                            <a:schemeClr val="tx2"/>
                          </a:solidFill>
                        </a:rPr>
                        <a:t>1839</a:t>
                      </a:r>
                      <a:endParaRPr lang="el-GR" sz="1400" b="1" dirty="0">
                        <a:solidFill>
                          <a:schemeClr val="tx2"/>
                        </a:solidFill>
                      </a:endParaRPr>
                    </a:p>
                  </a:txBody>
                  <a:tcPr>
                    <a:solidFill>
                      <a:schemeClr val="accent1">
                        <a:lumMod val="20000"/>
                        <a:lumOff val="80000"/>
                      </a:schemeClr>
                    </a:solidFill>
                  </a:tcPr>
                </a:tc>
                <a:tc hMerge="1">
                  <a:txBody>
                    <a:bodyPr/>
                    <a:lstStyle/>
                    <a:p>
                      <a:endParaRPr lang="el-GR"/>
                    </a:p>
                  </a:txBody>
                  <a:tcPr>
                    <a:solidFill>
                      <a:schemeClr val="accent6">
                        <a:lumMod val="75000"/>
                      </a:schemeClr>
                    </a:solidFill>
                  </a:tcPr>
                </a:tc>
                <a:tc gridSpan="2">
                  <a:txBody>
                    <a:bodyPr/>
                    <a:lstStyle/>
                    <a:p>
                      <a:pPr algn="ctr"/>
                      <a:r>
                        <a:rPr lang="el-GR" sz="1400" b="1" dirty="0" smtClean="0">
                          <a:solidFill>
                            <a:schemeClr val="tx2"/>
                          </a:solidFill>
                        </a:rPr>
                        <a:t>ΣΤ΄</a:t>
                      </a:r>
                    </a:p>
                    <a:p>
                      <a:pPr algn="ctr"/>
                      <a:r>
                        <a:rPr lang="el-GR" sz="1400" b="1" dirty="0" smtClean="0">
                          <a:solidFill>
                            <a:schemeClr val="tx2"/>
                          </a:solidFill>
                        </a:rPr>
                        <a:t>1662</a:t>
                      </a:r>
                      <a:endParaRPr lang="el-GR" sz="1400" b="1" dirty="0">
                        <a:solidFill>
                          <a:schemeClr val="tx2"/>
                        </a:solidFill>
                      </a:endParaRPr>
                    </a:p>
                  </a:txBody>
                  <a:tcPr>
                    <a:solidFill>
                      <a:schemeClr val="accent1">
                        <a:lumMod val="20000"/>
                        <a:lumOff val="80000"/>
                      </a:schemeClr>
                    </a:solidFill>
                  </a:tcPr>
                </a:tc>
                <a:tc hMerge="1">
                  <a:txBody>
                    <a:bodyPr/>
                    <a:lstStyle/>
                    <a:p>
                      <a:pPr algn="ctr"/>
                      <a:endParaRPr lang="el-GR" sz="1200" b="1" dirty="0"/>
                    </a:p>
                  </a:txBody>
                  <a:tcPr>
                    <a:solidFill>
                      <a:schemeClr val="accent1">
                        <a:lumMod val="75000"/>
                      </a:schemeClr>
                    </a:solidFill>
                  </a:tcPr>
                </a:tc>
                <a:tc>
                  <a:txBody>
                    <a:bodyPr/>
                    <a:lstStyle/>
                    <a:p>
                      <a:pPr algn="ctr"/>
                      <a:r>
                        <a:rPr lang="el-GR" sz="1400" b="1" dirty="0" smtClean="0">
                          <a:solidFill>
                            <a:schemeClr val="tx2"/>
                          </a:solidFill>
                        </a:rPr>
                        <a:t>Α΄</a:t>
                      </a:r>
                    </a:p>
                    <a:p>
                      <a:pPr algn="ctr"/>
                      <a:r>
                        <a:rPr lang="el-GR" sz="1400" b="1" dirty="0" smtClean="0">
                          <a:solidFill>
                            <a:schemeClr val="tx2"/>
                          </a:solidFill>
                        </a:rPr>
                        <a:t>1804</a:t>
                      </a:r>
                    </a:p>
                    <a:p>
                      <a:pPr algn="ctr"/>
                      <a:endParaRPr lang="el-GR" sz="1400" b="1" dirty="0">
                        <a:solidFill>
                          <a:schemeClr val="tx2"/>
                        </a:solidFill>
                      </a:endParaRPr>
                    </a:p>
                  </a:txBody>
                  <a:tcPr>
                    <a:solidFill>
                      <a:schemeClr val="accent1">
                        <a:lumMod val="20000"/>
                        <a:lumOff val="80000"/>
                      </a:schemeClr>
                    </a:solidFill>
                  </a:tcPr>
                </a:tc>
                <a:tc gridSpan="2">
                  <a:txBody>
                    <a:bodyPr/>
                    <a:lstStyle/>
                    <a:p>
                      <a:pPr algn="ctr"/>
                      <a:r>
                        <a:rPr lang="el-GR" sz="1400" b="1" dirty="0" smtClean="0">
                          <a:solidFill>
                            <a:schemeClr val="tx2"/>
                          </a:solidFill>
                        </a:rPr>
                        <a:t>ΣΤ΄</a:t>
                      </a:r>
                    </a:p>
                    <a:p>
                      <a:pPr algn="ctr"/>
                      <a:r>
                        <a:rPr lang="el-GR" sz="1400" b="1" dirty="0" smtClean="0">
                          <a:solidFill>
                            <a:schemeClr val="tx2"/>
                          </a:solidFill>
                        </a:rPr>
                        <a:t>1683</a:t>
                      </a:r>
                      <a:endParaRPr lang="el-GR" sz="1400" b="1" dirty="0">
                        <a:solidFill>
                          <a:schemeClr val="tx2"/>
                        </a:solidFill>
                      </a:endParaRPr>
                    </a:p>
                  </a:txBody>
                  <a:tcPr>
                    <a:solidFill>
                      <a:schemeClr val="accent1">
                        <a:lumMod val="20000"/>
                        <a:lumOff val="80000"/>
                      </a:schemeClr>
                    </a:solidFill>
                  </a:tcPr>
                </a:tc>
                <a:tc hMerge="1">
                  <a:txBody>
                    <a:bodyPr/>
                    <a:lstStyle/>
                    <a:p>
                      <a:pPr algn="ctr"/>
                      <a:endParaRPr lang="el-GR" sz="1200" b="1" dirty="0"/>
                    </a:p>
                  </a:txBody>
                  <a:tcPr>
                    <a:solidFill>
                      <a:schemeClr val="bg2">
                        <a:lumMod val="20000"/>
                        <a:lumOff val="80000"/>
                      </a:schemeClr>
                    </a:solidFill>
                  </a:tcPr>
                </a:tc>
                <a:tc>
                  <a:txBody>
                    <a:bodyPr/>
                    <a:lstStyle/>
                    <a:p>
                      <a:pPr algn="ctr"/>
                      <a:r>
                        <a:rPr lang="el-GR" sz="1400" b="1" dirty="0" smtClean="0">
                          <a:solidFill>
                            <a:schemeClr val="tx2"/>
                          </a:solidFill>
                        </a:rPr>
                        <a:t>Α΄</a:t>
                      </a:r>
                    </a:p>
                    <a:p>
                      <a:pPr algn="ctr"/>
                      <a:r>
                        <a:rPr lang="el-GR" sz="1400" b="1" dirty="0" smtClean="0">
                          <a:solidFill>
                            <a:schemeClr val="tx2"/>
                          </a:solidFill>
                        </a:rPr>
                        <a:t>1777</a:t>
                      </a:r>
                      <a:endParaRPr lang="el-GR" sz="1400" b="1" dirty="0">
                        <a:solidFill>
                          <a:schemeClr val="tx2"/>
                        </a:solidFill>
                      </a:endParaRPr>
                    </a:p>
                  </a:txBody>
                  <a:tcPr>
                    <a:solidFill>
                      <a:schemeClr val="accent1">
                        <a:lumMod val="20000"/>
                        <a:lumOff val="80000"/>
                      </a:schemeClr>
                    </a:solidFill>
                  </a:tcPr>
                </a:tc>
                <a:tc gridSpan="2">
                  <a:txBody>
                    <a:bodyPr/>
                    <a:lstStyle/>
                    <a:p>
                      <a:pPr algn="ctr"/>
                      <a:r>
                        <a:rPr lang="el-GR" sz="1400" b="1" dirty="0" smtClean="0">
                          <a:solidFill>
                            <a:schemeClr val="tx2"/>
                          </a:solidFill>
                        </a:rPr>
                        <a:t>ΣΤ΄</a:t>
                      </a:r>
                    </a:p>
                    <a:p>
                      <a:pPr algn="ctr"/>
                      <a:r>
                        <a:rPr lang="el-GR" sz="1400" b="1" dirty="0" smtClean="0">
                          <a:solidFill>
                            <a:schemeClr val="tx2"/>
                          </a:solidFill>
                        </a:rPr>
                        <a:t>1813</a:t>
                      </a:r>
                    </a:p>
                    <a:p>
                      <a:pPr algn="ctr"/>
                      <a:endParaRPr lang="el-GR" sz="1400" b="1" dirty="0">
                        <a:solidFill>
                          <a:schemeClr val="tx2"/>
                        </a:solidFill>
                      </a:endParaRPr>
                    </a:p>
                  </a:txBody>
                  <a:tcPr>
                    <a:solidFill>
                      <a:schemeClr val="accent1">
                        <a:lumMod val="20000"/>
                        <a:lumOff val="80000"/>
                      </a:schemeClr>
                    </a:solidFill>
                  </a:tcPr>
                </a:tc>
                <a:tc hMerge="1">
                  <a:txBody>
                    <a:bodyPr/>
                    <a:lstStyle/>
                    <a:p>
                      <a:endParaRPr lang="el-GR" dirty="0"/>
                    </a:p>
                  </a:txBody>
                  <a:tcPr>
                    <a:solidFill>
                      <a:schemeClr val="accent6">
                        <a:lumMod val="75000"/>
                      </a:schemeClr>
                    </a:solidFill>
                  </a:tcPr>
                </a:tc>
                <a:tc>
                  <a:txBody>
                    <a:bodyPr/>
                    <a:lstStyle/>
                    <a:p>
                      <a:pPr algn="ctr"/>
                      <a:r>
                        <a:rPr lang="el-GR" sz="1400" b="1" dirty="0" smtClean="0">
                          <a:solidFill>
                            <a:schemeClr val="tx2"/>
                          </a:solidFill>
                        </a:rPr>
                        <a:t>-62</a:t>
                      </a:r>
                      <a:endParaRPr lang="el-GR" sz="1400" b="1" dirty="0">
                        <a:solidFill>
                          <a:schemeClr val="tx2"/>
                        </a:solidFill>
                      </a:endParaRPr>
                    </a:p>
                  </a:txBody>
                  <a:tcPr>
                    <a:solidFill>
                      <a:schemeClr val="accent1">
                        <a:lumMod val="20000"/>
                        <a:lumOff val="80000"/>
                      </a:schemeClr>
                    </a:solidFill>
                  </a:tcPr>
                </a:tc>
                <a:tc>
                  <a:txBody>
                    <a:bodyPr/>
                    <a:lstStyle/>
                    <a:p>
                      <a:pPr algn="ctr"/>
                      <a:r>
                        <a:rPr lang="el-GR" sz="1400" b="1" dirty="0" smtClean="0">
                          <a:solidFill>
                            <a:schemeClr val="tx2"/>
                          </a:solidFill>
                        </a:rPr>
                        <a:t>+151</a:t>
                      </a:r>
                      <a:endParaRPr lang="el-GR" sz="1400" b="1" dirty="0">
                        <a:solidFill>
                          <a:schemeClr val="tx2"/>
                        </a:solidFill>
                      </a:endParaRPr>
                    </a:p>
                  </a:txBody>
                  <a:tcPr>
                    <a:solidFill>
                      <a:schemeClr val="accent1">
                        <a:lumMod val="20000"/>
                        <a:lumOff val="80000"/>
                      </a:schemeClr>
                    </a:solidFill>
                  </a:tcPr>
                </a:tc>
              </a:tr>
              <a:tr h="723704">
                <a:tc>
                  <a:txBody>
                    <a:bodyPr/>
                    <a:lstStyle/>
                    <a:p>
                      <a:r>
                        <a:rPr lang="el-GR" sz="1200" b="1" dirty="0" smtClean="0">
                          <a:solidFill>
                            <a:schemeClr val="tx2"/>
                          </a:solidFill>
                        </a:rPr>
                        <a:t>ΚΡΗΤΗ</a:t>
                      </a:r>
                      <a:endParaRPr lang="el-GR" sz="1200" b="1" dirty="0">
                        <a:solidFill>
                          <a:schemeClr val="tx2"/>
                        </a:solidFill>
                      </a:endParaRPr>
                    </a:p>
                  </a:txBody>
                  <a:tcPr>
                    <a:solidFill>
                      <a:schemeClr val="accent1">
                        <a:lumMod val="20000"/>
                        <a:lumOff val="80000"/>
                      </a:schemeClr>
                    </a:solidFill>
                  </a:tcPr>
                </a:tc>
                <a:tc gridSpan="2">
                  <a:txBody>
                    <a:bodyPr/>
                    <a:lstStyle/>
                    <a:p>
                      <a:pPr algn="ctr"/>
                      <a:r>
                        <a:rPr lang="el-GR" sz="1400" b="1" dirty="0" smtClean="0">
                          <a:solidFill>
                            <a:schemeClr val="tx2"/>
                          </a:solidFill>
                        </a:rPr>
                        <a:t>ΣΥΝΟΛΟ Α΄</a:t>
                      </a:r>
                    </a:p>
                    <a:p>
                      <a:pPr algn="ctr"/>
                      <a:endParaRPr lang="el-GR" sz="1400" b="1" smtClean="0">
                        <a:solidFill>
                          <a:schemeClr val="tx2"/>
                        </a:solidFill>
                      </a:endParaRPr>
                    </a:p>
                    <a:p>
                      <a:pPr algn="ctr"/>
                      <a:r>
                        <a:rPr lang="el-GR" sz="1400" b="1" smtClean="0">
                          <a:solidFill>
                            <a:schemeClr val="tx2"/>
                          </a:solidFill>
                        </a:rPr>
                        <a:t>7503</a:t>
                      </a:r>
                      <a:endParaRPr lang="el-GR" sz="1400" b="1" dirty="0">
                        <a:solidFill>
                          <a:schemeClr val="tx2"/>
                        </a:solidFill>
                      </a:endParaRPr>
                    </a:p>
                  </a:txBody>
                  <a:tcPr>
                    <a:solidFill>
                      <a:schemeClr val="accent1">
                        <a:lumMod val="20000"/>
                        <a:lumOff val="80000"/>
                      </a:schemeClr>
                    </a:solidFill>
                  </a:tcPr>
                </a:tc>
                <a:tc hMerge="1">
                  <a:txBody>
                    <a:bodyPr/>
                    <a:lstStyle/>
                    <a:p>
                      <a:endParaRPr lang="el-GR" dirty="0"/>
                    </a:p>
                  </a:txBody>
                  <a:tcPr>
                    <a:solidFill>
                      <a:schemeClr val="accent6">
                        <a:lumMod val="75000"/>
                      </a:schemeClr>
                    </a:solidFill>
                  </a:tcPr>
                </a:tc>
                <a:tc gridSpan="2">
                  <a:txBody>
                    <a:bodyPr/>
                    <a:lstStyle/>
                    <a:p>
                      <a:pPr algn="ctr"/>
                      <a:r>
                        <a:rPr lang="el-GR" sz="1400" b="1" smtClean="0">
                          <a:solidFill>
                            <a:schemeClr val="tx2"/>
                          </a:solidFill>
                        </a:rPr>
                        <a:t>ΣΥΝΟΛΟ </a:t>
                      </a:r>
                    </a:p>
                    <a:p>
                      <a:pPr algn="ctr"/>
                      <a:r>
                        <a:rPr lang="el-GR" sz="1400" b="1" smtClean="0">
                          <a:solidFill>
                            <a:schemeClr val="tx2"/>
                          </a:solidFill>
                        </a:rPr>
                        <a:t>ΣΤ΄</a:t>
                      </a:r>
                    </a:p>
                    <a:p>
                      <a:pPr algn="ctr"/>
                      <a:endParaRPr lang="el-GR" sz="1400" b="1" smtClean="0">
                        <a:solidFill>
                          <a:schemeClr val="tx2"/>
                        </a:solidFill>
                      </a:endParaRPr>
                    </a:p>
                    <a:p>
                      <a:pPr algn="ctr"/>
                      <a:r>
                        <a:rPr lang="el-GR" sz="1400" b="1" smtClean="0">
                          <a:solidFill>
                            <a:schemeClr val="tx2"/>
                          </a:solidFill>
                        </a:rPr>
                        <a:t>6908</a:t>
                      </a:r>
                      <a:endParaRPr lang="el-GR" sz="1400" b="1" dirty="0">
                        <a:solidFill>
                          <a:schemeClr val="tx2"/>
                        </a:solidFill>
                      </a:endParaRPr>
                    </a:p>
                  </a:txBody>
                  <a:tcPr>
                    <a:solidFill>
                      <a:schemeClr val="accent1">
                        <a:lumMod val="20000"/>
                        <a:lumOff val="80000"/>
                      </a:schemeClr>
                    </a:solidFill>
                  </a:tcPr>
                </a:tc>
                <a:tc hMerge="1">
                  <a:txBody>
                    <a:bodyPr/>
                    <a:lstStyle/>
                    <a:p>
                      <a:pPr algn="ctr"/>
                      <a:endParaRPr lang="el-GR" sz="1000" b="1" dirty="0"/>
                    </a:p>
                  </a:txBody>
                  <a:tcPr>
                    <a:solidFill>
                      <a:schemeClr val="accent1">
                        <a:lumMod val="75000"/>
                      </a:schemeClr>
                    </a:solidFill>
                  </a:tcPr>
                </a:tc>
                <a:tc>
                  <a:txBody>
                    <a:bodyPr/>
                    <a:lstStyle/>
                    <a:p>
                      <a:pPr algn="ctr"/>
                      <a:r>
                        <a:rPr lang="el-GR" sz="1400" b="1" dirty="0" smtClean="0">
                          <a:solidFill>
                            <a:schemeClr val="tx2"/>
                          </a:solidFill>
                        </a:rPr>
                        <a:t> ΣΥΝΟΛΟ</a:t>
                      </a:r>
                    </a:p>
                    <a:p>
                      <a:pPr algn="ctr"/>
                      <a:r>
                        <a:rPr lang="el-GR" sz="1400" b="1" dirty="0" smtClean="0">
                          <a:solidFill>
                            <a:schemeClr val="tx2"/>
                          </a:solidFill>
                        </a:rPr>
                        <a:t>Α΄</a:t>
                      </a:r>
                    </a:p>
                    <a:p>
                      <a:pPr algn="ctr"/>
                      <a:endParaRPr lang="el-GR" sz="1400" b="1" dirty="0" smtClean="0">
                        <a:solidFill>
                          <a:schemeClr val="tx2"/>
                        </a:solidFill>
                      </a:endParaRPr>
                    </a:p>
                    <a:p>
                      <a:pPr algn="ctr"/>
                      <a:r>
                        <a:rPr lang="el-GR" sz="1400" b="1" dirty="0" smtClean="0">
                          <a:solidFill>
                            <a:schemeClr val="tx2"/>
                          </a:solidFill>
                        </a:rPr>
                        <a:t>7340</a:t>
                      </a:r>
                      <a:endParaRPr lang="el-GR" sz="1400" b="1" dirty="0">
                        <a:solidFill>
                          <a:schemeClr val="tx2"/>
                        </a:solidFill>
                      </a:endParaRPr>
                    </a:p>
                  </a:txBody>
                  <a:tcPr>
                    <a:solidFill>
                      <a:schemeClr val="accent1">
                        <a:lumMod val="20000"/>
                        <a:lumOff val="80000"/>
                      </a:schemeClr>
                    </a:solidFill>
                  </a:tcPr>
                </a:tc>
                <a:tc gridSpan="2">
                  <a:txBody>
                    <a:bodyPr/>
                    <a:lstStyle/>
                    <a:p>
                      <a:pPr algn="ctr"/>
                      <a:r>
                        <a:rPr lang="el-GR" sz="1400" b="1" dirty="0" smtClean="0">
                          <a:solidFill>
                            <a:schemeClr val="tx2"/>
                          </a:solidFill>
                        </a:rPr>
                        <a:t>ΣΥΝΟΛΟ</a:t>
                      </a:r>
                    </a:p>
                    <a:p>
                      <a:pPr algn="ctr"/>
                      <a:r>
                        <a:rPr lang="el-GR" sz="1400" b="1" dirty="0" smtClean="0">
                          <a:solidFill>
                            <a:schemeClr val="tx2"/>
                          </a:solidFill>
                        </a:rPr>
                        <a:t>ΣΤ΄</a:t>
                      </a:r>
                    </a:p>
                    <a:p>
                      <a:pPr algn="ctr"/>
                      <a:endParaRPr lang="el-GR" sz="1400" b="1" dirty="0" smtClean="0">
                        <a:solidFill>
                          <a:schemeClr val="tx2"/>
                        </a:solidFill>
                      </a:endParaRPr>
                    </a:p>
                    <a:p>
                      <a:pPr algn="ctr"/>
                      <a:r>
                        <a:rPr lang="el-GR" sz="1400" b="1" dirty="0" smtClean="0">
                          <a:solidFill>
                            <a:schemeClr val="tx2"/>
                          </a:solidFill>
                        </a:rPr>
                        <a:t>6826</a:t>
                      </a:r>
                    </a:p>
                  </a:txBody>
                  <a:tcPr>
                    <a:solidFill>
                      <a:schemeClr val="accent1">
                        <a:lumMod val="20000"/>
                        <a:lumOff val="80000"/>
                      </a:schemeClr>
                    </a:solidFill>
                  </a:tcPr>
                </a:tc>
                <a:tc hMerge="1">
                  <a:txBody>
                    <a:bodyPr/>
                    <a:lstStyle/>
                    <a:p>
                      <a:pPr algn="ctr"/>
                      <a:endParaRPr lang="el-GR" sz="1000" b="1" dirty="0"/>
                    </a:p>
                  </a:txBody>
                  <a:tcPr>
                    <a:solidFill>
                      <a:schemeClr val="bg2">
                        <a:lumMod val="20000"/>
                        <a:lumOff val="80000"/>
                      </a:schemeClr>
                    </a:solidFill>
                  </a:tcPr>
                </a:tc>
                <a:tc>
                  <a:txBody>
                    <a:bodyPr/>
                    <a:lstStyle/>
                    <a:p>
                      <a:pPr algn="ctr"/>
                      <a:r>
                        <a:rPr lang="el-GR" sz="1400" b="1" dirty="0" smtClean="0">
                          <a:solidFill>
                            <a:schemeClr val="tx2"/>
                          </a:solidFill>
                        </a:rPr>
                        <a:t>ΣΥΝΟΛΟ</a:t>
                      </a:r>
                    </a:p>
                    <a:p>
                      <a:pPr algn="ctr"/>
                      <a:r>
                        <a:rPr lang="el-GR" sz="1400" b="1" dirty="0" smtClean="0">
                          <a:solidFill>
                            <a:schemeClr val="tx2"/>
                          </a:solidFill>
                        </a:rPr>
                        <a:t>Α΄</a:t>
                      </a:r>
                    </a:p>
                    <a:p>
                      <a:pPr algn="ctr"/>
                      <a:endParaRPr lang="el-GR" sz="1400" b="1" dirty="0" smtClean="0">
                        <a:solidFill>
                          <a:schemeClr val="tx2"/>
                        </a:solidFill>
                      </a:endParaRPr>
                    </a:p>
                    <a:p>
                      <a:pPr algn="ctr"/>
                      <a:r>
                        <a:rPr lang="el-GR" sz="1400" b="1" dirty="0" smtClean="0">
                          <a:solidFill>
                            <a:schemeClr val="tx2"/>
                          </a:solidFill>
                        </a:rPr>
                        <a:t>6823</a:t>
                      </a:r>
                    </a:p>
                  </a:txBody>
                  <a:tcPr>
                    <a:solidFill>
                      <a:schemeClr val="accent1">
                        <a:lumMod val="20000"/>
                        <a:lumOff val="80000"/>
                      </a:schemeClr>
                    </a:solidFill>
                  </a:tcPr>
                </a:tc>
                <a:tc gridSpan="2">
                  <a:txBody>
                    <a:bodyPr/>
                    <a:lstStyle/>
                    <a:p>
                      <a:pPr algn="ctr"/>
                      <a:r>
                        <a:rPr lang="el-GR" sz="1400" b="1" dirty="0" smtClean="0">
                          <a:solidFill>
                            <a:schemeClr val="tx2"/>
                          </a:solidFill>
                        </a:rPr>
                        <a:t>ΣΥΝΟΛΟ </a:t>
                      </a:r>
                    </a:p>
                    <a:p>
                      <a:pPr algn="ctr"/>
                      <a:r>
                        <a:rPr lang="el-GR" sz="1400" b="1" dirty="0" smtClean="0">
                          <a:solidFill>
                            <a:schemeClr val="tx2"/>
                          </a:solidFill>
                        </a:rPr>
                        <a:t>ΣΤ΄</a:t>
                      </a:r>
                    </a:p>
                    <a:p>
                      <a:pPr algn="ctr"/>
                      <a:endParaRPr lang="el-GR" sz="1400" b="1" dirty="0" smtClean="0">
                        <a:solidFill>
                          <a:schemeClr val="tx2"/>
                        </a:solidFill>
                      </a:endParaRPr>
                    </a:p>
                    <a:p>
                      <a:pPr algn="ctr"/>
                      <a:r>
                        <a:rPr lang="el-GR" sz="1400" b="1" dirty="0" smtClean="0">
                          <a:solidFill>
                            <a:schemeClr val="tx2"/>
                          </a:solidFill>
                        </a:rPr>
                        <a:t>7208</a:t>
                      </a:r>
                      <a:endParaRPr lang="el-GR" sz="1400" b="1" dirty="0">
                        <a:solidFill>
                          <a:schemeClr val="tx2"/>
                        </a:solidFill>
                      </a:endParaRPr>
                    </a:p>
                  </a:txBody>
                  <a:tcPr>
                    <a:solidFill>
                      <a:schemeClr val="accent1">
                        <a:lumMod val="20000"/>
                        <a:lumOff val="80000"/>
                      </a:schemeClr>
                    </a:solidFill>
                  </a:tcPr>
                </a:tc>
                <a:tc hMerge="1">
                  <a:txBody>
                    <a:bodyPr/>
                    <a:lstStyle/>
                    <a:p>
                      <a:endParaRPr lang="el-GR" dirty="0"/>
                    </a:p>
                  </a:txBody>
                  <a:tcPr>
                    <a:solidFill>
                      <a:schemeClr val="accent6">
                        <a:lumMod val="75000"/>
                      </a:schemeClr>
                    </a:solidFill>
                  </a:tcPr>
                </a:tc>
                <a:tc>
                  <a:txBody>
                    <a:bodyPr/>
                    <a:lstStyle/>
                    <a:p>
                      <a:pPr algn="ctr"/>
                      <a:endParaRPr lang="el-GR" sz="1400" b="1" dirty="0" smtClean="0">
                        <a:solidFill>
                          <a:schemeClr val="tx2"/>
                        </a:solidFill>
                      </a:endParaRPr>
                    </a:p>
                    <a:p>
                      <a:pPr algn="ctr"/>
                      <a:r>
                        <a:rPr lang="el-GR" sz="1400" b="1" dirty="0" smtClean="0">
                          <a:solidFill>
                            <a:schemeClr val="tx2"/>
                          </a:solidFill>
                        </a:rPr>
                        <a:t>-680</a:t>
                      </a:r>
                      <a:endParaRPr lang="el-GR" sz="1400" b="1" dirty="0">
                        <a:solidFill>
                          <a:schemeClr val="tx2"/>
                        </a:solidFill>
                      </a:endParaRPr>
                    </a:p>
                  </a:txBody>
                  <a:tcPr>
                    <a:solidFill>
                      <a:schemeClr val="accent1">
                        <a:lumMod val="20000"/>
                        <a:lumOff val="80000"/>
                      </a:schemeClr>
                    </a:solidFill>
                  </a:tcPr>
                </a:tc>
                <a:tc>
                  <a:txBody>
                    <a:bodyPr/>
                    <a:lstStyle/>
                    <a:p>
                      <a:pPr algn="ctr"/>
                      <a:endParaRPr lang="el-GR" sz="1400" b="1" dirty="0" smtClean="0">
                        <a:solidFill>
                          <a:schemeClr val="tx2"/>
                        </a:solidFill>
                      </a:endParaRPr>
                    </a:p>
                    <a:p>
                      <a:pPr algn="ctr"/>
                      <a:r>
                        <a:rPr lang="el-GR" sz="1400" b="1" dirty="0" smtClean="0">
                          <a:solidFill>
                            <a:schemeClr val="tx2"/>
                          </a:solidFill>
                        </a:rPr>
                        <a:t>+300</a:t>
                      </a:r>
                      <a:endParaRPr lang="el-GR" sz="1400" b="1" dirty="0">
                        <a:solidFill>
                          <a:schemeClr val="tx2"/>
                        </a:solidFill>
                      </a:endParaRPr>
                    </a:p>
                  </a:txBody>
                  <a:tcPr>
                    <a:solidFill>
                      <a:schemeClr val="accent1">
                        <a:lumMod val="20000"/>
                        <a:lumOff val="80000"/>
                      </a:schemeClr>
                    </a:solidFill>
                  </a:tcPr>
                </a:tc>
              </a:tr>
              <a:tr h="587719">
                <a:tc>
                  <a:txBody>
                    <a:bodyPr/>
                    <a:lstStyle/>
                    <a:p>
                      <a:endParaRPr lang="el-GR" sz="1200" b="1" dirty="0">
                        <a:solidFill>
                          <a:schemeClr val="tx2"/>
                        </a:solidFill>
                      </a:endParaRPr>
                    </a:p>
                  </a:txBody>
                  <a:tcPr>
                    <a:solidFill>
                      <a:schemeClr val="accent1">
                        <a:lumMod val="20000"/>
                        <a:lumOff val="80000"/>
                      </a:schemeClr>
                    </a:solidFill>
                  </a:tcPr>
                </a:tc>
                <a:tc gridSpan="4">
                  <a:txBody>
                    <a:bodyPr/>
                    <a:lstStyle/>
                    <a:p>
                      <a:endParaRPr lang="el-GR" sz="1400" dirty="0">
                        <a:solidFill>
                          <a:schemeClr val="tx2"/>
                        </a:solidFill>
                      </a:endParaRPr>
                    </a:p>
                  </a:txBody>
                  <a:tcPr>
                    <a:solidFill>
                      <a:schemeClr val="accent1">
                        <a:lumMod val="20000"/>
                        <a:lumOff val="80000"/>
                      </a:schemeClr>
                    </a:solidFill>
                  </a:tcPr>
                </a:tc>
                <a:tc hMerge="1">
                  <a:txBody>
                    <a:bodyPr/>
                    <a:lstStyle/>
                    <a:p>
                      <a:endParaRPr lang="el-GR" dirty="0"/>
                    </a:p>
                  </a:txBody>
                  <a:tcPr>
                    <a:solidFill>
                      <a:schemeClr val="accent6">
                        <a:lumMod val="75000"/>
                      </a:schemeClr>
                    </a:solidFill>
                  </a:tcPr>
                </a:tc>
                <a:tc hMerge="1">
                  <a:txBody>
                    <a:bodyPr/>
                    <a:lstStyle/>
                    <a:p>
                      <a:endParaRPr lang="el-GR"/>
                    </a:p>
                  </a:txBody>
                  <a:tcPr/>
                </a:tc>
                <a:tc hMerge="1">
                  <a:txBody>
                    <a:bodyPr/>
                    <a:lstStyle/>
                    <a:p>
                      <a:endParaRPr lang="el-GR" dirty="0"/>
                    </a:p>
                  </a:txBody>
                  <a:tcPr>
                    <a:solidFill>
                      <a:schemeClr val="accent1">
                        <a:lumMod val="75000"/>
                      </a:schemeClr>
                    </a:solidFill>
                  </a:tcPr>
                </a:tc>
                <a:tc gridSpan="3">
                  <a:txBody>
                    <a:bodyPr/>
                    <a:lstStyle/>
                    <a:p>
                      <a:endParaRPr lang="el-GR" sz="1400" dirty="0">
                        <a:solidFill>
                          <a:schemeClr val="tx2"/>
                        </a:solidFill>
                      </a:endParaRPr>
                    </a:p>
                  </a:txBody>
                  <a:tcPr>
                    <a:solidFill>
                      <a:schemeClr val="accent1">
                        <a:lumMod val="20000"/>
                        <a:lumOff val="80000"/>
                      </a:schemeClr>
                    </a:solidFill>
                  </a:tcPr>
                </a:tc>
                <a:tc hMerge="1">
                  <a:txBody>
                    <a:bodyPr/>
                    <a:lstStyle/>
                    <a:p>
                      <a:endParaRPr lang="el-GR"/>
                    </a:p>
                  </a:txBody>
                  <a:tcPr/>
                </a:tc>
                <a:tc hMerge="1">
                  <a:txBody>
                    <a:bodyPr/>
                    <a:lstStyle/>
                    <a:p>
                      <a:endParaRPr lang="el-GR" dirty="0"/>
                    </a:p>
                  </a:txBody>
                  <a:tcPr>
                    <a:solidFill>
                      <a:schemeClr val="bg2">
                        <a:lumMod val="20000"/>
                        <a:lumOff val="80000"/>
                      </a:schemeClr>
                    </a:solidFill>
                  </a:tcPr>
                </a:tc>
                <a:tc gridSpan="3">
                  <a:txBody>
                    <a:bodyPr/>
                    <a:lstStyle/>
                    <a:p>
                      <a:endParaRPr lang="el-GR" sz="1400" dirty="0">
                        <a:solidFill>
                          <a:schemeClr val="tx2"/>
                        </a:solidFill>
                      </a:endParaRPr>
                    </a:p>
                  </a:txBody>
                  <a:tcPr>
                    <a:solidFill>
                      <a:schemeClr val="accent1">
                        <a:lumMod val="20000"/>
                        <a:lumOff val="80000"/>
                      </a:schemeClr>
                    </a:solidFill>
                  </a:tcPr>
                </a:tc>
                <a:tc hMerge="1">
                  <a:txBody>
                    <a:bodyPr/>
                    <a:lstStyle/>
                    <a:p>
                      <a:endParaRPr lang="el-GR"/>
                    </a:p>
                  </a:txBody>
                  <a:tcPr/>
                </a:tc>
                <a:tc hMerge="1">
                  <a:txBody>
                    <a:bodyPr/>
                    <a:lstStyle/>
                    <a:p>
                      <a:endParaRPr lang="el-GR" dirty="0"/>
                    </a:p>
                  </a:txBody>
                  <a:tcPr>
                    <a:solidFill>
                      <a:schemeClr val="accent6">
                        <a:lumMod val="75000"/>
                      </a:schemeClr>
                    </a:solidFill>
                  </a:tcPr>
                </a:tc>
                <a:tc gridSpan="2">
                  <a:txBody>
                    <a:bodyPr/>
                    <a:lstStyle/>
                    <a:p>
                      <a:endParaRPr lang="el-GR" sz="1400" dirty="0">
                        <a:solidFill>
                          <a:schemeClr val="tx2"/>
                        </a:solidFill>
                      </a:endParaRPr>
                    </a:p>
                  </a:txBody>
                  <a:tcPr>
                    <a:solidFill>
                      <a:schemeClr val="accent1">
                        <a:lumMod val="20000"/>
                        <a:lumOff val="80000"/>
                      </a:schemeClr>
                    </a:solidFill>
                  </a:tcPr>
                </a:tc>
                <a:tc hMerge="1">
                  <a:txBody>
                    <a:bodyPr/>
                    <a:lstStyle/>
                    <a:p>
                      <a:endParaRPr lang="el-GR"/>
                    </a:p>
                  </a:txBody>
                  <a:tcPr/>
                </a:tc>
              </a:tr>
            </a:tbl>
          </a:graphicData>
        </a:graphic>
      </p:graphicFrame>
      <p:sp>
        <p:nvSpPr>
          <p:cNvPr id="7" name="6 - Θέση υποσέλιδου"/>
          <p:cNvSpPr>
            <a:spLocks noGrp="1"/>
          </p:cNvSpPr>
          <p:nvPr>
            <p:ph type="ftr" sz="quarter" idx="11"/>
          </p:nvPr>
        </p:nvSpPr>
        <p:spPr/>
        <p:txBody>
          <a:bodyPr/>
          <a:lstStyle/>
          <a:p>
            <a:r>
              <a:rPr lang="en-US" smtClean="0"/>
              <a:t>maraky@sch.gr</a:t>
            </a:r>
            <a:endParaRPr lang="el-GR"/>
          </a:p>
        </p:txBody>
      </p:sp>
      <p:sp>
        <p:nvSpPr>
          <p:cNvPr id="8" name="7 - Θέση ημερομηνίας"/>
          <p:cNvSpPr>
            <a:spLocks noGrp="1"/>
          </p:cNvSpPr>
          <p:nvPr>
            <p:ph type="dt" sz="half" idx="10"/>
          </p:nvPr>
        </p:nvSpPr>
        <p:spPr/>
        <p:txBody>
          <a:bodyPr/>
          <a:lstStyle/>
          <a:p>
            <a:fld id="{8B1D4E58-89AE-41DA-B714-0D5E9E4D4102}" type="datetime1">
              <a:rPr lang="el-GR" smtClean="0"/>
              <a:t>31/1/2018</a:t>
            </a:fld>
            <a:endParaRPr lang="el-G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chemeClr val="tx2"/>
                </a:solidFill>
              </a:rPr>
              <a:t>ΚΟΙΝΩΝΙΑ ΚΑΙ ΕΚΠΑΙΔΕΥΣΗ</a:t>
            </a:r>
            <a:endParaRPr lang="el-GR" b="1" dirty="0">
              <a:solidFill>
                <a:schemeClr val="tx2"/>
              </a:solidFill>
            </a:endParaRPr>
          </a:p>
        </p:txBody>
      </p:sp>
      <p:sp>
        <p:nvSpPr>
          <p:cNvPr id="3" name="2 - Θέση περιεχομένου"/>
          <p:cNvSpPr>
            <a:spLocks noGrp="1"/>
          </p:cNvSpPr>
          <p:nvPr>
            <p:ph sz="half" idx="1"/>
          </p:nvPr>
        </p:nvSpPr>
        <p:spPr/>
        <p:txBody>
          <a:bodyPr>
            <a:normAutofit fontScale="92500" lnSpcReduction="10000"/>
          </a:bodyPr>
          <a:lstStyle/>
          <a:p>
            <a:r>
              <a:rPr lang="el-GR" altLang="el-GR" b="1" dirty="0" smtClean="0">
                <a:solidFill>
                  <a:schemeClr val="tx2"/>
                </a:solidFill>
              </a:rPr>
              <a:t>το δημόσιο και δωρεάν αγαθό της παιδείας  χάνει το κύρος και την αξιοπιστία του, σε μια κοινωνική και ιστορική συγκυρία που η γνώση αναγνωρίζεται παγκοσμίως ως ο βασικός  μοχλός κοινωνικής, οικονομικής και πολιτισμικής ανάπτυξης</a:t>
            </a:r>
          </a:p>
          <a:p>
            <a:endParaRPr lang="el-GR" dirty="0"/>
          </a:p>
        </p:txBody>
      </p:sp>
      <p:sp>
        <p:nvSpPr>
          <p:cNvPr id="4" name="3 - Θέση περιεχομένου"/>
          <p:cNvSpPr>
            <a:spLocks noGrp="1"/>
          </p:cNvSpPr>
          <p:nvPr>
            <p:ph sz="half" idx="2"/>
          </p:nvPr>
        </p:nvSpPr>
        <p:spPr/>
        <p:txBody>
          <a:bodyPr>
            <a:normAutofit fontScale="92500" lnSpcReduction="10000"/>
          </a:bodyPr>
          <a:lstStyle/>
          <a:p>
            <a:r>
              <a:rPr lang="el-GR" altLang="el-GR" b="1" dirty="0" smtClean="0">
                <a:solidFill>
                  <a:schemeClr val="tx2"/>
                </a:solidFill>
              </a:rPr>
              <a:t>οι εκπαιδευτικές ανισότητες εξακολουθούν να διευρύνονται προκαλώντας αποκλεισμούς ευρύτερων κοινωνικών κατηγοριών ναρκοθετώντας  το  μέλλον  της κοινωνικής ισορροπίας και συνοχής</a:t>
            </a:r>
            <a:endParaRPr lang="el-GR" b="1" dirty="0">
              <a:solidFill>
                <a:schemeClr val="tx2"/>
              </a:solidFill>
            </a:endParaRPr>
          </a:p>
        </p:txBody>
      </p:sp>
      <p:sp>
        <p:nvSpPr>
          <p:cNvPr id="5" name="4 - Θέση υποσέλιδου"/>
          <p:cNvSpPr>
            <a:spLocks noGrp="1"/>
          </p:cNvSpPr>
          <p:nvPr>
            <p:ph type="ftr" sz="quarter" idx="11"/>
          </p:nvPr>
        </p:nvSpPr>
        <p:spPr/>
        <p:txBody>
          <a:bodyPr/>
          <a:lstStyle/>
          <a:p>
            <a:r>
              <a:rPr lang="en-US" smtClean="0"/>
              <a:t>maraky@sch.gr</a:t>
            </a:r>
            <a:endParaRPr lang="el-GR"/>
          </a:p>
        </p:txBody>
      </p:sp>
      <p:sp>
        <p:nvSpPr>
          <p:cNvPr id="6" name="5 - Θέση ημερομηνίας"/>
          <p:cNvSpPr>
            <a:spLocks noGrp="1"/>
          </p:cNvSpPr>
          <p:nvPr>
            <p:ph type="dt" sz="half" idx="10"/>
          </p:nvPr>
        </p:nvSpPr>
        <p:spPr/>
        <p:txBody>
          <a:bodyPr/>
          <a:lstStyle/>
          <a:p>
            <a:fld id="{53CE50D4-98AA-40C3-838C-7B7BF027A53B}" type="datetime1">
              <a:rPr lang="el-GR" smtClean="0"/>
              <a:t>31/1/2018</a:t>
            </a:fld>
            <a:endParaRPr lang="el-G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476672"/>
            <a:ext cx="3970784" cy="1426170"/>
          </a:xfrm>
        </p:spPr>
        <p:txBody>
          <a:bodyPr>
            <a:normAutofit fontScale="90000"/>
          </a:bodyPr>
          <a:lstStyle/>
          <a:p>
            <a:r>
              <a:rPr lang="el-GR" b="1" dirty="0" smtClean="0">
                <a:solidFill>
                  <a:schemeClr val="tx2"/>
                </a:solidFill>
              </a:rPr>
              <a:t>ΚΟΙΝΩΝΙΑ ΚΑΙ ΕΚΠΑΙΔΕΥΣΗ</a:t>
            </a:r>
            <a:endParaRPr lang="el-GR" dirty="0"/>
          </a:p>
        </p:txBody>
      </p:sp>
      <p:sp>
        <p:nvSpPr>
          <p:cNvPr id="3" name="2 - Θέση περιεχομένου"/>
          <p:cNvSpPr>
            <a:spLocks noGrp="1"/>
          </p:cNvSpPr>
          <p:nvPr>
            <p:ph idx="1"/>
          </p:nvPr>
        </p:nvSpPr>
        <p:spPr>
          <a:xfrm>
            <a:off x="467544" y="2420888"/>
            <a:ext cx="8229600" cy="3705275"/>
          </a:xfrm>
        </p:spPr>
        <p:txBody>
          <a:bodyPr>
            <a:normAutofit fontScale="92500" lnSpcReduction="10000"/>
          </a:bodyPr>
          <a:lstStyle/>
          <a:p>
            <a:r>
              <a:rPr lang="el-GR" sz="2800" b="1" dirty="0" smtClean="0">
                <a:solidFill>
                  <a:schemeClr val="tx2"/>
                </a:solidFill>
              </a:rPr>
              <a:t>Ο ρόλος της εκπαίδευσης στο σύγχρονο κόσμο γίνεται ολοένα πιο σύνθετος και πολύπλοκος, κυρίως γιατί η δράση και η λειτουργία του θεσμού τοποθετείται ανάμεσα στην οργανωμένη πολιτική κοινωνία, την οικονομία της αγοράς και την κοινωνία των πολιτών</a:t>
            </a:r>
          </a:p>
          <a:p>
            <a:r>
              <a:rPr lang="el-GR" sz="2800" b="1" dirty="0" smtClean="0">
                <a:solidFill>
                  <a:schemeClr val="tx2"/>
                </a:solidFill>
              </a:rPr>
              <a:t>Η σχέση της με την κοινωνία και την πολιτική δημιουργεί την ανάγκη επαναξιολόγησης και επαναπροσδιορισμού προκειμένου να επανασυνδεθεί με τις πραγματικές ανάγκες της σύγχρονης κοινωνίας</a:t>
            </a:r>
          </a:p>
          <a:p>
            <a:endParaRPr lang="el-GR" b="1" dirty="0">
              <a:solidFill>
                <a:schemeClr val="tx2"/>
              </a:solidFill>
            </a:endParaRPr>
          </a:p>
        </p:txBody>
      </p:sp>
      <p:pic>
        <p:nvPicPr>
          <p:cNvPr id="1026" name="Picture 2" descr="C:\Users\manolis\Desktop\ΚΥΠΡΟΣ ΠΡΟΣΩΡΙΝΟ\ΕΙΚΟΝΕΣ\ghfgjcghjcyjcgychj22.jpg"/>
          <p:cNvPicPr>
            <a:picLocks noChangeAspect="1" noChangeArrowheads="1"/>
          </p:cNvPicPr>
          <p:nvPr/>
        </p:nvPicPr>
        <p:blipFill>
          <a:blip r:embed="rId2" cstate="print"/>
          <a:srcRect/>
          <a:stretch>
            <a:fillRect/>
          </a:stretch>
        </p:blipFill>
        <p:spPr bwMode="auto">
          <a:xfrm>
            <a:off x="4932040" y="59952"/>
            <a:ext cx="4104456" cy="2288928"/>
          </a:xfrm>
          <a:prstGeom prst="rect">
            <a:avLst/>
          </a:prstGeom>
          <a:noFill/>
        </p:spPr>
      </p:pic>
      <p:sp>
        <p:nvSpPr>
          <p:cNvPr id="5" name="4 - Θέση υποσέλιδου"/>
          <p:cNvSpPr>
            <a:spLocks noGrp="1"/>
          </p:cNvSpPr>
          <p:nvPr>
            <p:ph type="ftr" sz="quarter" idx="11"/>
          </p:nvPr>
        </p:nvSpPr>
        <p:spPr/>
        <p:txBody>
          <a:bodyPr/>
          <a:lstStyle/>
          <a:p>
            <a:r>
              <a:rPr lang="en-US" smtClean="0"/>
              <a:t>maraky@sch.gr</a:t>
            </a:r>
            <a:endParaRPr lang="el-GR"/>
          </a:p>
        </p:txBody>
      </p:sp>
      <p:sp>
        <p:nvSpPr>
          <p:cNvPr id="6" name="5 - Θέση ημερομηνίας"/>
          <p:cNvSpPr>
            <a:spLocks noGrp="1"/>
          </p:cNvSpPr>
          <p:nvPr>
            <p:ph type="dt" sz="half" idx="10"/>
          </p:nvPr>
        </p:nvSpPr>
        <p:spPr/>
        <p:txBody>
          <a:bodyPr/>
          <a:lstStyle/>
          <a:p>
            <a:fld id="{8B08835F-F738-439C-9316-7CE2A355863C}" type="datetime1">
              <a:rPr lang="el-GR" smtClean="0"/>
              <a:t>31/1/2018</a:t>
            </a:fld>
            <a:endParaRPr lang="el-G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chemeClr val="tx2"/>
                </a:solidFill>
              </a:rPr>
              <a:t>ΚΟΙΝΩΝΙΑ ΚΑΙ ΕΚΠΑΙΔΕΥΣΗ</a:t>
            </a:r>
            <a:endParaRPr lang="el-GR" dirty="0"/>
          </a:p>
        </p:txBody>
      </p:sp>
      <p:sp>
        <p:nvSpPr>
          <p:cNvPr id="4" name="3 - Θέση περιεχομένου"/>
          <p:cNvSpPr>
            <a:spLocks noGrp="1"/>
          </p:cNvSpPr>
          <p:nvPr>
            <p:ph sz="half" idx="2"/>
          </p:nvPr>
        </p:nvSpPr>
        <p:spPr/>
        <p:txBody>
          <a:bodyPr>
            <a:normAutofit lnSpcReduction="10000"/>
          </a:bodyPr>
          <a:lstStyle/>
          <a:p>
            <a:endParaRPr lang="el-GR" b="1" dirty="0" smtClean="0">
              <a:solidFill>
                <a:schemeClr val="tx2"/>
              </a:solidFill>
            </a:endParaRPr>
          </a:p>
          <a:p>
            <a:pPr>
              <a:buNone/>
            </a:pPr>
            <a:r>
              <a:rPr lang="el-GR" b="1" dirty="0" smtClean="0">
                <a:solidFill>
                  <a:schemeClr val="tx2"/>
                </a:solidFill>
              </a:rPr>
              <a:t>Εκπαίδευση: </a:t>
            </a:r>
          </a:p>
          <a:p>
            <a:r>
              <a:rPr lang="el-GR" b="1" dirty="0" smtClean="0">
                <a:solidFill>
                  <a:schemeClr val="tx2"/>
                </a:solidFill>
              </a:rPr>
              <a:t>Η συμβολή της στην κοινωνία λαμβάνει χώρα σε πολλά επίπεδα ταυτόχρονα</a:t>
            </a:r>
          </a:p>
          <a:p>
            <a:r>
              <a:rPr lang="el-GR" b="1" dirty="0" smtClean="0">
                <a:solidFill>
                  <a:schemeClr val="tx2"/>
                </a:solidFill>
              </a:rPr>
              <a:t>Αποτελεί θεμελιώδες κοινωνικό αξίωμα</a:t>
            </a:r>
          </a:p>
          <a:p>
            <a:r>
              <a:rPr lang="el-GR" b="1" dirty="0" smtClean="0">
                <a:solidFill>
                  <a:schemeClr val="tx2"/>
                </a:solidFill>
              </a:rPr>
              <a:t>Έχει διττή όψη: Παρελθόν και μέλλον</a:t>
            </a:r>
            <a:endParaRPr lang="el-GR" dirty="0" smtClean="0">
              <a:solidFill>
                <a:schemeClr val="tx2"/>
              </a:solidFill>
            </a:endParaRPr>
          </a:p>
          <a:p>
            <a:endParaRPr lang="el-GR" dirty="0"/>
          </a:p>
        </p:txBody>
      </p:sp>
      <p:pic>
        <p:nvPicPr>
          <p:cNvPr id="5" name="Picture 4" descr="C:\Users\manolis\Desktop\ΚΥΠΡΟΣ ΠΡΟΣΩΡΙΝΟ\ΕΙΚΟΝΕΣ\image001(2516).jpg"/>
          <p:cNvPicPr>
            <a:picLocks noGrp="1" noChangeAspect="1" noChangeArrowheads="1"/>
          </p:cNvPicPr>
          <p:nvPr>
            <p:ph sz="half" idx="1"/>
          </p:nvPr>
        </p:nvPicPr>
        <p:blipFill>
          <a:blip r:embed="rId2" cstate="print"/>
          <a:srcRect/>
          <a:stretch>
            <a:fillRect/>
          </a:stretch>
        </p:blipFill>
        <p:spPr bwMode="auto">
          <a:xfrm>
            <a:off x="611560" y="1988840"/>
            <a:ext cx="3744415" cy="3456384"/>
          </a:xfrm>
          <a:prstGeom prst="rect">
            <a:avLst/>
          </a:prstGeom>
          <a:noFill/>
        </p:spPr>
      </p:pic>
      <p:sp>
        <p:nvSpPr>
          <p:cNvPr id="6" name="5 - Θέση υποσέλιδου"/>
          <p:cNvSpPr>
            <a:spLocks noGrp="1"/>
          </p:cNvSpPr>
          <p:nvPr>
            <p:ph type="ftr" sz="quarter" idx="11"/>
          </p:nvPr>
        </p:nvSpPr>
        <p:spPr/>
        <p:txBody>
          <a:bodyPr/>
          <a:lstStyle/>
          <a:p>
            <a:r>
              <a:rPr lang="en-US" smtClean="0"/>
              <a:t>maraky@sch.gr</a:t>
            </a:r>
            <a:endParaRPr lang="el-GR"/>
          </a:p>
        </p:txBody>
      </p:sp>
      <p:sp>
        <p:nvSpPr>
          <p:cNvPr id="7" name="6 - Θέση ημερομηνίας"/>
          <p:cNvSpPr>
            <a:spLocks noGrp="1"/>
          </p:cNvSpPr>
          <p:nvPr>
            <p:ph type="dt" sz="half" idx="10"/>
          </p:nvPr>
        </p:nvSpPr>
        <p:spPr/>
        <p:txBody>
          <a:bodyPr/>
          <a:lstStyle/>
          <a:p>
            <a:fld id="{FE29A4AD-5141-4BD8-A804-4D670DE79C08}" type="datetime1">
              <a:rPr lang="el-GR" smtClean="0"/>
              <a:t>31/1/2018</a:t>
            </a:fld>
            <a:endParaRPr lang="el-G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solidFill>
                  <a:schemeClr val="tx2"/>
                </a:solidFill>
              </a:rPr>
              <a:t>ΕΥΧΑΡΙΣΤΩ ΠΟΛΥ ΓΙΑ ΤΗΝ ΠΡΟΣΟΧΗ ΣΑΣ</a:t>
            </a:r>
            <a:endParaRPr lang="el-GR" b="1" dirty="0">
              <a:solidFill>
                <a:schemeClr val="tx2"/>
              </a:solidFill>
            </a:endParaRPr>
          </a:p>
        </p:txBody>
      </p:sp>
      <p:pic>
        <p:nvPicPr>
          <p:cNvPr id="2053" name="Picture 5" descr="C:\Users\manolis\Desktop\ΚΥΠΡΟΣ ΠΡΟΣΩΡΙΝΟ\ΕΙΚΟΝΕΣ\αισιοδοξια.jpg"/>
          <p:cNvPicPr>
            <a:picLocks noGrp="1" noChangeAspect="1" noChangeArrowheads="1"/>
          </p:cNvPicPr>
          <p:nvPr>
            <p:ph idx="1"/>
          </p:nvPr>
        </p:nvPicPr>
        <p:blipFill>
          <a:blip r:embed="rId2" cstate="print"/>
          <a:srcRect/>
          <a:stretch>
            <a:fillRect/>
          </a:stretch>
        </p:blipFill>
        <p:spPr bwMode="auto">
          <a:xfrm>
            <a:off x="1547664" y="2132856"/>
            <a:ext cx="5616624" cy="3456384"/>
          </a:xfrm>
          <a:prstGeom prst="rect">
            <a:avLst/>
          </a:prstGeom>
          <a:noFill/>
        </p:spPr>
      </p:pic>
      <p:sp>
        <p:nvSpPr>
          <p:cNvPr id="4" name="3 - Θέση υποσέλιδου"/>
          <p:cNvSpPr>
            <a:spLocks noGrp="1"/>
          </p:cNvSpPr>
          <p:nvPr>
            <p:ph type="ftr" sz="quarter" idx="11"/>
          </p:nvPr>
        </p:nvSpPr>
        <p:spPr/>
        <p:txBody>
          <a:bodyPr/>
          <a:lstStyle/>
          <a:p>
            <a:r>
              <a:rPr lang="en-US" smtClean="0"/>
              <a:t>maraky@sch.gr</a:t>
            </a:r>
            <a:endParaRPr lang="el-GR"/>
          </a:p>
        </p:txBody>
      </p:sp>
      <p:sp>
        <p:nvSpPr>
          <p:cNvPr id="5" name="4 - Θέση ημερομηνίας"/>
          <p:cNvSpPr>
            <a:spLocks noGrp="1"/>
          </p:cNvSpPr>
          <p:nvPr>
            <p:ph type="dt" sz="half" idx="10"/>
          </p:nvPr>
        </p:nvSpPr>
        <p:spPr/>
        <p:txBody>
          <a:bodyPr/>
          <a:lstStyle/>
          <a:p>
            <a:fld id="{EFD56380-CD19-439C-8715-669D434C9796}" type="datetime1">
              <a:rPr lang="el-GR" smtClean="0"/>
              <a:t>31/1/2018</a:t>
            </a:fld>
            <a:endParaRPr lang="el-G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Εικόνα" descr="Screenshot_6.png"/>
          <p:cNvPicPr>
            <a:picLocks noChangeAspect="1"/>
          </p:cNvPicPr>
          <p:nvPr/>
        </p:nvPicPr>
        <p:blipFill>
          <a:blip r:embed="rId2" cstate="print"/>
          <a:srcRect l="14968" t="4609" r="17676" b="5514"/>
          <a:stretch>
            <a:fillRect/>
          </a:stretch>
        </p:blipFill>
        <p:spPr>
          <a:xfrm>
            <a:off x="0" y="2132856"/>
            <a:ext cx="2880320" cy="2496277"/>
          </a:xfrm>
          <a:prstGeom prst="rect">
            <a:avLst/>
          </a:prstGeom>
        </p:spPr>
      </p:pic>
      <p:pic>
        <p:nvPicPr>
          <p:cNvPr id="3075" name="Picture 3" descr="C:\Users\manolis\Desktop\ΚΥΠΡΟΣ ΠΡΟΣΩΡΙΝΟ\ΕΙΚΟΝΕΣ\άστεγοι-στη-συνεχιμένος-οικονομική-κρίση-προσώπου-της-ε-ά-ας-52229988.jpg"/>
          <p:cNvPicPr>
            <a:picLocks noChangeAspect="1" noChangeArrowheads="1"/>
          </p:cNvPicPr>
          <p:nvPr/>
        </p:nvPicPr>
        <p:blipFill>
          <a:blip r:embed="rId3" cstate="print"/>
          <a:srcRect/>
          <a:stretch>
            <a:fillRect/>
          </a:stretch>
        </p:blipFill>
        <p:spPr bwMode="auto">
          <a:xfrm>
            <a:off x="5364088" y="188640"/>
            <a:ext cx="3024336" cy="1945378"/>
          </a:xfrm>
          <a:prstGeom prst="rect">
            <a:avLst/>
          </a:prstGeom>
          <a:noFill/>
        </p:spPr>
      </p:pic>
      <p:pic>
        <p:nvPicPr>
          <p:cNvPr id="3076" name="Picture 4" descr="C:\Users\manolis\Desktop\ΚΥΠΡΟΣ ΠΡΟΣΩΡΙΝΟ\ΕΙΚΟΝΕΣ\kremala11.jpg"/>
          <p:cNvPicPr>
            <a:picLocks noChangeAspect="1" noChangeArrowheads="1"/>
          </p:cNvPicPr>
          <p:nvPr/>
        </p:nvPicPr>
        <p:blipFill>
          <a:blip r:embed="rId4" cstate="print"/>
          <a:srcRect/>
          <a:stretch>
            <a:fillRect/>
          </a:stretch>
        </p:blipFill>
        <p:spPr bwMode="auto">
          <a:xfrm>
            <a:off x="6108170" y="4581128"/>
            <a:ext cx="3035830" cy="2276872"/>
          </a:xfrm>
          <a:prstGeom prst="rect">
            <a:avLst/>
          </a:prstGeom>
          <a:noFill/>
        </p:spPr>
      </p:pic>
      <p:pic>
        <p:nvPicPr>
          <p:cNvPr id="3077" name="Picture 5" descr="C:\Users\manolis\Desktop\ΚΥΠΡΟΣ ΠΡΟΣΩΡΙΝΟ\ΕΙΚΟΝΕΣ\οικονομική-κρίση-37093874.jpg"/>
          <p:cNvPicPr>
            <a:picLocks noChangeAspect="1" noChangeArrowheads="1"/>
          </p:cNvPicPr>
          <p:nvPr/>
        </p:nvPicPr>
        <p:blipFill>
          <a:blip r:embed="rId5" cstate="print"/>
          <a:srcRect/>
          <a:stretch>
            <a:fillRect/>
          </a:stretch>
        </p:blipFill>
        <p:spPr bwMode="auto">
          <a:xfrm>
            <a:off x="107504" y="4869160"/>
            <a:ext cx="2438400" cy="1624013"/>
          </a:xfrm>
          <a:prstGeom prst="rect">
            <a:avLst/>
          </a:prstGeom>
          <a:noFill/>
        </p:spPr>
      </p:pic>
      <p:pic>
        <p:nvPicPr>
          <p:cNvPr id="3078" name="Picture 6" descr="C:\Users\manolis\Desktop\ΚΥΠΡΟΣ ΠΡΟΣΩΡΙΝΟ\ΕΙΚΟΝΕΣ\reuters2.jpg"/>
          <p:cNvPicPr>
            <a:picLocks noChangeAspect="1" noChangeArrowheads="1"/>
          </p:cNvPicPr>
          <p:nvPr/>
        </p:nvPicPr>
        <p:blipFill>
          <a:blip r:embed="rId6" cstate="print"/>
          <a:srcRect/>
          <a:stretch>
            <a:fillRect/>
          </a:stretch>
        </p:blipFill>
        <p:spPr bwMode="auto">
          <a:xfrm>
            <a:off x="5868144" y="2420888"/>
            <a:ext cx="3041114" cy="2088232"/>
          </a:xfrm>
          <a:prstGeom prst="rect">
            <a:avLst/>
          </a:prstGeom>
          <a:noFill/>
        </p:spPr>
      </p:pic>
      <p:pic>
        <p:nvPicPr>
          <p:cNvPr id="3079" name="Picture 7" descr="C:\Users\manolis\Desktop\ΚΥΠΡΟΣ ΠΡΟΣΩΡΙΝΟ\ΕΙΚΟΝΕΣ\gkrafiti-stous-dromous-tis-athinas-gia-tin-oikonomiki-krisi-1.jpg"/>
          <p:cNvPicPr>
            <a:picLocks noChangeAspect="1" noChangeArrowheads="1"/>
          </p:cNvPicPr>
          <p:nvPr/>
        </p:nvPicPr>
        <p:blipFill>
          <a:blip r:embed="rId7" cstate="print"/>
          <a:srcRect/>
          <a:stretch>
            <a:fillRect/>
          </a:stretch>
        </p:blipFill>
        <p:spPr bwMode="auto">
          <a:xfrm>
            <a:off x="2843808" y="4509120"/>
            <a:ext cx="3043020" cy="2220757"/>
          </a:xfrm>
          <a:prstGeom prst="rect">
            <a:avLst/>
          </a:prstGeom>
          <a:noFill/>
        </p:spPr>
      </p:pic>
      <p:pic>
        <p:nvPicPr>
          <p:cNvPr id="3080" name="Picture 8" descr="C:\Users\manolis\Desktop\ΚΥΠΡΟΣ ΠΡΟΣΩΡΙΝΟ\ΕΙΚΟΝΕΣ\αρχείο λήψης.jpg"/>
          <p:cNvPicPr>
            <a:picLocks noChangeAspect="1" noChangeArrowheads="1"/>
          </p:cNvPicPr>
          <p:nvPr/>
        </p:nvPicPr>
        <p:blipFill>
          <a:blip r:embed="rId8" cstate="print"/>
          <a:srcRect/>
          <a:stretch>
            <a:fillRect/>
          </a:stretch>
        </p:blipFill>
        <p:spPr bwMode="auto">
          <a:xfrm>
            <a:off x="3059832" y="1844824"/>
            <a:ext cx="2762250" cy="1657350"/>
          </a:xfrm>
          <a:prstGeom prst="rect">
            <a:avLst/>
          </a:prstGeom>
          <a:noFill/>
        </p:spPr>
      </p:pic>
      <p:pic>
        <p:nvPicPr>
          <p:cNvPr id="3081" name="Picture 9" descr="C:\Users\manolis\Desktop\ΚΥΠΡΟΣ ΠΡΟΣΩΡΙΝΟ\ΕΙΚΟΝΕΣ\eikona-pagkosmia.jpg"/>
          <p:cNvPicPr>
            <a:picLocks noChangeAspect="1" noChangeArrowheads="1"/>
          </p:cNvPicPr>
          <p:nvPr/>
        </p:nvPicPr>
        <p:blipFill>
          <a:blip r:embed="rId9" cstate="print"/>
          <a:srcRect/>
          <a:stretch>
            <a:fillRect/>
          </a:stretch>
        </p:blipFill>
        <p:spPr bwMode="auto">
          <a:xfrm>
            <a:off x="1" y="0"/>
            <a:ext cx="3913710" cy="1844824"/>
          </a:xfrm>
          <a:prstGeom prst="rect">
            <a:avLst/>
          </a:prstGeom>
          <a:noFill/>
        </p:spPr>
      </p:pic>
      <p:sp>
        <p:nvSpPr>
          <p:cNvPr id="10" name="9 - Θέση υποσέλιδου"/>
          <p:cNvSpPr>
            <a:spLocks noGrp="1"/>
          </p:cNvSpPr>
          <p:nvPr>
            <p:ph type="ftr" sz="quarter" idx="11"/>
          </p:nvPr>
        </p:nvSpPr>
        <p:spPr/>
        <p:txBody>
          <a:bodyPr/>
          <a:lstStyle/>
          <a:p>
            <a:r>
              <a:rPr lang="en-US" smtClean="0"/>
              <a:t>maraky@sch.gr</a:t>
            </a:r>
            <a:endParaRPr lang="el-GR"/>
          </a:p>
        </p:txBody>
      </p:sp>
      <p:sp>
        <p:nvSpPr>
          <p:cNvPr id="11" name="10 - Θέση ημερομηνίας"/>
          <p:cNvSpPr>
            <a:spLocks noGrp="1"/>
          </p:cNvSpPr>
          <p:nvPr>
            <p:ph type="dt" sz="half" idx="10"/>
          </p:nvPr>
        </p:nvSpPr>
        <p:spPr/>
        <p:txBody>
          <a:bodyPr/>
          <a:lstStyle/>
          <a:p>
            <a:fld id="{0C2158E8-DB0C-424B-BD2B-5A5A5D92E336}" type="datetime1">
              <a:rPr lang="el-GR" smtClean="0"/>
              <a:t>31/1/2018</a:t>
            </a:fld>
            <a:endParaRPr lang="el-G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chemeClr val="tx2"/>
                </a:solidFill>
              </a:rPr>
              <a:t>Η ΕΛΛΑΔΑ ΧΩΡΑ ΑΠΟΔΗΜΙΑΣ</a:t>
            </a:r>
            <a:endParaRPr lang="el-GR" b="1" dirty="0">
              <a:solidFill>
                <a:schemeClr val="tx2"/>
              </a:solidFill>
            </a:endParaRPr>
          </a:p>
        </p:txBody>
      </p:sp>
      <p:pic>
        <p:nvPicPr>
          <p:cNvPr id="7171" name="Picture 3" descr="C:\Users\manolis\Desktop\ΚΥΠΡΟΣ ΠΡΟΣΩΡΙΝΟ\ΕΙΚΟΝΕΣ\SYR-e1499761623448.jpg"/>
          <p:cNvPicPr>
            <a:picLocks noGrp="1" noChangeAspect="1" noChangeArrowheads="1"/>
          </p:cNvPicPr>
          <p:nvPr>
            <p:ph sz="half" idx="2"/>
          </p:nvPr>
        </p:nvPicPr>
        <p:blipFill>
          <a:blip r:embed="rId2" cstate="print"/>
          <a:srcRect/>
          <a:stretch>
            <a:fillRect/>
          </a:stretch>
        </p:blipFill>
        <p:spPr bwMode="auto">
          <a:xfrm>
            <a:off x="4648200" y="1700808"/>
            <a:ext cx="4038600" cy="4176464"/>
          </a:xfrm>
          <a:prstGeom prst="rect">
            <a:avLst/>
          </a:prstGeom>
          <a:noFill/>
        </p:spPr>
      </p:pic>
      <p:sp>
        <p:nvSpPr>
          <p:cNvPr id="5" name="4 - Θέση περιεχομένου"/>
          <p:cNvSpPr>
            <a:spLocks noGrp="1"/>
          </p:cNvSpPr>
          <p:nvPr>
            <p:ph sz="half" idx="1"/>
          </p:nvPr>
        </p:nvSpPr>
        <p:spPr/>
        <p:txBody>
          <a:bodyPr>
            <a:normAutofit fontScale="77500" lnSpcReduction="20000"/>
          </a:bodyPr>
          <a:lstStyle/>
          <a:p>
            <a:r>
              <a:rPr lang="el-GR" b="1" u="sng" dirty="0" smtClean="0">
                <a:solidFill>
                  <a:schemeClr val="tx2"/>
                </a:solidFill>
                <a:cs typeface="Times New Roman" pitchFamily="18" charset="0"/>
              </a:rPr>
              <a:t>Μετανάστευση: </a:t>
            </a:r>
            <a:r>
              <a:rPr lang="el-GR" b="1" dirty="0" smtClean="0">
                <a:solidFill>
                  <a:schemeClr val="tx2"/>
                </a:solidFill>
                <a:cs typeface="Times New Roman" pitchFamily="18" charset="0"/>
              </a:rPr>
              <a:t>Η έρευνα </a:t>
            </a:r>
            <a:r>
              <a:rPr lang="el-GR" b="1" dirty="0" err="1" smtClean="0">
                <a:solidFill>
                  <a:schemeClr val="tx2"/>
                </a:solidFill>
                <a:cs typeface="Times New Roman" pitchFamily="18" charset="0"/>
              </a:rPr>
              <a:t>Endeavor</a:t>
            </a:r>
            <a:r>
              <a:rPr lang="el-GR" b="1" dirty="0" smtClean="0">
                <a:solidFill>
                  <a:schemeClr val="tx2"/>
                </a:solidFill>
                <a:cs typeface="Times New Roman" pitchFamily="18" charset="0"/>
              </a:rPr>
              <a:t> </a:t>
            </a:r>
            <a:r>
              <a:rPr lang="el-GR" b="1" dirty="0" err="1" smtClean="0">
                <a:solidFill>
                  <a:schemeClr val="tx2"/>
                </a:solidFill>
                <a:cs typeface="Times New Roman" pitchFamily="18" charset="0"/>
              </a:rPr>
              <a:t>Greece</a:t>
            </a:r>
            <a:r>
              <a:rPr lang="el-GR" b="1" dirty="0" smtClean="0">
                <a:solidFill>
                  <a:schemeClr val="tx2"/>
                </a:solidFill>
                <a:cs typeface="Times New Roman" pitchFamily="18" charset="0"/>
              </a:rPr>
              <a:t> μας πληροφορεί ότι 200.000 Έλληνες μετανάστευσαν στο εξωτερικό από την αρχή της κρίσης και 46% των Ελλήνων που διαμένουν στη χώρα έχουν σκοπό να μετακινηθούν σε ξένα εδάφη. Σήμερα, σύμφωνα με την ίδια έρευνα, τα ποσοστά μετανάστευσης έχουν τριπλασιαστεί σε σχέση με την περίοδο πριν από την κρίση</a:t>
            </a:r>
            <a:r>
              <a:rPr lang="el-GR" b="1" dirty="0" smtClean="0">
                <a:cs typeface="Times New Roman" pitchFamily="18" charset="0"/>
              </a:rPr>
              <a:t> </a:t>
            </a:r>
            <a:r>
              <a:rPr lang="el-GR" b="1" dirty="0" smtClean="0">
                <a:solidFill>
                  <a:schemeClr val="tx2"/>
                </a:solidFill>
                <a:cs typeface="Times New Roman" pitchFamily="18" charset="0"/>
              </a:rPr>
              <a:t>(</a:t>
            </a:r>
            <a:r>
              <a:rPr lang="el-GR" b="1" dirty="0" err="1" smtClean="0">
                <a:solidFill>
                  <a:schemeClr val="tx2"/>
                </a:solidFill>
                <a:cs typeface="Times New Roman" pitchFamily="18" charset="0"/>
              </a:rPr>
              <a:t>Γκουρνέλου</a:t>
            </a:r>
            <a:r>
              <a:rPr lang="el-GR" b="1" dirty="0" smtClean="0">
                <a:solidFill>
                  <a:schemeClr val="tx2"/>
                </a:solidFill>
                <a:cs typeface="Times New Roman" pitchFamily="18" charset="0"/>
              </a:rPr>
              <a:t>, 2015)</a:t>
            </a:r>
            <a:endParaRPr lang="el-GR" dirty="0" smtClean="0">
              <a:solidFill>
                <a:schemeClr val="tx2"/>
              </a:solidFill>
            </a:endParaRPr>
          </a:p>
          <a:p>
            <a:endParaRPr lang="el-GR" dirty="0"/>
          </a:p>
        </p:txBody>
      </p:sp>
      <p:sp>
        <p:nvSpPr>
          <p:cNvPr id="6" name="5 - Θέση υποσέλιδου"/>
          <p:cNvSpPr>
            <a:spLocks noGrp="1"/>
          </p:cNvSpPr>
          <p:nvPr>
            <p:ph type="ftr" sz="quarter" idx="11"/>
          </p:nvPr>
        </p:nvSpPr>
        <p:spPr/>
        <p:txBody>
          <a:bodyPr/>
          <a:lstStyle/>
          <a:p>
            <a:r>
              <a:rPr lang="en-US" smtClean="0"/>
              <a:t>maraky@sch.gr</a:t>
            </a:r>
            <a:endParaRPr lang="el-GR"/>
          </a:p>
        </p:txBody>
      </p:sp>
      <p:sp>
        <p:nvSpPr>
          <p:cNvPr id="7" name="6 - Θέση ημερομηνίας"/>
          <p:cNvSpPr>
            <a:spLocks noGrp="1"/>
          </p:cNvSpPr>
          <p:nvPr>
            <p:ph type="dt" sz="half" idx="10"/>
          </p:nvPr>
        </p:nvSpPr>
        <p:spPr/>
        <p:txBody>
          <a:bodyPr/>
          <a:lstStyle/>
          <a:p>
            <a:fld id="{78DF5931-0A3D-4EF9-B0C1-5D4443CCF007}" type="datetime1">
              <a:rPr lang="el-GR" smtClean="0"/>
              <a:t>31/1/2018</a:t>
            </a:fld>
            <a:endParaRPr lang="el-G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994122"/>
          </a:xfrm>
        </p:spPr>
        <p:txBody>
          <a:bodyPr/>
          <a:lstStyle/>
          <a:p>
            <a:r>
              <a:rPr lang="el-GR" b="1" dirty="0" smtClean="0">
                <a:solidFill>
                  <a:schemeClr val="tx2"/>
                </a:solidFill>
              </a:rPr>
              <a:t>ΥΠΟΓΕΝΝΗΤΙΚΟΤΗΤΑ</a:t>
            </a:r>
            <a:endParaRPr lang="el-GR" b="1" dirty="0">
              <a:solidFill>
                <a:schemeClr val="tx2"/>
              </a:solidFill>
            </a:endParaRPr>
          </a:p>
        </p:txBody>
      </p:sp>
      <p:sp>
        <p:nvSpPr>
          <p:cNvPr id="6" name="5 - Θέση περιεχομένου"/>
          <p:cNvSpPr>
            <a:spLocks noGrp="1"/>
          </p:cNvSpPr>
          <p:nvPr>
            <p:ph sz="quarter" idx="4"/>
          </p:nvPr>
        </p:nvSpPr>
        <p:spPr>
          <a:xfrm>
            <a:off x="4645025" y="1340768"/>
            <a:ext cx="4041775" cy="4785395"/>
          </a:xfrm>
        </p:spPr>
        <p:txBody>
          <a:bodyPr>
            <a:normAutofit fontScale="85000" lnSpcReduction="20000"/>
          </a:bodyPr>
          <a:lstStyle/>
          <a:p>
            <a:r>
              <a:rPr lang="el-GR" b="1" dirty="0" smtClean="0">
                <a:solidFill>
                  <a:schemeClr val="tx2"/>
                </a:solidFill>
              </a:rPr>
              <a:t>Μία ολόκληρη πόλη με συνολικό πληθυσμό 16.299 άτομα αφανίστηκε μέσα στο 2012 </a:t>
            </a:r>
          </a:p>
          <a:p>
            <a:r>
              <a:rPr lang="el-GR" b="1" dirty="0" smtClean="0">
                <a:solidFill>
                  <a:schemeClr val="tx2"/>
                </a:solidFill>
              </a:rPr>
              <a:t>Ο πληθυσμός της Ελλάδας σύμφωνα με την </a:t>
            </a:r>
            <a:r>
              <a:rPr lang="el-GR" b="1" dirty="0" err="1" smtClean="0">
                <a:solidFill>
                  <a:schemeClr val="tx2"/>
                </a:solidFill>
              </a:rPr>
              <a:t>Eurostat</a:t>
            </a:r>
            <a:r>
              <a:rPr lang="el-GR" b="1" dirty="0" smtClean="0">
                <a:solidFill>
                  <a:schemeClr val="tx2"/>
                </a:solidFill>
              </a:rPr>
              <a:t>, σημείωσε σημαντική μείωση κατά 5,5% (τοις χιλίοις), υποχωρώντας κατά 60.500 το 2013 και φθάνοντας τους 11.062.000 κατοίκους, ενώ το 2014 ο πληθυσμός της χώρας μας ανήλθε στα 10.992.000</a:t>
            </a:r>
          </a:p>
          <a:p>
            <a:r>
              <a:rPr lang="el-GR" b="1" dirty="0">
                <a:solidFill>
                  <a:schemeClr val="tx2"/>
                </a:solidFill>
              </a:rPr>
              <a:t>Ο</a:t>
            </a:r>
            <a:r>
              <a:rPr lang="el-GR" b="1" dirty="0" smtClean="0">
                <a:solidFill>
                  <a:schemeClr val="tx2"/>
                </a:solidFill>
              </a:rPr>
              <a:t> πληθυσμός της χώρας μας μέχρι το 2080 αναμένεται να μειωθεί κι άλλο, καθώς υπολογίζεται πως θα διαμορφωθεί στα 7,69 </a:t>
            </a:r>
            <a:r>
              <a:rPr lang="el-GR" dirty="0" smtClean="0">
                <a:solidFill>
                  <a:schemeClr val="tx2"/>
                </a:solidFill>
              </a:rPr>
              <a:t>εκατομμύρια  (</a:t>
            </a:r>
            <a:r>
              <a:rPr lang="el-GR" dirty="0" err="1" smtClean="0">
                <a:solidFill>
                  <a:schemeClr val="tx2"/>
                </a:solidFill>
              </a:rPr>
              <a:t>Eurostat</a:t>
            </a:r>
            <a:r>
              <a:rPr lang="el-GR" dirty="0" smtClean="0">
                <a:solidFill>
                  <a:schemeClr val="tx2"/>
                </a:solidFill>
              </a:rPr>
              <a:t>, 2014)</a:t>
            </a:r>
          </a:p>
          <a:p>
            <a:endParaRPr lang="el-GR" dirty="0"/>
          </a:p>
        </p:txBody>
      </p:sp>
      <p:pic>
        <p:nvPicPr>
          <p:cNvPr id="5122" name="Picture 2" descr="C:\Users\manolis\Desktop\ΚΥΠΡΟΣ ΠΡΟΣΩΡΙΝΟ\ΕΙΚΟΝΕΣ\images.jpg"/>
          <p:cNvPicPr>
            <a:picLocks noGrp="1" noChangeAspect="1" noChangeArrowheads="1"/>
          </p:cNvPicPr>
          <p:nvPr>
            <p:ph sz="half" idx="2"/>
          </p:nvPr>
        </p:nvPicPr>
        <p:blipFill>
          <a:blip r:embed="rId2" cstate="print"/>
          <a:srcRect/>
          <a:stretch>
            <a:fillRect/>
          </a:stretch>
        </p:blipFill>
        <p:spPr bwMode="auto">
          <a:xfrm>
            <a:off x="179512" y="1556792"/>
            <a:ext cx="4104456" cy="3960440"/>
          </a:xfrm>
          <a:prstGeom prst="rect">
            <a:avLst/>
          </a:prstGeom>
          <a:noFill/>
        </p:spPr>
      </p:pic>
      <p:sp>
        <p:nvSpPr>
          <p:cNvPr id="5" name="4 - Θέση υποσέλιδου"/>
          <p:cNvSpPr>
            <a:spLocks noGrp="1"/>
          </p:cNvSpPr>
          <p:nvPr>
            <p:ph type="ftr" sz="quarter" idx="11"/>
          </p:nvPr>
        </p:nvSpPr>
        <p:spPr/>
        <p:txBody>
          <a:bodyPr/>
          <a:lstStyle/>
          <a:p>
            <a:r>
              <a:rPr lang="en-US" smtClean="0"/>
              <a:t>maraky@sch.gr</a:t>
            </a:r>
            <a:endParaRPr lang="el-GR"/>
          </a:p>
        </p:txBody>
      </p:sp>
      <p:sp>
        <p:nvSpPr>
          <p:cNvPr id="7" name="6 - Θέση ημερομηνίας"/>
          <p:cNvSpPr>
            <a:spLocks noGrp="1"/>
          </p:cNvSpPr>
          <p:nvPr>
            <p:ph type="dt" sz="half" idx="10"/>
          </p:nvPr>
        </p:nvSpPr>
        <p:spPr/>
        <p:txBody>
          <a:bodyPr/>
          <a:lstStyle/>
          <a:p>
            <a:fld id="{529440E5-E65B-4778-8BCD-10ED3E956048}" type="datetime1">
              <a:rPr lang="el-GR" smtClean="0"/>
              <a:t>31/1/2018</a:t>
            </a:fld>
            <a:endParaRPr lang="el-G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chemeClr val="tx2"/>
                </a:solidFill>
                <a:latin typeface="Times New Roman" pitchFamily="18" charset="0"/>
                <a:cs typeface="Times New Roman" pitchFamily="18" charset="0"/>
              </a:rPr>
              <a:t>Λιγότερα παιδιά εξαιτίας:</a:t>
            </a:r>
            <a:endParaRPr lang="el-GR" dirty="0"/>
          </a:p>
        </p:txBody>
      </p:sp>
      <p:sp>
        <p:nvSpPr>
          <p:cNvPr id="3" name="2 - Θέση περιεχομένου"/>
          <p:cNvSpPr>
            <a:spLocks noGrp="1"/>
          </p:cNvSpPr>
          <p:nvPr>
            <p:ph sz="half" idx="1"/>
          </p:nvPr>
        </p:nvSpPr>
        <p:spPr/>
        <p:txBody>
          <a:bodyPr>
            <a:normAutofit fontScale="62500" lnSpcReduction="20000"/>
          </a:bodyPr>
          <a:lstStyle/>
          <a:p>
            <a:r>
              <a:rPr lang="el-GR" b="1" u="sng" dirty="0" smtClean="0">
                <a:solidFill>
                  <a:schemeClr val="tx2"/>
                </a:solidFill>
                <a:cs typeface="Times New Roman" pitchFamily="18" charset="0"/>
              </a:rPr>
              <a:t>Θνησιμότητας: </a:t>
            </a:r>
            <a:r>
              <a:rPr lang="el-GR" b="1" dirty="0" smtClean="0">
                <a:solidFill>
                  <a:schemeClr val="tx2"/>
                </a:solidFill>
                <a:cs typeface="Times New Roman" pitchFamily="18" charset="0"/>
              </a:rPr>
              <a:t>Από την 5</a:t>
            </a:r>
            <a:r>
              <a:rPr lang="el-GR" b="1" baseline="30000" dirty="0" smtClean="0">
                <a:solidFill>
                  <a:schemeClr val="tx2"/>
                </a:solidFill>
                <a:cs typeface="Times New Roman" pitchFamily="18" charset="0"/>
              </a:rPr>
              <a:t>η</a:t>
            </a:r>
            <a:r>
              <a:rPr lang="el-GR" b="1" dirty="0" smtClean="0">
                <a:solidFill>
                  <a:schemeClr val="tx2"/>
                </a:solidFill>
                <a:cs typeface="Times New Roman" pitchFamily="18" charset="0"/>
              </a:rPr>
              <a:t> θέση το 2010 η Ελλάδα «ανέβηκε» στη 2</a:t>
            </a:r>
            <a:r>
              <a:rPr lang="el-GR" b="1" baseline="30000" dirty="0" smtClean="0">
                <a:solidFill>
                  <a:schemeClr val="tx2"/>
                </a:solidFill>
                <a:cs typeface="Times New Roman" pitchFamily="18" charset="0"/>
              </a:rPr>
              <a:t>η</a:t>
            </a:r>
            <a:r>
              <a:rPr lang="el-GR" b="1" dirty="0" smtClean="0">
                <a:solidFill>
                  <a:schemeClr val="tx2"/>
                </a:solidFill>
                <a:cs typeface="Times New Roman" pitchFamily="18" charset="0"/>
              </a:rPr>
              <a:t> θέση το 2012 </a:t>
            </a:r>
          </a:p>
          <a:p>
            <a:r>
              <a:rPr lang="el-GR" b="1" u="sng" dirty="0" smtClean="0">
                <a:solidFill>
                  <a:schemeClr val="tx2"/>
                </a:solidFill>
                <a:cs typeface="Times New Roman" pitchFamily="18" charset="0"/>
              </a:rPr>
              <a:t>Μείωσης γάμων: </a:t>
            </a:r>
            <a:r>
              <a:rPr lang="el-GR" b="1" dirty="0" smtClean="0">
                <a:solidFill>
                  <a:schemeClr val="tx2"/>
                </a:solidFill>
                <a:cs typeface="Times New Roman" pitchFamily="18" charset="0"/>
              </a:rPr>
              <a:t>Περισσότεροι το 2003-2009 και μετά ελεύθερη πτώση</a:t>
            </a:r>
          </a:p>
          <a:p>
            <a:r>
              <a:rPr lang="el-GR" b="1" u="sng" dirty="0" smtClean="0">
                <a:solidFill>
                  <a:schemeClr val="tx2"/>
                </a:solidFill>
                <a:cs typeface="Times New Roman" pitchFamily="18" charset="0"/>
              </a:rPr>
              <a:t>Μείωσης γεννήσεων: </a:t>
            </a:r>
            <a:r>
              <a:rPr lang="el-GR" b="1" dirty="0" smtClean="0">
                <a:solidFill>
                  <a:schemeClr val="tx2"/>
                </a:solidFill>
                <a:cs typeface="Times New Roman" pitchFamily="18" charset="0"/>
              </a:rPr>
              <a:t>Το 2012: κατά 5,69% σε σχέση με το 2011, ενώ το 2013: μείωση κατά 6,21 % σε σχέση με το 2012</a:t>
            </a:r>
          </a:p>
          <a:p>
            <a:r>
              <a:rPr lang="el-GR" b="1" u="sng" dirty="0" smtClean="0">
                <a:solidFill>
                  <a:schemeClr val="tx2"/>
                </a:solidFill>
                <a:cs typeface="Times New Roman" pitchFamily="18" charset="0"/>
              </a:rPr>
              <a:t>Υψηλά ποσοστά ανεργίας</a:t>
            </a:r>
            <a:r>
              <a:rPr lang="el-GR" b="1" dirty="0" smtClean="0">
                <a:solidFill>
                  <a:schemeClr val="tx2"/>
                </a:solidFill>
                <a:cs typeface="Times New Roman" pitchFamily="18" charset="0"/>
              </a:rPr>
              <a:t>: ιδιαίτερα μεταξύ των νέων ενηλίκων και των μεταναστών, έχουν ως αποτέλεσμα την εργασιακή ανασφάλεια και την αβεβαιότητα για το μέλλον, γεγονός που μπορεί να εξηγήσει εν μέρει, τη μείωση του ποσοστού γεννήσεων  αλλά και θνησιγένειας</a:t>
            </a:r>
            <a:endParaRPr lang="el-GR" dirty="0"/>
          </a:p>
        </p:txBody>
      </p:sp>
      <p:pic>
        <p:nvPicPr>
          <p:cNvPr id="6146" name="Picture 2" descr="C:\Users\manolis\Desktop\ΚΥΠΡΟΣ ΠΡΟΣΩΡΙΝΟ\ΕΙΚΟΝΕΣ\2016-03-16-1458145049-7610128-image001-thumb.gif"/>
          <p:cNvPicPr>
            <a:picLocks noGrp="1" noChangeAspect="1" noChangeArrowheads="1"/>
          </p:cNvPicPr>
          <p:nvPr>
            <p:ph sz="half" idx="2"/>
          </p:nvPr>
        </p:nvPicPr>
        <p:blipFill>
          <a:blip r:embed="rId2" cstate="print"/>
          <a:srcRect/>
          <a:stretch>
            <a:fillRect/>
          </a:stretch>
        </p:blipFill>
        <p:spPr bwMode="auto">
          <a:xfrm>
            <a:off x="4716016" y="1988840"/>
            <a:ext cx="4248472" cy="3600400"/>
          </a:xfrm>
          <a:prstGeom prst="rect">
            <a:avLst/>
          </a:prstGeom>
          <a:noFill/>
        </p:spPr>
      </p:pic>
      <p:sp>
        <p:nvSpPr>
          <p:cNvPr id="5" name="4 - Θέση υποσέλιδου"/>
          <p:cNvSpPr>
            <a:spLocks noGrp="1"/>
          </p:cNvSpPr>
          <p:nvPr>
            <p:ph type="ftr" sz="quarter" idx="11"/>
          </p:nvPr>
        </p:nvSpPr>
        <p:spPr/>
        <p:txBody>
          <a:bodyPr/>
          <a:lstStyle/>
          <a:p>
            <a:r>
              <a:rPr lang="en-US" smtClean="0"/>
              <a:t>maraky@sch.gr</a:t>
            </a:r>
            <a:endParaRPr lang="el-GR"/>
          </a:p>
        </p:txBody>
      </p:sp>
      <p:sp>
        <p:nvSpPr>
          <p:cNvPr id="6" name="5 - Θέση ημερομηνίας"/>
          <p:cNvSpPr>
            <a:spLocks noGrp="1"/>
          </p:cNvSpPr>
          <p:nvPr>
            <p:ph type="dt" sz="half" idx="10"/>
          </p:nvPr>
        </p:nvSpPr>
        <p:spPr/>
        <p:txBody>
          <a:bodyPr/>
          <a:lstStyle/>
          <a:p>
            <a:fld id="{B35CAD0A-B295-45DD-9E39-E629AA0A3FB9}" type="datetime1">
              <a:rPr lang="el-GR" smtClean="0"/>
              <a:t>31/1/2018</a:t>
            </a:fld>
            <a:endParaRPr lang="el-G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chemeClr val="tx2"/>
                </a:solidFill>
                <a:latin typeface="Times New Roman" pitchFamily="18" charset="0"/>
                <a:cs typeface="Times New Roman" pitchFamily="18" charset="0"/>
              </a:rPr>
              <a:t>Λιγότερα παιδιά εξαιτίας:</a:t>
            </a:r>
            <a:endParaRPr lang="el-GR" dirty="0"/>
          </a:p>
        </p:txBody>
      </p:sp>
      <p:sp>
        <p:nvSpPr>
          <p:cNvPr id="4" name="3 - Θέση περιεχομένου"/>
          <p:cNvSpPr>
            <a:spLocks noGrp="1"/>
          </p:cNvSpPr>
          <p:nvPr>
            <p:ph sz="half" idx="2"/>
          </p:nvPr>
        </p:nvSpPr>
        <p:spPr/>
        <p:txBody>
          <a:bodyPr>
            <a:normAutofit fontScale="55000" lnSpcReduction="20000"/>
          </a:bodyPr>
          <a:lstStyle/>
          <a:p>
            <a:r>
              <a:rPr lang="el-GR" b="1" u="sng" dirty="0" smtClean="0">
                <a:solidFill>
                  <a:schemeClr val="tx2"/>
                </a:solidFill>
                <a:cs typeface="Times New Roman" pitchFamily="18" charset="0"/>
              </a:rPr>
              <a:t>Γήρανσης πληθυσμού:</a:t>
            </a:r>
            <a:r>
              <a:rPr lang="el-GR" b="1" u="sng" dirty="0" smtClean="0">
                <a:solidFill>
                  <a:schemeClr val="tx2"/>
                </a:solidFill>
              </a:rPr>
              <a:t> </a:t>
            </a:r>
            <a:r>
              <a:rPr lang="el-GR" b="1" dirty="0" smtClean="0">
                <a:solidFill>
                  <a:schemeClr val="tx2"/>
                </a:solidFill>
                <a:cs typeface="Times New Roman" pitchFamily="18" charset="0"/>
              </a:rPr>
              <a:t>η αναλογία ηλικιωμένων προς παιδιά από 23% το 1951 έφτασε το 110% το 2001 και αναμένεται να φτάσει το 247% το έτος 2050 (EDIΜ, 2013)</a:t>
            </a:r>
          </a:p>
          <a:p>
            <a:r>
              <a:rPr lang="el-GR" b="1" u="sng" dirty="0" smtClean="0">
                <a:solidFill>
                  <a:schemeClr val="tx2"/>
                </a:solidFill>
                <a:cs typeface="Times New Roman" pitchFamily="18" charset="0"/>
              </a:rPr>
              <a:t>Των διαζυγίων: </a:t>
            </a:r>
            <a:r>
              <a:rPr lang="el-GR" b="1" dirty="0" smtClean="0">
                <a:solidFill>
                  <a:schemeClr val="tx2"/>
                </a:solidFill>
                <a:cs typeface="Times New Roman" pitchFamily="18" charset="0"/>
              </a:rPr>
              <a:t>Ο αριθμός των διαζυγίων πανελλαδικά μειώθηκε από το 2009 έως το 2011. Από 13.607 σε 13.275 το 2010 και 12.705 το 2011 </a:t>
            </a:r>
          </a:p>
          <a:p>
            <a:r>
              <a:rPr lang="el-GR" b="1" dirty="0" smtClean="0">
                <a:solidFill>
                  <a:schemeClr val="tx2"/>
                </a:solidFill>
                <a:cs typeface="Times New Roman" pitchFamily="18" charset="0"/>
              </a:rPr>
              <a:t>Το 2012, ο αριθμός έφτασε στα 14.880 διαζύγια</a:t>
            </a:r>
          </a:p>
          <a:p>
            <a:r>
              <a:rPr lang="el-GR" b="1" dirty="0" smtClean="0">
                <a:solidFill>
                  <a:schemeClr val="tx2"/>
                </a:solidFill>
                <a:cs typeface="Times New Roman" pitchFamily="18" charset="0"/>
              </a:rPr>
              <a:t>Το 2013 τα διαζύγια φτάνουν στις 16.717</a:t>
            </a:r>
          </a:p>
          <a:p>
            <a:r>
              <a:rPr lang="el-GR" dirty="0">
                <a:cs typeface="Times New Roman" pitchFamily="18" charset="0"/>
              </a:rPr>
              <a:t> </a:t>
            </a:r>
            <a:r>
              <a:rPr lang="el-GR" b="1" dirty="0">
                <a:solidFill>
                  <a:schemeClr val="tx2"/>
                </a:solidFill>
                <a:cs typeface="Times New Roman" pitchFamily="18" charset="0"/>
              </a:rPr>
              <a:t>Το 2014 ο αριθμός των εκδοθέντων διαζυγίων εκτινάχθηκε στις 18.353 </a:t>
            </a:r>
          </a:p>
          <a:p>
            <a:r>
              <a:rPr lang="el-GR" b="1" dirty="0" smtClean="0">
                <a:solidFill>
                  <a:schemeClr val="tx2"/>
                </a:solidFill>
                <a:cs typeface="Times New Roman" pitchFamily="18" charset="0"/>
              </a:rPr>
              <a:t>Μείωση του ποσοστού διαζυγίου στο 2015 - 2016, εξαιτίας του κόστους</a:t>
            </a:r>
          </a:p>
          <a:p>
            <a:r>
              <a:rPr lang="el-GR" b="1" dirty="0" smtClean="0">
                <a:solidFill>
                  <a:schemeClr val="tx2"/>
                </a:solidFill>
                <a:cs typeface="Times New Roman" pitchFamily="18" charset="0"/>
              </a:rPr>
              <a:t>Υπάρχουν και περιπτώσεις νοικοκυριών που «ανέχονται» το συζυγικό ζυγό καθώς δεν διαθέτουν χρήματα για να προχωρήσουν σε διαζύγιο </a:t>
            </a:r>
          </a:p>
        </p:txBody>
      </p:sp>
      <p:pic>
        <p:nvPicPr>
          <p:cNvPr id="8194" name="Picture 2" descr="C:\Users\manolis\Desktop\ΚΥΠΡΟΣ ΠΡΟΣΩΡΙΝΟ\ΕΙΚΟΝΕΣ\images (1).jpg"/>
          <p:cNvPicPr>
            <a:picLocks noGrp="1" noChangeAspect="1" noChangeArrowheads="1"/>
          </p:cNvPicPr>
          <p:nvPr>
            <p:ph sz="half" idx="1"/>
          </p:nvPr>
        </p:nvPicPr>
        <p:blipFill>
          <a:blip r:embed="rId2" cstate="print"/>
          <a:srcRect/>
          <a:stretch>
            <a:fillRect/>
          </a:stretch>
        </p:blipFill>
        <p:spPr bwMode="auto">
          <a:xfrm>
            <a:off x="539552" y="1916832"/>
            <a:ext cx="3816424" cy="3096344"/>
          </a:xfrm>
          <a:prstGeom prst="rect">
            <a:avLst/>
          </a:prstGeom>
          <a:noFill/>
        </p:spPr>
      </p:pic>
      <p:sp>
        <p:nvSpPr>
          <p:cNvPr id="5" name="4 - Θέση υποσέλιδου"/>
          <p:cNvSpPr>
            <a:spLocks noGrp="1"/>
          </p:cNvSpPr>
          <p:nvPr>
            <p:ph type="ftr" sz="quarter" idx="11"/>
          </p:nvPr>
        </p:nvSpPr>
        <p:spPr/>
        <p:txBody>
          <a:bodyPr/>
          <a:lstStyle/>
          <a:p>
            <a:r>
              <a:rPr lang="en-US" smtClean="0"/>
              <a:t>maraky@sch.gr</a:t>
            </a:r>
            <a:endParaRPr lang="el-GR"/>
          </a:p>
        </p:txBody>
      </p:sp>
      <p:sp>
        <p:nvSpPr>
          <p:cNvPr id="6" name="5 - Θέση ημερομηνίας"/>
          <p:cNvSpPr>
            <a:spLocks noGrp="1"/>
          </p:cNvSpPr>
          <p:nvPr>
            <p:ph type="dt" sz="half" idx="10"/>
          </p:nvPr>
        </p:nvSpPr>
        <p:spPr/>
        <p:txBody>
          <a:bodyPr/>
          <a:lstStyle/>
          <a:p>
            <a:fld id="{E758BAA6-6CC1-42E0-A96C-015A34BAD796}" type="datetime1">
              <a:rPr lang="el-GR" smtClean="0"/>
              <a:t>31/1/2018</a:t>
            </a:fld>
            <a:endParaRPr lang="el-G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solidFill>
                  <a:schemeClr val="tx2"/>
                </a:solidFill>
              </a:rPr>
              <a:t>ΟΙΚΟΝΟΜΙΚΗ ΚΡΙΣΗ – ΕΚΠΑΙΔΕΥΣΗ</a:t>
            </a:r>
            <a:endParaRPr lang="el-GR" b="1" dirty="0">
              <a:solidFill>
                <a:schemeClr val="tx2"/>
              </a:solidFill>
            </a:endParaRPr>
          </a:p>
        </p:txBody>
      </p:sp>
      <p:sp>
        <p:nvSpPr>
          <p:cNvPr id="3" name="2 - Θέση περιεχομένου"/>
          <p:cNvSpPr>
            <a:spLocks noGrp="1"/>
          </p:cNvSpPr>
          <p:nvPr>
            <p:ph sz="half" idx="1"/>
          </p:nvPr>
        </p:nvSpPr>
        <p:spPr/>
        <p:txBody>
          <a:bodyPr>
            <a:normAutofit fontScale="70000" lnSpcReduction="20000"/>
          </a:bodyPr>
          <a:lstStyle/>
          <a:p>
            <a:pPr>
              <a:buNone/>
            </a:pPr>
            <a:endParaRPr lang="el-GR" b="1" dirty="0" smtClean="0">
              <a:solidFill>
                <a:schemeClr val="tx2"/>
              </a:solidFill>
            </a:endParaRPr>
          </a:p>
          <a:p>
            <a:pPr>
              <a:buNone/>
            </a:pPr>
            <a:r>
              <a:rPr lang="el-GR" b="1" dirty="0" smtClean="0">
                <a:solidFill>
                  <a:schemeClr val="tx2"/>
                </a:solidFill>
              </a:rPr>
              <a:t>Έκθεση </a:t>
            </a:r>
            <a:r>
              <a:rPr lang="el-GR" b="1" dirty="0">
                <a:solidFill>
                  <a:schemeClr val="tx2"/>
                </a:solidFill>
              </a:rPr>
              <a:t>της Ευρωπαϊκής Επιτροπής του </a:t>
            </a:r>
            <a:r>
              <a:rPr lang="el-GR" b="1" dirty="0" smtClean="0">
                <a:solidFill>
                  <a:schemeClr val="tx2"/>
                </a:solidFill>
              </a:rPr>
              <a:t>2016: </a:t>
            </a:r>
          </a:p>
          <a:p>
            <a:r>
              <a:rPr lang="el-GR" b="1" dirty="0">
                <a:solidFill>
                  <a:schemeClr val="tx2"/>
                </a:solidFill>
              </a:rPr>
              <a:t>Ο</a:t>
            </a:r>
            <a:r>
              <a:rPr lang="el-GR" b="1" dirty="0" smtClean="0">
                <a:solidFill>
                  <a:schemeClr val="tx2"/>
                </a:solidFill>
              </a:rPr>
              <a:t>ι </a:t>
            </a:r>
            <a:r>
              <a:rPr lang="el-GR" b="1" dirty="0">
                <a:solidFill>
                  <a:schemeClr val="tx2"/>
                </a:solidFill>
              </a:rPr>
              <a:t>δαπάνες της γενικής κυβέρνησης για την εκπαίδευση το 2013 ανήλθαν στο 4,6% του ΑΕΠ και στο 4,4% το 2014, υπολειπόμενες του μέσου όρου  της ΕΕ των 28, ο οποίος ανήλθε στο 5% και στο 4,9% </a:t>
            </a:r>
            <a:r>
              <a:rPr lang="el-GR" b="1" dirty="0" smtClean="0">
                <a:solidFill>
                  <a:schemeClr val="tx2"/>
                </a:solidFill>
              </a:rPr>
              <a:t>αντίστοιχα </a:t>
            </a:r>
            <a:endParaRPr lang="el-GR" b="1" dirty="0">
              <a:solidFill>
                <a:schemeClr val="tx2"/>
              </a:solidFill>
            </a:endParaRPr>
          </a:p>
          <a:p>
            <a:r>
              <a:rPr lang="el-GR" b="1" dirty="0">
                <a:solidFill>
                  <a:schemeClr val="tx2"/>
                </a:solidFill>
              </a:rPr>
              <a:t>Ο κεντρικός προϋπολογισμός για την εκπαίδευση έχει υποστεί σημαντική συρρίκνωση, καθώς από τα 5,7 δισεκατομμύρια ευρώ το 2014 μειώθηκε στα 5,3 δισεκατομμύρια το </a:t>
            </a:r>
            <a:r>
              <a:rPr lang="el-GR" b="1" dirty="0" smtClean="0">
                <a:solidFill>
                  <a:schemeClr val="tx2"/>
                </a:solidFill>
              </a:rPr>
              <a:t>2015</a:t>
            </a:r>
            <a:endParaRPr lang="el-GR" b="1" dirty="0">
              <a:solidFill>
                <a:schemeClr val="tx2"/>
              </a:solidFill>
            </a:endParaRPr>
          </a:p>
        </p:txBody>
      </p:sp>
      <p:pic>
        <p:nvPicPr>
          <p:cNvPr id="9218" name="Picture 2" descr="C:\Users\manolis\Desktop\ΚΥΠΡΟΣ ΠΡΟΣΩΡΙΝΟ\ΕΙΚΟΝΕΣ\paidia-paizei.jpg"/>
          <p:cNvPicPr>
            <a:picLocks noGrp="1" noChangeAspect="1" noChangeArrowheads="1"/>
          </p:cNvPicPr>
          <p:nvPr>
            <p:ph sz="half" idx="2"/>
          </p:nvPr>
        </p:nvPicPr>
        <p:blipFill>
          <a:blip r:embed="rId2" cstate="print"/>
          <a:srcRect/>
          <a:stretch>
            <a:fillRect/>
          </a:stretch>
        </p:blipFill>
        <p:spPr bwMode="auto">
          <a:xfrm>
            <a:off x="4648200" y="1988840"/>
            <a:ext cx="4244280" cy="3744416"/>
          </a:xfrm>
          <a:prstGeom prst="rect">
            <a:avLst/>
          </a:prstGeom>
          <a:noFill/>
        </p:spPr>
      </p:pic>
      <p:sp>
        <p:nvSpPr>
          <p:cNvPr id="5" name="4 - Θέση υποσέλιδου"/>
          <p:cNvSpPr>
            <a:spLocks noGrp="1"/>
          </p:cNvSpPr>
          <p:nvPr>
            <p:ph type="ftr" sz="quarter" idx="11"/>
          </p:nvPr>
        </p:nvSpPr>
        <p:spPr/>
        <p:txBody>
          <a:bodyPr/>
          <a:lstStyle/>
          <a:p>
            <a:r>
              <a:rPr lang="en-US" smtClean="0"/>
              <a:t>maraky@sch.gr</a:t>
            </a:r>
            <a:endParaRPr lang="el-GR"/>
          </a:p>
        </p:txBody>
      </p:sp>
      <p:sp>
        <p:nvSpPr>
          <p:cNvPr id="6" name="5 - Θέση ημερομηνίας"/>
          <p:cNvSpPr>
            <a:spLocks noGrp="1"/>
          </p:cNvSpPr>
          <p:nvPr>
            <p:ph type="dt" sz="half" idx="10"/>
          </p:nvPr>
        </p:nvSpPr>
        <p:spPr/>
        <p:txBody>
          <a:bodyPr/>
          <a:lstStyle/>
          <a:p>
            <a:fld id="{2762AFA5-FCF0-4C82-A84F-C075E63BEC78}" type="datetime1">
              <a:rPr lang="el-GR" smtClean="0"/>
              <a:t>31/1/2018</a:t>
            </a:fld>
            <a:endParaRPr lang="el-G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solidFill>
                  <a:schemeClr val="tx2"/>
                </a:solidFill>
              </a:rPr>
              <a:t>ΟΙΚΟΝΟΜΙΚΗ ΚΡΙΣΗ ΚΑΙ ΕΚΠΑΙΔΕΥΣΗ</a:t>
            </a:r>
            <a:endParaRPr lang="el-GR" dirty="0"/>
          </a:p>
        </p:txBody>
      </p:sp>
      <p:sp>
        <p:nvSpPr>
          <p:cNvPr id="4" name="3 - Θέση περιεχομένου"/>
          <p:cNvSpPr>
            <a:spLocks noGrp="1"/>
          </p:cNvSpPr>
          <p:nvPr>
            <p:ph sz="half" idx="2"/>
          </p:nvPr>
        </p:nvSpPr>
        <p:spPr/>
        <p:txBody>
          <a:bodyPr>
            <a:normAutofit fontScale="62500" lnSpcReduction="20000"/>
          </a:bodyPr>
          <a:lstStyle/>
          <a:p>
            <a:r>
              <a:rPr lang="el-GR" b="1" dirty="0">
                <a:solidFill>
                  <a:schemeClr val="tx2"/>
                </a:solidFill>
              </a:rPr>
              <a:t>Ο</a:t>
            </a:r>
            <a:r>
              <a:rPr lang="el-GR" b="1" dirty="0" smtClean="0">
                <a:solidFill>
                  <a:schemeClr val="tx2"/>
                </a:solidFill>
              </a:rPr>
              <a:t> </a:t>
            </a:r>
            <a:r>
              <a:rPr lang="el-GR" b="1" dirty="0">
                <a:solidFill>
                  <a:schemeClr val="tx2"/>
                </a:solidFill>
              </a:rPr>
              <a:t>προϋπολογισμός για τα Πανεπιστήμια μειώθηκε κατά 50% καθώς και το διδακτικό προσωπικό, ενώ πολλά τμήματα συγχωνεύτηκαν και κάποια άλλα </a:t>
            </a:r>
            <a:r>
              <a:rPr lang="el-GR" b="1" dirty="0" smtClean="0">
                <a:solidFill>
                  <a:schemeClr val="tx2"/>
                </a:solidFill>
              </a:rPr>
              <a:t>καταργήθηκαν</a:t>
            </a:r>
          </a:p>
          <a:p>
            <a:r>
              <a:rPr lang="el-GR" b="1" dirty="0" smtClean="0">
                <a:solidFill>
                  <a:schemeClr val="tx2"/>
                </a:solidFill>
              </a:rPr>
              <a:t> </a:t>
            </a:r>
            <a:r>
              <a:rPr lang="el-GR" b="1" dirty="0">
                <a:solidFill>
                  <a:schemeClr val="tx2"/>
                </a:solidFill>
              </a:rPr>
              <a:t>Σ</a:t>
            </a:r>
            <a:r>
              <a:rPr lang="el-GR" b="1" dirty="0" smtClean="0">
                <a:solidFill>
                  <a:schemeClr val="tx2"/>
                </a:solidFill>
              </a:rPr>
              <a:t>υνεχίζονται </a:t>
            </a:r>
            <a:r>
              <a:rPr lang="el-GR" b="1" dirty="0">
                <a:solidFill>
                  <a:schemeClr val="tx2"/>
                </a:solidFill>
              </a:rPr>
              <a:t>οι μειώσεις σε διοικητικό και όχι μόνο προσωπικό κάνοντας ακόμη πιο δύσκολη την λειτουργία των </a:t>
            </a:r>
            <a:r>
              <a:rPr lang="el-GR" b="1" dirty="0" smtClean="0">
                <a:solidFill>
                  <a:schemeClr val="tx2"/>
                </a:solidFill>
              </a:rPr>
              <a:t>πανεπιστημίων</a:t>
            </a:r>
          </a:p>
          <a:p>
            <a:r>
              <a:rPr lang="el-GR" b="1" dirty="0" smtClean="0">
                <a:solidFill>
                  <a:schemeClr val="tx2"/>
                </a:solidFill>
              </a:rPr>
              <a:t>Σπουδαίοι Έλληνες </a:t>
            </a:r>
            <a:r>
              <a:rPr lang="el-GR" b="1" dirty="0">
                <a:solidFill>
                  <a:schemeClr val="tx2"/>
                </a:solidFill>
              </a:rPr>
              <a:t>Επιστήμονες στελεχώνουν την ακαδημαϊκή πυραμίδα ξένων Πανεπιστημίων, χιλιάδες ελληνόπουλα φοιτούν σε σχολές του εξωτερικού και εκατοντάδες απόφοιτοι των ελληνικών πανεπιστημίων αναζητούν ευκαιρίες επαγγελματικής εξέλιξης σε άλλες χώρες </a:t>
            </a:r>
          </a:p>
        </p:txBody>
      </p:sp>
      <p:pic>
        <p:nvPicPr>
          <p:cNvPr id="10242" name="Picture 2" descr="C:\Users\manolis\Desktop\ΚΥΠΡΟΣ ΠΡΟΣΩΡΙΝΟ\ΕΙΚΟΝΕΣ\εκπαίδευση-line-17432190.jpg"/>
          <p:cNvPicPr>
            <a:picLocks noGrp="1" noChangeAspect="1" noChangeArrowheads="1"/>
          </p:cNvPicPr>
          <p:nvPr>
            <p:ph sz="half" idx="1"/>
          </p:nvPr>
        </p:nvPicPr>
        <p:blipFill>
          <a:blip r:embed="rId2" cstate="print"/>
          <a:srcRect/>
          <a:stretch>
            <a:fillRect/>
          </a:stretch>
        </p:blipFill>
        <p:spPr bwMode="auto">
          <a:xfrm>
            <a:off x="395536" y="1772816"/>
            <a:ext cx="4100320" cy="3816424"/>
          </a:xfrm>
          <a:prstGeom prst="rect">
            <a:avLst/>
          </a:prstGeom>
          <a:noFill/>
        </p:spPr>
      </p:pic>
      <p:sp>
        <p:nvSpPr>
          <p:cNvPr id="5" name="4 - Θέση υποσέλιδου"/>
          <p:cNvSpPr>
            <a:spLocks noGrp="1"/>
          </p:cNvSpPr>
          <p:nvPr>
            <p:ph type="ftr" sz="quarter" idx="11"/>
          </p:nvPr>
        </p:nvSpPr>
        <p:spPr/>
        <p:txBody>
          <a:bodyPr/>
          <a:lstStyle/>
          <a:p>
            <a:r>
              <a:rPr lang="en-US" smtClean="0"/>
              <a:t>maraky@sch.gr</a:t>
            </a:r>
            <a:endParaRPr lang="el-GR"/>
          </a:p>
        </p:txBody>
      </p:sp>
      <p:sp>
        <p:nvSpPr>
          <p:cNvPr id="6" name="5 - Θέση ημερομηνίας"/>
          <p:cNvSpPr>
            <a:spLocks noGrp="1"/>
          </p:cNvSpPr>
          <p:nvPr>
            <p:ph type="dt" sz="half" idx="10"/>
          </p:nvPr>
        </p:nvSpPr>
        <p:spPr/>
        <p:txBody>
          <a:bodyPr/>
          <a:lstStyle/>
          <a:p>
            <a:fld id="{7BCC305D-03E4-41B0-B078-2965E734E6B4}" type="datetime1">
              <a:rPr lang="el-GR" smtClean="0"/>
              <a:t>31/1/2018</a:t>
            </a:fld>
            <a:endParaRPr lang="el-G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504</TotalTime>
  <Words>1565</Words>
  <Application>Microsoft Office PowerPoint</Application>
  <PresentationFormat>Προβολή στην οθόνη (4:3)</PresentationFormat>
  <Paragraphs>428</Paragraphs>
  <Slides>26</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26</vt:i4>
      </vt:variant>
    </vt:vector>
  </HeadingPairs>
  <TitlesOfParts>
    <vt:vector size="27" baseType="lpstr">
      <vt:lpstr>Θέμα του Office</vt:lpstr>
      <vt:lpstr>ΕΚΠΑΙΔΕΥΣΗ ΚΑΙ ΚΟΙΝΩΝΙΑ ΣΤΗ ΣΥΓΧΡΟΝΗ ΕΛΛΑΔΑ</vt:lpstr>
      <vt:lpstr>ΟΙΚΟΝΟΜΙΚΗ ΚΡΙΣΗ ΚΑΙ ΣΥΝΕΠΕΙΕΣ</vt:lpstr>
      <vt:lpstr>Διαφάνεια 3</vt:lpstr>
      <vt:lpstr>Η ΕΛΛΑΔΑ ΧΩΡΑ ΑΠΟΔΗΜΙΑΣ</vt:lpstr>
      <vt:lpstr>ΥΠΟΓΕΝΝΗΤΙΚΟΤΗΤΑ</vt:lpstr>
      <vt:lpstr>Λιγότερα παιδιά εξαιτίας:</vt:lpstr>
      <vt:lpstr>Λιγότερα παιδιά εξαιτίας:</vt:lpstr>
      <vt:lpstr>ΟΙΚΟΝΟΜΙΚΗ ΚΡΙΣΗ – ΕΚΠΑΙΔΕΥΣΗ</vt:lpstr>
      <vt:lpstr>ΟΙΚΟΝΟΜΙΚΗ ΚΡΙΣΗ ΚΑΙ ΕΚΠΑΙΔΕΥΣΗ</vt:lpstr>
      <vt:lpstr>ΟΙΚΟΝΟΜΙΚΗ ΚΡΙΣΗ ΚΑΙ ΕΚΠΑΙΔΕΥΣΗ</vt:lpstr>
      <vt:lpstr>ΟΙΚΟΝΟΜΙΚΗ ΚΡΙΣΗ ΚΑΙ ΕΚΠΑΙΔΕΥΣΗ</vt:lpstr>
      <vt:lpstr>ΗΛΙΚΙΑΚΗ ΕΠΙΒΑΡΥΝΣΗ ΚΑΙ ΑΔΙΟΡΙΣΤΙΑ</vt:lpstr>
      <vt:lpstr>ΚΡΙΣΗ ΚΑΙ ΜΕΙΩΣΗ ΜΑΘΗΤΙΚΟΥ ΠΛΗΘΥΣΜΟΥ</vt:lpstr>
      <vt:lpstr>ΜΕΙΩΣΗ ΜΑΘΗΤΙΚΟΥ ΠΛΗΘΥΣΜΟΥ  ΚΑΙ ΣΧΟΛΙΚΗ ΔΙΑΡΡΟΗ</vt:lpstr>
      <vt:lpstr>ΠΡΟΩΡΗ ΕΓΚΑΤΑΛΕΙΨΗ ΤΟΥ ΣΧΟΛΕΙΟΥ ΣΤΗΝ ΕΛΛΑΔΑ</vt:lpstr>
      <vt:lpstr>ΕΝΑ ΠΡΑΔΕΙΓΜΑ ΜΕΙΩΣΗΣ ΤΟΥ ΜΑΘΗΤΙΚΟΥ ΠΛΗΘΥΣΜΟΥ   ΠΕΡΙΦΕΡΕΙΑ ΤΗΣ ΚΡΗΤΗΣ</vt:lpstr>
      <vt:lpstr>ΜΑΘΗΤΙΚΟΣ ΠΛΗΘΥΣΜΟΣ ΚΡΗΤΗΣ</vt:lpstr>
      <vt:lpstr>ΜΑΘΗΤΙΚΟΣ ΠΛΗΘΥΣΜΟΣ ΚΡΗΤΗΣ</vt:lpstr>
      <vt:lpstr>ΜΑΘΗΤΙΚΟΣ ΠΛΗΘΥΣΜΟΣ ΚΡΗΤΗΣ</vt:lpstr>
      <vt:lpstr>ΜΑΘΗΤΙΚΟΣ ΠΛΗΘΥΣΜΟΣ ΚΡΗΤΗΣ</vt:lpstr>
      <vt:lpstr>ΣΧΟΛΙΚΗ ΔΙΑΡΡΟΗ ΓΙΑ ΤΗΝ ΠΡΩΤΟΒΑΘΜΙΑ ΕΚΠΑΙΔΕΥΣΗ ΤΗΣ ΚΡΗΤΗΣ 2012 -2013 ΚΑΙ 2013 -2014</vt:lpstr>
      <vt:lpstr>ΠΕΡΙΦΕΡΕΙΑ ΚΡΗΤΗΣ </vt:lpstr>
      <vt:lpstr>ΚΟΙΝΩΝΙΑ ΚΑΙ ΕΚΠΑΙΔΕΥΣΗ</vt:lpstr>
      <vt:lpstr>ΚΟΙΝΩΝΙΑ ΚΑΙ ΕΚΠΑΙΔΕΥΣΗ</vt:lpstr>
      <vt:lpstr>ΚΟΙΝΩΝΙΑ ΚΑΙ ΕΚΠΑΙΔΕΥΣΗ</vt:lpstr>
      <vt:lpstr>ΕΥΧΑΡΙΣΤΩ ΠΟΛΥ ΓΙΑ ΤΗΝ ΠΡΟΣΟΧΗ ΣΑΣ</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ΕΚΠΑΙΔΕΥΣΗ ΚΑΙ ΚΟΙΝΩΝΙΑ ΣΤΗ ΣΥΓΧΡΟΝΗ ΕΛΛΑΔΑ</dc:title>
  <dc:creator>manolis</dc:creator>
  <cp:lastModifiedBy>manolis</cp:lastModifiedBy>
  <cp:revision>87</cp:revision>
  <dcterms:created xsi:type="dcterms:W3CDTF">2018-01-28T13:42:14Z</dcterms:created>
  <dcterms:modified xsi:type="dcterms:W3CDTF">2018-01-31T19:34:52Z</dcterms:modified>
</cp:coreProperties>
</file>