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sldIdLst>
    <p:sldId id="259" r:id="rId2"/>
    <p:sldId id="256" r:id="rId3"/>
    <p:sldId id="279" r:id="rId4"/>
    <p:sldId id="257" r:id="rId5"/>
    <p:sldId id="258" r:id="rId6"/>
    <p:sldId id="260" r:id="rId7"/>
    <p:sldId id="280" r:id="rId8"/>
    <p:sldId id="275" r:id="rId9"/>
    <p:sldId id="261" r:id="rId10"/>
    <p:sldId id="264" r:id="rId11"/>
    <p:sldId id="263" r:id="rId12"/>
    <p:sldId id="265" r:id="rId13"/>
    <p:sldId id="266" r:id="rId14"/>
    <p:sldId id="268" r:id="rId15"/>
    <p:sldId id="278" r:id="rId16"/>
    <p:sldId id="269" r:id="rId17"/>
    <p:sldId id="270" r:id="rId18"/>
    <p:sldId id="272" r:id="rId19"/>
    <p:sldId id="271" r:id="rId20"/>
    <p:sldId id="273" r:id="rId21"/>
    <p:sldId id="274" r:id="rId22"/>
    <p:sldId id="276" r:id="rId23"/>
    <p:sldId id="277" r:id="rId24"/>
    <p:sldId id="281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22/1/2018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22/1/2018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928;&#913;&#915;&#922;&#933;&#928;&#929;&#921;&#927;%20&#917;&#928;&#921;&#931;&#932;&#919;&#924;&#927;&#925;&#921;&#922;&#927;%20&#931;&#933;&#925;&#917;&#916;&#929;&#921;&#927;%202018\&#927;%20&#926;&#949;&#966;&#964;&#941;&#961;&#951;&#962;%20&#954;&#945;&#953;%20&#959;&#953;%2012%20&#952;&#949;&#959;&#943;%20&#964;&#959;&#965;%20&#927;&#955;&#973;&#956;&#960;&#959;&#965;%20-%20Video%20Preview.av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b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17ο </a:t>
            </a:r>
            <a:r>
              <a:rPr lang="el-GR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Παγκύπριο</a:t>
            </a:r>
            <a:r>
              <a:rPr lang="el-GR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Επιστημονικό Συνέδριο: </a:t>
            </a:r>
            <a:r>
              <a:rPr lang="el-G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«Αναβαθμίζοντας το δημόσιο σχολείο»</a:t>
            </a:r>
            <a:r>
              <a:rPr lang="el-G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l-GR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755576" y="2636912"/>
            <a:ext cx="7920880" cy="42210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/>
              <a:buChar char=""/>
              <a:defRPr/>
            </a:pPr>
            <a:r>
              <a:rPr lang="el-G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l-GR" sz="3600" b="1" i="1" dirty="0" err="1" smtClean="0">
                <a:cs typeface="Arial" pitchFamily="34" charset="0"/>
              </a:rPr>
              <a:t>Ονομ</a:t>
            </a:r>
            <a:r>
              <a:rPr lang="el-GR" sz="3600" b="1" i="1" dirty="0" smtClean="0">
                <a:cs typeface="Arial" pitchFamily="34" charset="0"/>
              </a:rPr>
              <a:t>/</a:t>
            </a:r>
            <a:r>
              <a:rPr lang="el-GR" sz="3600" b="1" i="1" dirty="0" err="1" smtClean="0">
                <a:cs typeface="Arial" pitchFamily="34" charset="0"/>
              </a:rPr>
              <a:t>μο</a:t>
            </a:r>
            <a:r>
              <a:rPr lang="en-US" sz="3600" b="1" i="1" dirty="0" smtClean="0">
                <a:cs typeface="Arial" pitchFamily="34" charset="0"/>
              </a:rPr>
              <a:t>:   </a:t>
            </a:r>
            <a:r>
              <a:rPr lang="el-G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Ειρήνη Γ. Μαρκάκη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/>
              <a:buChar char=""/>
              <a:defRPr/>
            </a:pPr>
            <a:r>
              <a:rPr lang="el-GR" sz="3600" b="1" i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l-GR" sz="3600" b="1" i="1" dirty="0" smtClean="0">
                <a:cs typeface="Arial" pitchFamily="34" charset="0"/>
              </a:rPr>
              <a:t>Ακαδημαϊκή Ιδιότητα</a:t>
            </a:r>
            <a:r>
              <a:rPr lang="en-US" sz="3600" b="1" i="1" dirty="0" smtClean="0">
                <a:cs typeface="Arial" pitchFamily="34" charset="0"/>
              </a:rPr>
              <a:t>:  </a:t>
            </a:r>
            <a:r>
              <a:rPr lang="el-G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Υποψήφια Διδάκτωρ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l-G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Πανεπιστημίου Κρήτης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</a:t>
            </a:r>
            <a:r>
              <a:rPr lang="el-G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Καθηγήτρια Κοινωνιολογίας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l-G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ΠΕ10,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endParaRPr lang="el-G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el-GR" sz="3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el-GR" sz="3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l-GR" sz="3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</a:t>
            </a:r>
            <a:r>
              <a:rPr lang="el-GR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Λευκωσία,  0</a:t>
            </a:r>
            <a:r>
              <a:rPr lang="el-GR" sz="33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Φεβρουαρίου  2018</a:t>
            </a:r>
            <a:endParaRPr lang="el-GR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720080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ΕΚΠΑΙΔΕΥΤΙΚΟ ΛΟΓΙΣΜΙΚΟ</a:t>
            </a:r>
            <a:endParaRPr lang="el-G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280920" cy="594928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l-G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Εκπαιδευτικό λογισμικό: </a:t>
            </a:r>
          </a:p>
          <a:p>
            <a:pPr algn="ctr">
              <a:lnSpc>
                <a:spcPct val="150000"/>
              </a:lnSpc>
              <a:buNone/>
            </a:pP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«Ο Ξεφτέρης και οι 12 θεοί του Ολύμπου» </a:t>
            </a:r>
          </a:p>
          <a:p>
            <a:pPr algn="ctr">
              <a:lnSpc>
                <a:spcPct val="150000"/>
              </a:lnSpc>
              <a:buNone/>
            </a:pP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(Έκδοση 2.1. /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PC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CD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ROM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tabLst>
                <a:tab pos="900113" algn="l"/>
              </a:tabLst>
            </a:pPr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Αιτιολόγηση  επιλογής  συγκεκριμένου  λογισμικού: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Προηγμένο προϊόν πολυμέσων που σύμφωνα με όλες τις κριτικές συνδύαζε με επιτυχία τη μάθηση μαζί με την ψυχαγωγία και εξελισσόταν σε ένα διαδραστικό περιβάλλον αρκετά πλούσιο σε ερεθίσματα</a:t>
            </a:r>
          </a:p>
          <a:p>
            <a:pPr>
              <a:lnSpc>
                <a:spcPct val="150000"/>
              </a:lnSpc>
            </a:pPr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Βασίζεται  στο  εξής  τρίπτυχο: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Έρευνα – Γνώση – Κατανόηση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Ενοποίηση 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ων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μαθητών της τάξης μεταξύ τους)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Εκτίμηση 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(Αντίληψη)</a:t>
            </a:r>
          </a:p>
          <a:p>
            <a:pPr>
              <a:lnSpc>
                <a:spcPct val="150000"/>
              </a:lnSpc>
            </a:pPr>
            <a:endParaRPr lang="el-G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92088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ΑΠΟΤΕΛΕΣΜΑΤΑ ΕΡΕΥΝΑΣ:</a:t>
            </a:r>
            <a:endParaRPr lang="el-G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187624" y="5103674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el-GR" b="1" dirty="0" smtClean="0">
                <a:solidFill>
                  <a:srgbClr val="FFFF00"/>
                </a:solidFill>
              </a:rPr>
              <a:t> Επίπεδο στατιστικής σημαντικότητας:   </a:t>
            </a:r>
            <a:r>
              <a:rPr lang="en-US" b="1" i="1" dirty="0" smtClean="0"/>
              <a:t>p-value = 0, 01 </a:t>
            </a:r>
            <a:endParaRPr lang="el-GR" dirty="0" smtClean="0"/>
          </a:p>
          <a:p>
            <a:pPr lvl="0"/>
            <a:r>
              <a:rPr lang="el-GR" b="1" dirty="0" smtClean="0">
                <a:solidFill>
                  <a:srgbClr val="FFFF00"/>
                </a:solidFill>
              </a:rPr>
              <a:t>Αφού (p &lt;0,05), τότε:  </a:t>
            </a:r>
            <a:r>
              <a:rPr lang="el-GR" b="1" i="1" dirty="0" smtClean="0"/>
              <a:t>Η παρατηρούμενη επίδραση αντανακλά στην πραγματικότητα τα χαρακτηριστικά του πληθυσμού, όχι μόνο στο δειγματοληπτικό σφάλμα (+-3%)</a:t>
            </a:r>
            <a:endParaRPr lang="el-GR" dirty="0" smtClean="0"/>
          </a:p>
          <a:p>
            <a:pPr lvl="0">
              <a:buFont typeface="Wingdings" pitchFamily="2" charset="2"/>
              <a:buChar char="§"/>
            </a:pPr>
            <a:r>
              <a:rPr lang="el-GR" b="1" dirty="0" smtClean="0"/>
              <a:t> </a:t>
            </a:r>
            <a:r>
              <a:rPr lang="el-GR" b="1" dirty="0" smtClean="0">
                <a:solidFill>
                  <a:srgbClr val="FFFF00"/>
                </a:solidFill>
              </a:rPr>
              <a:t>Αποτέλεσμα:  </a:t>
            </a:r>
            <a:r>
              <a:rPr lang="el-GR" b="1" i="1" dirty="0" smtClean="0"/>
              <a:t>Υπάρχει στατιστική σημαντικότητα </a:t>
            </a:r>
            <a:endParaRPr lang="el-GR" i="1" dirty="0" smtClean="0"/>
          </a:p>
        </p:txBody>
      </p:sp>
      <p:pic>
        <p:nvPicPr>
          <p:cNvPr id="8" name="3 - Θέση περιεχομένου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1196752"/>
            <a:ext cx="3600400" cy="3816424"/>
          </a:xfrm>
          <a:prstGeom prst="rect">
            <a:avLst/>
          </a:prstGeom>
          <a:scene3d>
            <a:camera prst="orthographicFront"/>
            <a:lightRig rig="soft" dir="t"/>
          </a:scene3d>
          <a:sp3d prstMaterial="matte">
            <a:bevelT w="50800"/>
            <a:bevelB w="50800"/>
          </a:sp3d>
        </p:spPr>
      </p:pic>
      <p:pic>
        <p:nvPicPr>
          <p:cNvPr id="4" name="3 - Θέση περιεχομένου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196752"/>
            <a:ext cx="3528392" cy="3816424"/>
          </a:xfrm>
          <a:scene3d>
            <a:camera prst="orthographicFront"/>
            <a:lightRig rig="threePt" dir="t"/>
          </a:scene3d>
          <a:sp3d>
            <a:bevelT w="50800"/>
            <a:bevelB w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ΠΡΟΕΠΙΣΚΟΠΗΣΗ ΕΚΠΑΙΔΕΥΤΙΚΟΥ ΛΟΓΙΣΜΙΚΟΥ:</a:t>
            </a:r>
            <a:endParaRPr lang="el-GR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Ο Ξεφτέρης και οι 12 θεοί του Ολύμπου - Video Preview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8064896" cy="5112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ΕΡΓΑΛΕΙΑ Τ.Π.Ε.</a:t>
            </a:r>
            <a:endParaRPr lang="el-G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08912" cy="566124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Web 2.0 </a:t>
            </a:r>
            <a:r>
              <a:rPr lang="el-GR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ΕργαλεΙα</a:t>
            </a:r>
            <a:r>
              <a:rPr lang="en-US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l-GR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l-GR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http://learn20.wikispaces.com</a:t>
            </a:r>
            <a:endParaRPr lang="el-G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Web 2.0 Cool tools for</a:t>
            </a:r>
            <a:r>
              <a:rPr lang="el-GR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schools</a:t>
            </a:r>
            <a:r>
              <a:rPr lang="el-GR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el-GR" sz="2000" b="1" u="sng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http://cooltoolsforschools.wikispaces.com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l-GR" sz="20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ΒιβλΙο</a:t>
            </a:r>
            <a:r>
              <a:rPr lang="el-GR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για Web 2.0 </a:t>
            </a:r>
            <a:r>
              <a:rPr lang="el-GR" sz="20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εφαρμογΕΣ</a:t>
            </a:r>
            <a:r>
              <a:rPr lang="el-GR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απΟ</a:t>
            </a:r>
            <a:r>
              <a:rPr lang="el-GR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το Ε.ΔΙ.ΒΕ.Α. </a:t>
            </a:r>
            <a:r>
              <a:rPr lang="en-US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E-learning Lab </a:t>
            </a:r>
            <a:r>
              <a:rPr lang="el-GR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του </a:t>
            </a:r>
            <a:r>
              <a:rPr lang="el-GR" sz="20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ΠαιδαγωγικοΥ</a:t>
            </a:r>
            <a:r>
              <a:rPr lang="el-GR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ΤμΗματοΣ</a:t>
            </a:r>
            <a:r>
              <a:rPr lang="el-GR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ΔημοτιΚΗΣ</a:t>
            </a:r>
            <a:r>
              <a:rPr lang="el-GR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ΕκπαΙδευσηΣ</a:t>
            </a:r>
            <a:r>
              <a:rPr lang="el-GR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ΠανεπιστημΙου</a:t>
            </a:r>
            <a:r>
              <a:rPr lang="el-GR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ΚρΗτηΣ</a:t>
            </a:r>
            <a:r>
              <a:rPr lang="el-GR" sz="2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l-GR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http://www.edivea.org/web2st.html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Wiki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Joomla</a:t>
            </a:r>
            <a:r>
              <a:rPr lang="el-GR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l-GR" sz="2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(Η </a:t>
            </a:r>
            <a:r>
              <a:rPr lang="el-GR" sz="20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Εκδοση</a:t>
            </a:r>
            <a:r>
              <a:rPr lang="el-GR" sz="2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3.8.3 </a:t>
            </a:r>
            <a:r>
              <a:rPr lang="el-GR" sz="20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μιλΑει</a:t>
            </a:r>
            <a:r>
              <a:rPr lang="el-GR" sz="2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ελληνικΑ</a:t>
            </a:r>
            <a:r>
              <a:rPr lang="el-GR" sz="2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Picasa Web Albums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l-GR" sz="20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ΦωτογραφΙεΣ</a:t>
            </a:r>
            <a:endParaRPr lang="el-GR" sz="2000" b="1" cap="all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Physion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l-GR" sz="20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ΔωρεΑν</a:t>
            </a:r>
            <a:r>
              <a:rPr lang="el-GR" sz="2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ελληνικΟ</a:t>
            </a:r>
            <a:r>
              <a:rPr lang="el-GR" sz="2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πρΟγραμμα</a:t>
            </a:r>
            <a:r>
              <a:rPr lang="el-GR" sz="2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εξομοΙωσηΣ</a:t>
            </a:r>
            <a:r>
              <a:rPr lang="el-GR" sz="2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ΦυσικΗΣ</a:t>
            </a:r>
            <a:r>
              <a:rPr lang="el-GR" sz="2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Geoboard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 The Math Learning Center</a:t>
            </a:r>
            <a:r>
              <a:rPr lang="el-GR" sz="2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000" b="1" cap="all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Moodle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l-GR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ΕκπαιδευτικΗ</a:t>
            </a:r>
            <a:r>
              <a:rPr lang="el-GR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ΤεχνολογΙα</a:t>
            </a:r>
            <a:r>
              <a:rPr lang="el-GR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el-GR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ΨηφιακΑ</a:t>
            </a:r>
            <a:r>
              <a:rPr lang="el-GR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ΕργαλεΙα </a:t>
            </a:r>
            <a:r>
              <a:rPr lang="el-GR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ΜάθησηΣ</a:t>
            </a:r>
            <a:r>
              <a:rPr lang="el-GR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l-GR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φαρμογΕΣ</a:t>
            </a:r>
            <a:r>
              <a:rPr lang="el-GR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για </a:t>
            </a:r>
            <a:r>
              <a:rPr lang="el-GR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φορητΕΣ</a:t>
            </a:r>
            <a:r>
              <a:rPr lang="el-GR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συσκευΕΣ</a:t>
            </a:r>
            <a:r>
              <a:rPr lang="el-GR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http://edtech.gr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l-G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08720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ΕΡΓΑΛΕΙΑ Τ.Π.Ε.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12968" cy="626469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ΛογισμικΑ </a:t>
            </a:r>
            <a:r>
              <a:rPr lang="el-GR" sz="28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ΠαιδαγωγικοΥ</a:t>
            </a: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ΙνστιτοΥτου</a:t>
            </a: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4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</a:t>
            </a:r>
            <a:r>
              <a:rPr lang="el-GR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line</a:t>
            </a:r>
            <a:r>
              <a:rPr lang="en-US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l-GR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http://ts.sch.gr/software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Για </a:t>
            </a:r>
            <a:r>
              <a:rPr lang="el-GR" sz="24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download</a:t>
            </a:r>
            <a:r>
              <a:rPr lang="el-GR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http://www.pi-schools.gr/software/dimotiko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4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ΛογισμικΑ </a:t>
            </a:r>
            <a:r>
              <a:rPr lang="el-GR" sz="24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ΥπουργεΙου</a:t>
            </a:r>
            <a:r>
              <a:rPr lang="el-GR" sz="24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ΠαιδεΙαΣ</a:t>
            </a:r>
            <a:r>
              <a:rPr lang="el-GR" sz="24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l-GR" sz="2400" b="1" cap="all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http://www.dyskolies.gr/files/software/ypaithpa.pdf</a:t>
            </a:r>
            <a:endParaRPr lang="el-G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4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ΕλεΥθερα ΛογισμικΑ / ΛογισμικΑ </a:t>
            </a:r>
            <a:r>
              <a:rPr lang="el-GR" sz="24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ΑνοιχτοΥ</a:t>
            </a:r>
            <a:r>
              <a:rPr lang="el-GR" sz="24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ΚΩδικα</a:t>
            </a:r>
            <a:r>
              <a:rPr lang="el-GR" sz="24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για την </a:t>
            </a:r>
            <a:r>
              <a:rPr lang="el-GR" sz="24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ΕκπαΙδευση</a:t>
            </a:r>
            <a:r>
              <a:rPr lang="el-GR" sz="24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l-GR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http://opensoft.sch.gr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4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ΕλεΥθερα ΛογισμικΑ / ΛογισμικΑ </a:t>
            </a:r>
            <a:r>
              <a:rPr lang="el-GR" sz="24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ΑνοιχτοΥ</a:t>
            </a:r>
            <a:r>
              <a:rPr lang="el-GR" sz="24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ΚΩδικα</a:t>
            </a:r>
            <a:r>
              <a:rPr lang="el-GR" sz="24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</a:t>
            </a:r>
            <a:r>
              <a:rPr lang="el-G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old.ellak.gr/index463c.html?option=com_openwiki&amp;Itemid=103&amp;id=ellak:pinakas_2008_2009</a:t>
            </a:r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052736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ΕΡΓΑΛΕΙΑ Τ.Π.Ε.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8147248" cy="573325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ΕλεΥθερα </a:t>
            </a:r>
            <a:r>
              <a:rPr lang="en-US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ΛογισμικΑ για </a:t>
            </a:r>
            <a:r>
              <a:rPr lang="el-GR" sz="28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διΑφορεΣ</a:t>
            </a: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εργασΙΕΣ</a:t>
            </a: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l-G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http://www.sxoleio.eu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l-GR" sz="28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ΥποστηρικτικΗ</a:t>
            </a: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τεχνολογ</a:t>
            </a:r>
            <a:r>
              <a:rPr lang="en-US" sz="28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 για </a:t>
            </a:r>
            <a:r>
              <a:rPr lang="el-GR" sz="28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ΑμεΑ</a:t>
            </a:r>
            <a:r>
              <a:rPr lang="en-US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ΛογισμικΑ </a:t>
            </a:r>
            <a:r>
              <a:rPr lang="el-GR" sz="28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απΟ</a:t>
            </a: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το </a:t>
            </a:r>
            <a:r>
              <a:rPr lang="el-GR" sz="28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ΠανεπιστΗμιο</a:t>
            </a: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ΑθηνΩν</a:t>
            </a:r>
            <a:r>
              <a:rPr lang="en-US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ΠακΕτο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λογισμικοΥ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ΑΘΗΝΑ και 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Winbraille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για 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τυφλοΥΣ</a:t>
            </a:r>
            <a:r>
              <a:rPr lang="en-US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βΙντεο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με 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oδηγΙΕΣ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εγκατΑστασηΣ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και 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χρΗσηΣ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του </a:t>
            </a:r>
            <a:r>
              <a:rPr lang="en-US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inbraille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ελληνικΑ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προσβΑσιμο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εκπαιδευτικΟ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υλικΟ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στηΝ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διΕΥθυνση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 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el-G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http://www.prosvasimo.gr/el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ΥποστηρΙζεται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ηχητικΑ</a:t>
            </a:r>
            <a:r>
              <a:rPr lang="el-G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ΛογισμικΑ και </a:t>
            </a:r>
            <a:r>
              <a:rPr lang="el-GR" sz="28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προτΑσειΣ</a:t>
            </a: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απΟ</a:t>
            </a: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την </a:t>
            </a:r>
            <a:r>
              <a:rPr lang="el-GR" sz="28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ΚΥπρο</a:t>
            </a:r>
            <a:r>
              <a:rPr lang="el-GR" sz="28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20000"/>
              </a:lnSpc>
              <a:buNone/>
            </a:pP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http://users.sch.gr/ppiliour/ekp_yliko/software.htm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5273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ΗΛΕΚΤΡΟΝΙΚΗ - ΣΧΟΛΙΚΗ ΤΑΞΗ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892480" cy="5445224"/>
          </a:xfrm>
        </p:spPr>
        <p:txBody>
          <a:bodyPr>
            <a:normAutofit fontScale="92500" lnSpcReduction="20000"/>
          </a:bodyPr>
          <a:lstStyle/>
          <a:p>
            <a:pPr marL="273050" indent="-2730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200" b="1" u="sng" cap="all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Twiducate</a:t>
            </a:r>
            <a:r>
              <a:rPr lang="en-US" sz="2200" b="1" u="sng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Social Networking &amp; Media For Schools : Education 2.0</a:t>
            </a:r>
            <a:r>
              <a:rPr lang="el-GR" sz="2200" b="1" u="sng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l-GR" sz="2200" b="1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l-G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http://www.twiducate.com</a:t>
            </a:r>
            <a:endParaRPr lang="el-GR" sz="22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50" indent="-273050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200" b="1" u="sng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2200" b="1" u="sng" cap="all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dmodo</a:t>
            </a:r>
            <a:r>
              <a:rPr lang="en-US" sz="2200" b="1" u="sng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Teach More. Learn</a:t>
            </a:r>
            <a:r>
              <a:rPr lang="el-GR" sz="2200" b="1" u="sng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u="sng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More</a:t>
            </a:r>
            <a:r>
              <a:rPr lang="el-GR" sz="2200" b="1" u="sng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l-GR" sz="2200" b="1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marL="273050" indent="-273050">
              <a:lnSpc>
                <a:spcPct val="120000"/>
              </a:lnSpc>
              <a:buNone/>
            </a:pPr>
            <a:r>
              <a:rPr lang="el-GR" sz="2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l-G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http://www.edmodo.com/?language=el</a:t>
            </a:r>
          </a:p>
          <a:p>
            <a:pPr marL="273050" indent="-273050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200" b="1" u="sng" cap="all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ΣυστΗματα</a:t>
            </a:r>
            <a:r>
              <a:rPr lang="el-GR" sz="2200" b="1" u="sng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u="sng" cap="all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ΔιαχεΙρισηΣ</a:t>
            </a:r>
            <a:r>
              <a:rPr lang="el-GR" sz="2200" b="1" u="sng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u="sng" cap="all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ΜΑθησηΣ</a:t>
            </a:r>
            <a:r>
              <a:rPr lang="el-GR" sz="2200" b="1" u="sng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 (</a:t>
            </a:r>
            <a:r>
              <a:rPr lang="el-GR" sz="2200" b="1" u="sng" cap="all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Learning</a:t>
            </a:r>
            <a:r>
              <a:rPr lang="el-GR" sz="2200" b="1" u="sng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u="sng" cap="all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Management</a:t>
            </a:r>
            <a:r>
              <a:rPr lang="el-GR" sz="2200" b="1" u="sng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u="sng" cap="all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Systems</a:t>
            </a:r>
            <a:r>
              <a:rPr lang="el-GR" sz="2200" b="1" u="sng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 LMS):</a:t>
            </a:r>
            <a:r>
              <a:rPr lang="el-GR" sz="2200" b="1" cap="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l-G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http://lamscommunity.org/register</a:t>
            </a:r>
          </a:p>
          <a:p>
            <a:pPr marL="273050" indent="-273050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ΚΟΙΝΟΤΗΤΕΣ LAMS:</a:t>
            </a:r>
            <a:r>
              <a:rPr lang="el-G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http://testlams.eap.gr/lams</a:t>
            </a:r>
          </a:p>
          <a:p>
            <a:pPr marL="273050" indent="-273050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ΚΟΙΝΟΤΗΤΑ ΕΛΛΗΝΩΝ ΕΚΠΑΙΔΕΥΤΙΚΩΝ LAMS: </a:t>
            </a:r>
            <a:r>
              <a:rPr lang="el-G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http://blogs.sch.gr/groups/lams</a:t>
            </a:r>
          </a:p>
          <a:p>
            <a:pPr marL="273050" indent="-273050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ΗΛΕΚΤΡΟΝΙΚΗ ΣΧΟΛΙΚΗ ΤΑΞΗ:</a:t>
            </a: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http://eclass.sch.gr</a:t>
            </a:r>
          </a:p>
          <a:p>
            <a:pPr marL="273050" indent="-273050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ΔΗΜΙΟΥΡΓΙΑ ΨΗΦΙΑΚΩΝ ΜΑΘΗΜΑΤΩΝ:</a:t>
            </a:r>
          </a:p>
          <a:p>
            <a:pPr marL="273050" indent="-273050">
              <a:lnSpc>
                <a:spcPct val="120000"/>
              </a:lnSpc>
              <a:buNone/>
            </a:pPr>
            <a:r>
              <a:rPr lang="el-G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http://www.blendspace.com</a:t>
            </a:r>
          </a:p>
          <a:p>
            <a:pPr marL="273050" indent="-273050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ΠΛΑΤΦΟΡΜΑ ΤΗΛΕΚΠΑΙΔΕΥΣΗΣ:</a:t>
            </a: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http://eclass.teipat.gr</a:t>
            </a:r>
            <a:br>
              <a:rPr lang="el-G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424936" cy="5301208"/>
          </a:xfrm>
        </p:spPr>
        <p:txBody>
          <a:bodyPr>
            <a:noAutofit/>
          </a:bodyPr>
          <a:lstStyle/>
          <a:p>
            <a:pPr marL="273050" indent="-273050">
              <a:buFont typeface="Wingdings" pitchFamily="2" charset="2"/>
              <a:buChar char="ü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ΕΦΑΡΜΟΓΗ TEACHERKIT: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http://www.teacherkit.net</a:t>
            </a:r>
            <a:endParaRPr lang="el-G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Hotpotatoes</a:t>
            </a:r>
            <a:r>
              <a:rPr lang="el-GR" sz="32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http://hotpot.uvic.ca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ClassMarker</a:t>
            </a:r>
            <a:r>
              <a:rPr lang="el-GR" sz="32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http://www.classmarker.com</a:t>
            </a:r>
            <a:endParaRPr lang="el-G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Proprofs</a:t>
            </a:r>
            <a:r>
              <a:rPr lang="el-GR" sz="32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http://www.proprofs.com/quiz-school</a:t>
            </a:r>
          </a:p>
          <a:p>
            <a:pPr>
              <a:buFont typeface="Wingdings" pitchFamily="2" charset="2"/>
              <a:buChar char="ü"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QuizEgg</a:t>
            </a:r>
            <a:r>
              <a:rPr lang="el-GR" sz="32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http://quizegg.com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Quiblo</a:t>
            </a:r>
            <a:r>
              <a:rPr lang="el-GR" sz="32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http://www.quibblo.com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539552" y="0"/>
            <a:ext cx="8352928" cy="1412776"/>
          </a:xfrm>
        </p:spPr>
        <p:txBody>
          <a:bodyPr>
            <a:noAutofit/>
          </a:bodyPr>
          <a:lstStyle/>
          <a:p>
            <a:pPr algn="ctr"/>
            <a:r>
              <a:rPr lang="el-GR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ΕΦΑΡΜΟΓΕΣ </a:t>
            </a:r>
            <a:r>
              <a:rPr lang="el-GR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ΜΑΘΗΜΑΤΟΣ</a:t>
            </a:r>
            <a:r>
              <a:rPr lang="el-GR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LEARNING </a:t>
            </a:r>
            <a:r>
              <a:rPr lang="el-GR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APPS</a:t>
            </a:r>
            <a:endParaRPr lang="el-GR" sz="36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0"/>
            <a:ext cx="8424936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l-GR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ΒΙΝΤΕΟΜΑΘΗΜΑΤΑ</a:t>
            </a:r>
            <a:r>
              <a:rPr lang="el-GR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MOOCS)</a:t>
            </a:r>
            <a:endParaRPr lang="el-GR" sz="4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496944" cy="525658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ITunesU</a:t>
            </a:r>
            <a:r>
              <a:rPr lang="en-US" sz="32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Free Courses:</a:t>
            </a:r>
          </a:p>
          <a:p>
            <a:pPr marL="531813" indent="-531813" algn="just">
              <a:lnSpc>
                <a:spcPct val="110000"/>
              </a:lnSpc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http://www.apple.com/education/itunes-u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Harvard Free Courses:</a:t>
            </a:r>
          </a:p>
          <a:p>
            <a:pPr marL="531813" indent="-531813" algn="just">
              <a:lnSpc>
                <a:spcPct val="110000"/>
              </a:lnSpc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http://www.extension.harvard.edu/open- learning-initiative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1813" indent="-531813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MIT Free Courses:</a:t>
            </a:r>
          </a:p>
          <a:p>
            <a:pPr marL="531813" indent="-531813" algn="just">
              <a:lnSpc>
                <a:spcPct val="110000"/>
              </a:lnSpc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http://ocw.mit.edu/index.htm</a:t>
            </a:r>
          </a:p>
          <a:p>
            <a:pPr marL="514350" indent="-51435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EdX: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http://www.edx.org</a:t>
            </a:r>
          </a:p>
          <a:p>
            <a:pPr>
              <a:buFont typeface="Wingdings" pitchFamily="2" charset="2"/>
              <a:buChar char="§"/>
            </a:pP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268760"/>
          </a:xfrm>
        </p:spPr>
        <p:txBody>
          <a:bodyPr>
            <a:normAutofit/>
          </a:bodyPr>
          <a:lstStyle/>
          <a:p>
            <a:pPr algn="ctr"/>
            <a:r>
              <a:rPr lang="el-GR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ΨΗΦΙΑΚΟΙ ΠΙΝΑΚΕΣ ΑΝΑΚΟΙΝΩΣΕΩΝ:</a:t>
            </a:r>
            <a:endParaRPr lang="el-GR" sz="3600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280920" cy="53732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Note.ly</a:t>
            </a:r>
            <a:r>
              <a:rPr lang="el-G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http://note.ly/#</a:t>
            </a:r>
            <a:endParaRPr lang="el-G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Lino</a:t>
            </a:r>
            <a:r>
              <a:rPr lang="el-G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http://en.linoit.com</a:t>
            </a:r>
            <a:endParaRPr lang="el-G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Padlet</a:t>
            </a:r>
            <a:r>
              <a:rPr lang="el-G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http://el.padlet.com </a:t>
            </a:r>
            <a:endParaRPr lang="el-G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Glogster</a:t>
            </a:r>
            <a:r>
              <a:rPr lang="el-G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http://edu.glogster.com</a:t>
            </a:r>
            <a:endParaRPr lang="el-G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8892480" cy="2376264"/>
          </a:xfrm>
        </p:spPr>
        <p:txBody>
          <a:bodyPr>
            <a:noAutofit/>
          </a:bodyPr>
          <a:lstStyle/>
          <a:p>
            <a:r>
              <a:rPr lang="el-GR" sz="4000" b="1" i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«ΟΙ ΘΕΩΡΙΕΣ ΜΑΘΗΣΗΣ </a:t>
            </a:r>
            <a:endParaRPr lang="en-US" sz="4000" b="1" i="1" cap="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el-GR" sz="4000" b="1" i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ΜΕΣΑ ΑΠΟ ΤΟ ΕΚΠΑΙΔΕΥΤΙΚΟ ΛΟΓΙΣΜΙΚΟ»</a:t>
            </a:r>
            <a:endParaRPr lang="el-GR" sz="4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496944" cy="2376264"/>
          </a:xfrm>
        </p:spPr>
        <p:txBody>
          <a:bodyPr>
            <a:normAutofit/>
          </a:bodyPr>
          <a:lstStyle/>
          <a:p>
            <a:pPr algn="r"/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Η ΧΡΗΣΗ ΤΗΣ ΤΕΧΝΟΛΟΓΙΑΣ ΠΛΗΡΟΦΟΡΙΩΝ ΚΑΙ ΕΠΙΚΟΙΝΩΝΙΑΣ (Τ.Π.Ε.) ΣΤΗΝ ΕΚΠΑΙΔΕΥΣΗ:</a:t>
            </a:r>
            <a:endParaRPr lang="el-GR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ΣΥΜΠΕΡΑΣΜΑΤΑ</a:t>
            </a:r>
            <a:endParaRPr lang="el-G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 lnSpcReduction="10000"/>
          </a:bodyPr>
          <a:lstStyle/>
          <a:p>
            <a:pPr marL="355600" indent="-355600" algn="just">
              <a:buFont typeface="Wingdings" pitchFamily="2" charset="2"/>
              <a:buChar char="q"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εν λόγω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έρευνα, έδειξε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ότι η χρήση της Τεχνολογίας Πληροφοριών και Επικοινωνίας 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l-G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Τ.Π.Ε.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μέσα στην τάξη, επιδρά ευεργετικά στην κατανόηση του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μαθήματος της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Ιστορίας, εν συγκρίσει με τον παραδοσιακό τρόπο διδασκαλίας.</a:t>
            </a:r>
          </a:p>
          <a:p>
            <a:pPr marL="355600" indent="-355600" algn="just">
              <a:buFont typeface="Wingdings"/>
              <a:buChar char=""/>
              <a:defRPr/>
            </a:pP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buFont typeface="Wingdings" pitchFamily="2" charset="2"/>
              <a:buChar char="q"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Ένα από τα πιο σημαντικά και αξιόλογα οφέλη που απορρέει από την εισαγωγή των νέων τεχνολογιών στη σχολική τάξη, είναι η δυναμική και η καινοτομία που προσφέρουν αυτές οι τεχνολογίες προκειμένου να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επιτευχθεί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ένας συνδυασμός της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παραδοσιακά καθιερωμένης μορφής διδασκαλίας, μιας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και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παραδοσιακοί τρόποι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διδασκαλίας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βασίζονται 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κυρίως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δυστυχώς σε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συμπεριφοριστικές στρατηγικές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μετάδοσης της γνώσης.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80728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ΣΥΖΗΤΗΣΗ</a:t>
            </a:r>
            <a:endParaRPr lang="el-G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8064896" cy="5616624"/>
          </a:xfrm>
        </p:spPr>
        <p:txBody>
          <a:bodyPr>
            <a:normAutofit/>
          </a:bodyPr>
          <a:lstStyle/>
          <a:p>
            <a:pPr marL="355600" indent="-355600" algn="just">
              <a:buFont typeface="Wingdings" pitchFamily="2" charset="2"/>
              <a:buChar char="v"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καινοτομίες στην τεχνολογία, παρουσιάζουν έναν πολύ ευρύτερο ορίζοντα, προσφέρουν νέες προκλήσεις στον τομέα της εκπαίδευσης και επιπροσθέτως, ανοίγουν δυνατότητες για εναλλακτικές μεθόδους διδασκαλίας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0850" indent="-450850" algn="just">
              <a:buFont typeface="Wingdings" pitchFamily="2" charset="2"/>
              <a:buChar char="v"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έρευνα αυτή παρέχει ανατροφοδότηση για να διεξαχθούν παρόμοιου είδους έρευνες. Θα μπορούσαν να εκπονηθούν ακαδημαϊκές μελέτες μεγαλύτερης κλίμακας, προκειμένου να διερευνηθεί αν η χρήση των Τ.Π.Ε. επιδρά εξίσου ευεργετικά και στα υπόλοιπα μαθήματα του σχολείου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836712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ΠΑΡΑΡΤΗΜΑ:</a:t>
            </a:r>
            <a:endParaRPr lang="el-G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827584" y="764704"/>
            <a:ext cx="756084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ΕΡΩΤΗΜΑΤΟΛΟΓΙΟ ΕΡΕΥΝΑΣ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6 - Εικόνα" descr="ΕΡΩΤΗΜΑΤΟΛΟΓΙΟ - ΣΕΛΙΔΑ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412776"/>
            <a:ext cx="3333561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836712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ΠΑΡΑΡΤΗΜΑ:</a:t>
            </a:r>
            <a:endParaRPr lang="el-G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28092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ΕΡΩΤΗΜΑΤΟΛΟΓΙΟ ΕΡΕΥΝΑΣ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ΕΡΩΤΗΜΑΤΟΛΟΓΙΟ - ΣΕΛΙΔΑ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340768"/>
            <a:ext cx="3168352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ΠΑΓΚΥΠΡΙΟ ΕΠΙΣΤΗΜΟΝΙΚΟ ΣΥΝΕΔΡΙΟ 2018\Σας ευχαριστώ για την προσοχή σα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00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6" name="5 - Θέση περιεχομένου" descr="ΞΕΦΤΕΡΗΣ INTRO IM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404664"/>
            <a:ext cx="4464495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el-G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ΘΕΩΡΙΕΣ ΜΑΘΗΣΗΣ</a:t>
            </a:r>
            <a:endParaRPr lang="el-GR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- Θέση περιεχομένου" descr="learning-theory-constructivism-3-7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8629" y="1196752"/>
            <a:ext cx="6863771" cy="5184576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0"/>
            <a:ext cx="8136904" cy="1124744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l-G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ΚΟΝΣΤΡΟΥΚΤΙΒΙΣΜΟΣ</a:t>
            </a:r>
            <a:r>
              <a:rPr lang="en-US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endParaRPr lang="el-GR" sz="4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- Θέση περιεχομένου" descr="lev vygotsky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268760"/>
            <a:ext cx="6912768" cy="504056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52736"/>
          </a:xfrm>
        </p:spPr>
        <p:txBody>
          <a:bodyPr>
            <a:normAutofit/>
          </a:bodyPr>
          <a:lstStyle/>
          <a:p>
            <a:pPr algn="ctr"/>
            <a:r>
              <a:rPr lang="el-GR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ΣΥΓΚΡΙΣΗ ΤΩΝ </a:t>
            </a:r>
            <a:r>
              <a:rPr lang="en-US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l-GR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ΘΕΩΡΙΩΝ</a:t>
            </a:r>
            <a:r>
              <a:rPr lang="en-US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l-GR" sz="4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- Θέση περιεχομένου" descr="jpe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840760" cy="5256584"/>
          </a:xfrm>
          <a:scene3d>
            <a:camera prst="orthographicFront"/>
            <a:lightRig rig="threePt" dir="t"/>
          </a:scene3d>
          <a:sp3d>
            <a:bevelT w="50800"/>
            <a:bevelB w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ΤΑΥΤΟΤΗΤΑ ΕΡΕΥΝΑΣ</a:t>
            </a:r>
            <a:endParaRPr lang="el-GR" dirty="0"/>
          </a:p>
        </p:txBody>
      </p:sp>
      <p:pic>
        <p:nvPicPr>
          <p:cNvPr id="5" name="4 - Θέση περιεχομένου" descr="ΤΑΥΤΟΤΗΤΑ ΕΡΕΥΝΑΣ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7128792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196752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ΔΕΙΓΜΑ</a:t>
            </a:r>
            <a:endParaRPr lang="el-G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920880" cy="5445224"/>
          </a:xfrm>
        </p:spPr>
        <p:txBody>
          <a:bodyPr>
            <a:normAutofit fontScale="92500"/>
          </a:bodyPr>
          <a:lstStyle/>
          <a:p>
            <a:pPr marL="531813" indent="-53181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Δημοτικά σχολεία του Δήμου Ηρακλείου Κρήτης:</a:t>
            </a:r>
          </a:p>
          <a:p>
            <a:pPr marL="531813" indent="-531813" algn="just">
              <a:lnSpc>
                <a:spcPct val="150000"/>
              </a:lnSpc>
              <a:buNone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46 μαθητές της Γ’ τάξης Δημοτικού </a:t>
            </a:r>
          </a:p>
          <a:p>
            <a:pPr marL="531813" indent="-531813" algn="just">
              <a:lnSpc>
                <a:spcPct val="150000"/>
              </a:lnSpc>
              <a:buNone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10 αγόρια και 14 κορίτσια  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(1ο Σχολείο)</a:t>
            </a:r>
          </a:p>
          <a:p>
            <a:pPr marL="531813" indent="-531813" algn="just">
              <a:lnSpc>
                <a:spcPct val="150000"/>
              </a:lnSpc>
              <a:buNone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10 αγόρια και 12 κορίτσια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(2o 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Σχολείο)</a:t>
            </a:r>
          </a:p>
          <a:p>
            <a:pPr marL="531813" indent="-53181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Μαθητές ιδίου Κοινωνιογράμματος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el-GR" b="1" cap="all" dirty="0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ερευνητικη μεθοδολογια</a:t>
            </a:r>
            <a:endParaRPr lang="el-GR" cap="all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352928" cy="5589240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el-GR" sz="3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Μεικτή  Μεθοδολογία:</a:t>
            </a:r>
          </a:p>
          <a:p>
            <a:pPr algn="ctr">
              <a:buNone/>
              <a:defRPr/>
            </a:pPr>
            <a:r>
              <a:rPr lang="el-GR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Ποσοτική &amp; Ποιοτική έρευνα</a:t>
            </a:r>
            <a:endParaRPr lang="el-G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804863" indent="-449263"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Θετικιστική Προσέγγιση</a:t>
            </a:r>
          </a:p>
          <a:p>
            <a:pPr marL="804863" indent="-449263"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Δομημένο Ερωτηματολόγιο</a:t>
            </a:r>
          </a:p>
          <a:p>
            <a:pPr marL="804863" indent="-449263"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Εκπαιδευτικό λογισμικό: </a:t>
            </a:r>
          </a:p>
          <a:p>
            <a:pPr marL="804863" indent="-449263"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el-G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«Ο Ξεφτέρης  και οι 12 θεοί του Ολύμπου» (Έκδοση 2.1. /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PC</a:t>
            </a:r>
            <a:r>
              <a:rPr lang="el-G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CD</a:t>
            </a:r>
            <a:r>
              <a:rPr lang="el-G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ROM</a:t>
            </a:r>
            <a:r>
              <a:rPr lang="el-G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804863" indent="-449263"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Λογισμικό Πρόγραμμα Στατιστικής   Ανάλυσης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15.00</a:t>
            </a:r>
            <a:endParaRPr lang="el-G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v"/>
              <a:defRPr/>
            </a:pPr>
            <a:endParaRPr lang="el-G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8961928</TotalTime>
  <Words>543</Words>
  <Application>Microsoft Office PowerPoint</Application>
  <PresentationFormat>Προβολή στην οθόνη (4:3)</PresentationFormat>
  <Paragraphs>119</Paragraphs>
  <Slides>24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Δικαιοσύνη</vt:lpstr>
      <vt:lpstr>         17ο Παγκύπριο Επιστημονικό Συνέδριο: «Αναβαθμίζοντας το δημόσιο σχολείο» </vt:lpstr>
      <vt:lpstr>Η ΧΡΗΣΗ ΤΗΣ ΤΕΧΝΟΛΟΓΙΑΣ ΠΛΗΡΟΦΟΡΙΩΝ ΚΑΙ ΕΠΙΚΟΙΝΩΝΙΑΣ (Τ.Π.Ε.) ΣΤΗΝ ΕΚΠΑΙΔΕΥΣΗ:</vt:lpstr>
      <vt:lpstr> </vt:lpstr>
      <vt:lpstr>ΘΕΩΡΙΕΣ ΜΑΘΗΣΗΣ</vt:lpstr>
      <vt:lpstr>“ΚΟΝΣΤΡΟΥΚΤΙΒΙΣΜΟΣ”</vt:lpstr>
      <vt:lpstr>ΣΥΓΚΡΙΣΗ ΤΩΝ 2 ΘΕΩΡΙΩΝ:</vt:lpstr>
      <vt:lpstr>ΤΑΥΤΟΤΗΤΑ ΕΡΕΥΝΑΣ</vt:lpstr>
      <vt:lpstr>ΔΕΙΓΜΑ</vt:lpstr>
      <vt:lpstr>ερευνητικη μεθοδολογια</vt:lpstr>
      <vt:lpstr>ΕΚΠΑΙΔΕΥΤΙΚΟ ΛΟΓΙΣΜΙΚΟ</vt:lpstr>
      <vt:lpstr>ΑΠΟΤΕΛΕΣΜΑΤΑ ΕΡΕΥΝΑΣ:</vt:lpstr>
      <vt:lpstr>ΠΡΟΕΠΙΣΚΟΠΗΣΗ ΕΚΠΑΙΔΕΥΤΙΚΟΥ ΛΟΓΙΣΜΙΚΟΥ:</vt:lpstr>
      <vt:lpstr>ΕΡΓΑΛΕΙΑ Τ.Π.Ε.</vt:lpstr>
      <vt:lpstr>ΕΡΓΑΛΕΙΑ Τ.Π.Ε.</vt:lpstr>
      <vt:lpstr>ΕΡΓΑΛΕΙΑ Τ.Π.Ε.</vt:lpstr>
      <vt:lpstr>ΗΛΕΚΤΡΟΝΙΚΗ - ΣΧΟΛΙΚΗ ΤΑΞΗ</vt:lpstr>
      <vt:lpstr>ΕΦΑΡΜΟΓΕΣ ΜΑΘΗΜΑΤΟΣ LEARNING  APPS</vt:lpstr>
      <vt:lpstr>  ΒΙΝΤΕΟΜΑΘΗΜΑΤΑ (MOOCS)</vt:lpstr>
      <vt:lpstr>ΨΗΦΙΑΚΟΙ ΠΙΝΑΚΕΣ ΑΝΑΚΟΙΝΩΣΕΩΝ:</vt:lpstr>
      <vt:lpstr>ΣΥΜΠΕΡΑΣΜΑΤΑ</vt:lpstr>
      <vt:lpstr>ΣΥΖΗΤΗΣΗ</vt:lpstr>
      <vt:lpstr>ΠΑΡΑΡΤΗΜΑ:</vt:lpstr>
      <vt:lpstr>ΠΑΡΑΡΤΗΜΑ: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Η ΧΡΗΣΗ ΤΗΣ ΤΕΧΝΟΛΟΓΙΑΣ ΠΛΗΡΟΦΟΡΙΩΝ ΚΑΙ ΕΠΙΚΟΙΝΩΝΙΑΣ (Τ.Π.Ε.) ΣΤΗΝ ΕΚΠΑΙΔΕΥΣΗ:</dc:title>
  <dc:creator>Rena</dc:creator>
  <cp:lastModifiedBy>Rena</cp:lastModifiedBy>
  <cp:revision>136</cp:revision>
  <dcterms:created xsi:type="dcterms:W3CDTF">2017-10-21T12:14:22Z</dcterms:created>
  <dcterms:modified xsi:type="dcterms:W3CDTF">2018-01-22T11:36:29Z</dcterms:modified>
</cp:coreProperties>
</file>