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4"/>
  </p:sldMasterIdLst>
  <p:notesMasterIdLst>
    <p:notesMasterId r:id="rId28"/>
  </p:notesMasterIdLst>
  <p:sldIdLst>
    <p:sldId id="256" r:id="rId5"/>
    <p:sldId id="259" r:id="rId6"/>
    <p:sldId id="280" r:id="rId7"/>
    <p:sldId id="281" r:id="rId8"/>
    <p:sldId id="263" r:id="rId9"/>
    <p:sldId id="283" r:id="rId10"/>
    <p:sldId id="284" r:id="rId11"/>
    <p:sldId id="285" r:id="rId12"/>
    <p:sldId id="286" r:id="rId13"/>
    <p:sldId id="288" r:id="rId14"/>
    <p:sldId id="268" r:id="rId15"/>
    <p:sldId id="292" r:id="rId16"/>
    <p:sldId id="293" r:id="rId17"/>
    <p:sldId id="295" r:id="rId18"/>
    <p:sldId id="296" r:id="rId19"/>
    <p:sldId id="298" r:id="rId20"/>
    <p:sldId id="299" r:id="rId21"/>
    <p:sldId id="300" r:id="rId22"/>
    <p:sldId id="276" r:id="rId23"/>
    <p:sldId id="277" r:id="rId24"/>
    <p:sldId id="278" r:id="rId25"/>
    <p:sldId id="297" r:id="rId26"/>
    <p:sldId id="294" r:id="rId27"/>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7" autoAdjust="0"/>
    <p:restoredTop sz="94660"/>
  </p:normalViewPr>
  <p:slideViewPr>
    <p:cSldViewPr snapToGrid="0">
      <p:cViewPr varScale="1">
        <p:scale>
          <a:sx n="85" d="100"/>
          <a:sy n="85" d="100"/>
        </p:scale>
        <p:origin x="2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E61B1-B9CE-4F26-BC13-EC24A25EC01D}" type="doc">
      <dgm:prSet loTypeId="urn:microsoft.com/office/officeart/2005/8/layout/pyramid2" loCatId="list" qsTypeId="urn:microsoft.com/office/officeart/2005/8/quickstyle/simple1" qsCatId="simple" csTypeId="urn:microsoft.com/office/officeart/2005/8/colors/accent1_2" csCatId="accent1" phldr="1"/>
      <dgm:spPr/>
    </dgm:pt>
    <dgm:pt modelId="{22EF33FC-5233-450F-AFD0-3959AAB1459A}">
      <dgm:prSet phldrT="[Text]" custT="1"/>
      <dgm:spPr>
        <a:ln w="25400">
          <a:solidFill>
            <a:schemeClr val="accent1">
              <a:lumMod val="50000"/>
            </a:schemeClr>
          </a:solidFill>
        </a:ln>
      </dgm:spPr>
      <dgm:t>
        <a:bodyPr/>
        <a:lstStyle/>
        <a:p>
          <a:r>
            <a:rPr lang="el-GR" sz="2800" b="1" dirty="0"/>
            <a:t>Το συγκεκριμένο</a:t>
          </a:r>
          <a:r>
            <a:rPr lang="en-US" sz="2800" b="1" dirty="0"/>
            <a:t>:</a:t>
          </a:r>
          <a:r>
            <a:rPr lang="el-GR" sz="2800" b="1" dirty="0"/>
            <a:t> </a:t>
          </a:r>
          <a:r>
            <a:rPr lang="el-GR" sz="2800" dirty="0"/>
            <a:t>επιφανειακές διαστάσεις όπως τα ρούχα, μουσική, φαγητά, παιχνίδια, κλπ. </a:t>
          </a:r>
          <a:endParaRPr lang="en-CY" sz="2800" dirty="0"/>
        </a:p>
      </dgm:t>
    </dgm:pt>
    <dgm:pt modelId="{9D1E62AB-2D86-4385-AFE0-1DDBDC18735C}" type="parTrans" cxnId="{24B9B430-7AF6-4C16-90AD-1E0E271036BD}">
      <dgm:prSet/>
      <dgm:spPr/>
      <dgm:t>
        <a:bodyPr/>
        <a:lstStyle/>
        <a:p>
          <a:endParaRPr lang="en-CY"/>
        </a:p>
      </dgm:t>
    </dgm:pt>
    <dgm:pt modelId="{7F2F1F11-6351-49B9-AE9E-786A04E840B2}" type="sibTrans" cxnId="{24B9B430-7AF6-4C16-90AD-1E0E271036BD}">
      <dgm:prSet/>
      <dgm:spPr/>
      <dgm:t>
        <a:bodyPr/>
        <a:lstStyle/>
        <a:p>
          <a:endParaRPr lang="en-CY"/>
        </a:p>
      </dgm:t>
    </dgm:pt>
    <dgm:pt modelId="{D70DA1BC-72BB-4BF2-B176-D4A4421A72FD}">
      <dgm:prSet phldrT="[Text]" custT="1"/>
      <dgm:spPr>
        <a:ln w="25400">
          <a:solidFill>
            <a:schemeClr val="accent1">
              <a:lumMod val="50000"/>
            </a:schemeClr>
          </a:solidFill>
        </a:ln>
      </dgm:spPr>
      <dgm:t>
        <a:bodyPr/>
        <a:lstStyle/>
        <a:p>
          <a:r>
            <a:rPr lang="el-GR" sz="2400" b="1" dirty="0"/>
            <a:t>Το </a:t>
          </a:r>
          <a:r>
            <a:rPr lang="el-GR" sz="2400" b="1" dirty="0" err="1"/>
            <a:t>συμπεριφορικό</a:t>
          </a:r>
          <a:r>
            <a:rPr lang="en-US" sz="2400" b="1" dirty="0"/>
            <a:t>: </a:t>
          </a:r>
          <a:r>
            <a:rPr lang="el-GR" sz="2400" dirty="0"/>
            <a:t>ορισμός της κοινωνικής τάξης και ρόλων, τη γλώσσα, ρόλους φύλου, δομή οικογένειας, πολίτικες πεποιθήσεις, προσεγγίσεις στη μη-λεκτική επικοινωνία. </a:t>
          </a:r>
          <a:r>
            <a:rPr lang="el-GR" sz="2400" b="1" u="sng" dirty="0"/>
            <a:t>Αντανακλά</a:t>
          </a:r>
          <a:r>
            <a:rPr lang="el-GR" sz="2400" b="1" dirty="0"/>
            <a:t> τις αξίες</a:t>
          </a:r>
          <a:endParaRPr lang="en-CY" sz="2400" b="1" dirty="0"/>
        </a:p>
      </dgm:t>
    </dgm:pt>
    <dgm:pt modelId="{6956D1C8-E971-44D3-9DD4-AB60368F3FE6}" type="parTrans" cxnId="{FED0A3E8-74B9-4B9B-88B1-BE1E7E66CD4D}">
      <dgm:prSet/>
      <dgm:spPr/>
      <dgm:t>
        <a:bodyPr/>
        <a:lstStyle/>
        <a:p>
          <a:endParaRPr lang="en-CY"/>
        </a:p>
      </dgm:t>
    </dgm:pt>
    <dgm:pt modelId="{C3F8DFF7-06A9-4845-A425-10BAB9F9E3DE}" type="sibTrans" cxnId="{FED0A3E8-74B9-4B9B-88B1-BE1E7E66CD4D}">
      <dgm:prSet/>
      <dgm:spPr/>
      <dgm:t>
        <a:bodyPr/>
        <a:lstStyle/>
        <a:p>
          <a:endParaRPr lang="en-CY"/>
        </a:p>
      </dgm:t>
    </dgm:pt>
    <dgm:pt modelId="{139CF6BB-4EB9-4FE2-8A29-2ADFC3250FCD}">
      <dgm:prSet phldrT="[Text]" custT="1"/>
      <dgm:spPr>
        <a:ln w="25400">
          <a:solidFill>
            <a:schemeClr val="accent1">
              <a:lumMod val="50000"/>
            </a:schemeClr>
          </a:solidFill>
        </a:ln>
      </dgm:spPr>
      <dgm:t>
        <a:bodyPr/>
        <a:lstStyle/>
        <a:p>
          <a:r>
            <a:rPr lang="el-GR" sz="2000" b="1" dirty="0"/>
            <a:t>Το συμβολικό</a:t>
          </a:r>
          <a:r>
            <a:rPr lang="en-US" sz="2000" b="1" dirty="0"/>
            <a:t>:</a:t>
          </a:r>
          <a:r>
            <a:rPr lang="el-GR" sz="2000" b="1" dirty="0"/>
            <a:t> </a:t>
          </a:r>
          <a:r>
            <a:rPr lang="el-GR" sz="2000" b="1" u="sng" dirty="0"/>
            <a:t>συμπεριλαμβάνει</a:t>
          </a:r>
          <a:r>
            <a:rPr lang="el-GR" sz="2000" dirty="0"/>
            <a:t> τις αξίες μας και τις πεποιθήσεις μας. Συμπεριλαμβάνει το σύστημα αξιών, τα ήθη και έθιμα, τη θρησκεία, την πνευματικότητα, κοσμοθεωρία, πιστεύω, κλπ.</a:t>
          </a:r>
          <a:endParaRPr lang="en-CY" sz="2000" dirty="0"/>
        </a:p>
      </dgm:t>
    </dgm:pt>
    <dgm:pt modelId="{F02FED63-E0B8-4E25-A697-198C487C483E}" type="parTrans" cxnId="{1A636F7C-1BDA-40BD-A0B9-FE49BB9542A0}">
      <dgm:prSet/>
      <dgm:spPr/>
      <dgm:t>
        <a:bodyPr/>
        <a:lstStyle/>
        <a:p>
          <a:endParaRPr lang="en-CY"/>
        </a:p>
      </dgm:t>
    </dgm:pt>
    <dgm:pt modelId="{2E3062B9-DD93-4CDA-82D8-A3FCCE91C520}" type="sibTrans" cxnId="{1A636F7C-1BDA-40BD-A0B9-FE49BB9542A0}">
      <dgm:prSet/>
      <dgm:spPr/>
      <dgm:t>
        <a:bodyPr/>
        <a:lstStyle/>
        <a:p>
          <a:endParaRPr lang="en-CY"/>
        </a:p>
      </dgm:t>
    </dgm:pt>
    <dgm:pt modelId="{6A2BA719-DF38-47EE-9496-2626CC6C5164}" type="pres">
      <dgm:prSet presAssocID="{65BE61B1-B9CE-4F26-BC13-EC24A25EC01D}" presName="compositeShape" presStyleCnt="0">
        <dgm:presLayoutVars>
          <dgm:dir/>
          <dgm:resizeHandles/>
        </dgm:presLayoutVars>
      </dgm:prSet>
      <dgm:spPr/>
    </dgm:pt>
    <dgm:pt modelId="{EFAFFA49-502F-446C-8BA5-2C65D011DD0D}" type="pres">
      <dgm:prSet presAssocID="{65BE61B1-B9CE-4F26-BC13-EC24A25EC01D}" presName="pyramid" presStyleLbl="node1" presStyleIdx="0" presStyleCnt="1" custLinFactNeighborX="-3063" custLinFactNeighborY="-508"/>
      <dgm:spPr>
        <a:ln w="57150"/>
      </dgm:spPr>
    </dgm:pt>
    <dgm:pt modelId="{A92B77CF-6F04-41EF-A65A-20748CF66F18}" type="pres">
      <dgm:prSet presAssocID="{65BE61B1-B9CE-4F26-BC13-EC24A25EC01D}" presName="theList" presStyleCnt="0"/>
      <dgm:spPr/>
    </dgm:pt>
    <dgm:pt modelId="{046B18D8-09FF-43D2-AE30-6911E563918A}" type="pres">
      <dgm:prSet presAssocID="{22EF33FC-5233-450F-AFD0-3959AAB1459A}" presName="aNode" presStyleLbl="fgAcc1" presStyleIdx="0" presStyleCnt="3" custScaleX="165503" custScaleY="217921" custLinFactY="-45566" custLinFactNeighborX="28191" custLinFactNeighborY="-100000">
        <dgm:presLayoutVars>
          <dgm:bulletEnabled val="1"/>
        </dgm:presLayoutVars>
      </dgm:prSet>
      <dgm:spPr/>
    </dgm:pt>
    <dgm:pt modelId="{55D72079-2EE9-43B8-91A7-409450BFBA99}" type="pres">
      <dgm:prSet presAssocID="{22EF33FC-5233-450F-AFD0-3959AAB1459A}" presName="aSpace" presStyleCnt="0"/>
      <dgm:spPr/>
    </dgm:pt>
    <dgm:pt modelId="{441E5606-634B-48B3-806E-11C246049689}" type="pres">
      <dgm:prSet presAssocID="{D70DA1BC-72BB-4BF2-B176-D4A4421A72FD}" presName="aNode" presStyleLbl="fgAcc1" presStyleIdx="1" presStyleCnt="3" custScaleX="165517" custScaleY="270233" custLinFactNeighborX="28184" custLinFactNeighborY="64316">
        <dgm:presLayoutVars>
          <dgm:bulletEnabled val="1"/>
        </dgm:presLayoutVars>
      </dgm:prSet>
      <dgm:spPr/>
    </dgm:pt>
    <dgm:pt modelId="{F626BCF3-FC8C-48D5-9B29-3AA842D7C730}" type="pres">
      <dgm:prSet presAssocID="{D70DA1BC-72BB-4BF2-B176-D4A4421A72FD}" presName="aSpace" presStyleCnt="0"/>
      <dgm:spPr/>
    </dgm:pt>
    <dgm:pt modelId="{53276352-3766-4AA7-99AB-9629B829CEA2}" type="pres">
      <dgm:prSet presAssocID="{139CF6BB-4EB9-4FE2-8A29-2ADFC3250FCD}" presName="aNode" presStyleLbl="fgAcc1" presStyleIdx="2" presStyleCnt="3" custScaleX="165826" custScaleY="236075" custLinFactY="64977" custLinFactNeighborX="27767" custLinFactNeighborY="100000">
        <dgm:presLayoutVars>
          <dgm:bulletEnabled val="1"/>
        </dgm:presLayoutVars>
      </dgm:prSet>
      <dgm:spPr/>
    </dgm:pt>
    <dgm:pt modelId="{00A341D3-1A96-4BC7-8841-75BBFF5F9B5C}" type="pres">
      <dgm:prSet presAssocID="{139CF6BB-4EB9-4FE2-8A29-2ADFC3250FCD}" presName="aSpace" presStyleCnt="0"/>
      <dgm:spPr/>
    </dgm:pt>
  </dgm:ptLst>
  <dgm:cxnLst>
    <dgm:cxn modelId="{24B9B430-7AF6-4C16-90AD-1E0E271036BD}" srcId="{65BE61B1-B9CE-4F26-BC13-EC24A25EC01D}" destId="{22EF33FC-5233-450F-AFD0-3959AAB1459A}" srcOrd="0" destOrd="0" parTransId="{9D1E62AB-2D86-4385-AFE0-1DDBDC18735C}" sibTransId="{7F2F1F11-6351-49B9-AE9E-786A04E840B2}"/>
    <dgm:cxn modelId="{ACB13562-ECF3-462F-AC81-DD0E8B78E78C}" type="presOf" srcId="{65BE61B1-B9CE-4F26-BC13-EC24A25EC01D}" destId="{6A2BA719-DF38-47EE-9496-2626CC6C5164}" srcOrd="0" destOrd="0" presId="urn:microsoft.com/office/officeart/2005/8/layout/pyramid2"/>
    <dgm:cxn modelId="{92CB1679-631B-4675-8851-BF7B0E68E469}" type="presOf" srcId="{139CF6BB-4EB9-4FE2-8A29-2ADFC3250FCD}" destId="{53276352-3766-4AA7-99AB-9629B829CEA2}" srcOrd="0" destOrd="0" presId="urn:microsoft.com/office/officeart/2005/8/layout/pyramid2"/>
    <dgm:cxn modelId="{1A636F7C-1BDA-40BD-A0B9-FE49BB9542A0}" srcId="{65BE61B1-B9CE-4F26-BC13-EC24A25EC01D}" destId="{139CF6BB-4EB9-4FE2-8A29-2ADFC3250FCD}" srcOrd="2" destOrd="0" parTransId="{F02FED63-E0B8-4E25-A697-198C487C483E}" sibTransId="{2E3062B9-DD93-4CDA-82D8-A3FCCE91C520}"/>
    <dgm:cxn modelId="{ABBCCDBD-B2F8-4C97-A74D-7D5D01FB631F}" type="presOf" srcId="{D70DA1BC-72BB-4BF2-B176-D4A4421A72FD}" destId="{441E5606-634B-48B3-806E-11C246049689}" srcOrd="0" destOrd="0" presId="urn:microsoft.com/office/officeart/2005/8/layout/pyramid2"/>
    <dgm:cxn modelId="{55FEC6CC-71CE-4824-93AF-F33E430B9C58}" type="presOf" srcId="{22EF33FC-5233-450F-AFD0-3959AAB1459A}" destId="{046B18D8-09FF-43D2-AE30-6911E563918A}" srcOrd="0" destOrd="0" presId="urn:microsoft.com/office/officeart/2005/8/layout/pyramid2"/>
    <dgm:cxn modelId="{FED0A3E8-74B9-4B9B-88B1-BE1E7E66CD4D}" srcId="{65BE61B1-B9CE-4F26-BC13-EC24A25EC01D}" destId="{D70DA1BC-72BB-4BF2-B176-D4A4421A72FD}" srcOrd="1" destOrd="0" parTransId="{6956D1C8-E971-44D3-9DD4-AB60368F3FE6}" sibTransId="{C3F8DFF7-06A9-4845-A425-10BAB9F9E3DE}"/>
    <dgm:cxn modelId="{C37AC509-C144-416C-AABB-882D826FA5CA}" type="presParOf" srcId="{6A2BA719-DF38-47EE-9496-2626CC6C5164}" destId="{EFAFFA49-502F-446C-8BA5-2C65D011DD0D}" srcOrd="0" destOrd="0" presId="urn:microsoft.com/office/officeart/2005/8/layout/pyramid2"/>
    <dgm:cxn modelId="{39C1BBC0-9220-4D84-9F8B-3DBCA4F2CC00}" type="presParOf" srcId="{6A2BA719-DF38-47EE-9496-2626CC6C5164}" destId="{A92B77CF-6F04-41EF-A65A-20748CF66F18}" srcOrd="1" destOrd="0" presId="urn:microsoft.com/office/officeart/2005/8/layout/pyramid2"/>
    <dgm:cxn modelId="{3A39CA65-EE73-48BE-B49B-8CF171EBB169}" type="presParOf" srcId="{A92B77CF-6F04-41EF-A65A-20748CF66F18}" destId="{046B18D8-09FF-43D2-AE30-6911E563918A}" srcOrd="0" destOrd="0" presId="urn:microsoft.com/office/officeart/2005/8/layout/pyramid2"/>
    <dgm:cxn modelId="{A674709A-0E70-4FA5-982E-9888ADCF42F4}" type="presParOf" srcId="{A92B77CF-6F04-41EF-A65A-20748CF66F18}" destId="{55D72079-2EE9-43B8-91A7-409450BFBA99}" srcOrd="1" destOrd="0" presId="urn:microsoft.com/office/officeart/2005/8/layout/pyramid2"/>
    <dgm:cxn modelId="{15DFA538-E8E9-4A28-B64E-71B61C7DF33C}" type="presParOf" srcId="{A92B77CF-6F04-41EF-A65A-20748CF66F18}" destId="{441E5606-634B-48B3-806E-11C246049689}" srcOrd="2" destOrd="0" presId="urn:microsoft.com/office/officeart/2005/8/layout/pyramid2"/>
    <dgm:cxn modelId="{11A7A171-9963-4E05-A3C1-E695DEFCEF29}" type="presParOf" srcId="{A92B77CF-6F04-41EF-A65A-20748CF66F18}" destId="{F626BCF3-FC8C-48D5-9B29-3AA842D7C730}" srcOrd="3" destOrd="0" presId="urn:microsoft.com/office/officeart/2005/8/layout/pyramid2"/>
    <dgm:cxn modelId="{7AC874D1-68DE-4BC2-A61D-6BD334A13F62}" type="presParOf" srcId="{A92B77CF-6F04-41EF-A65A-20748CF66F18}" destId="{53276352-3766-4AA7-99AB-9629B829CEA2}" srcOrd="4" destOrd="0" presId="urn:microsoft.com/office/officeart/2005/8/layout/pyramid2"/>
    <dgm:cxn modelId="{D9295990-C974-4053-B311-FB4DB3863703}" type="presParOf" srcId="{A92B77CF-6F04-41EF-A65A-20748CF66F18}" destId="{00A341D3-1A96-4BC7-8841-75BBFF5F9B5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D7F9C-EE8A-4552-B9F3-B5E53C6BAA8D}"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CY"/>
        </a:p>
      </dgm:t>
    </dgm:pt>
    <dgm:pt modelId="{0835158A-78A9-4857-AD87-5DA8C1675836}">
      <dgm:prSet phldrT="[Text]"/>
      <dgm:spPr/>
      <dgm:t>
        <a:bodyPr/>
        <a:lstStyle/>
        <a:p>
          <a:r>
            <a:rPr lang="en-US" b="1" dirty="0" err="1">
              <a:effectLst>
                <a:outerShdw blurRad="38100" dist="38100" dir="2700000" algn="tl">
                  <a:srgbClr val="000000">
                    <a:alpha val="43137"/>
                  </a:srgbClr>
                </a:outerShdw>
              </a:effectLst>
            </a:rPr>
            <a:t>Ψυχολογικές</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συνέ</a:t>
          </a:r>
          <a:r>
            <a:rPr lang="en-US" b="1" dirty="0">
              <a:effectLst>
                <a:outerShdw blurRad="38100" dist="38100" dir="2700000" algn="tl">
                  <a:srgbClr val="000000">
                    <a:alpha val="43137"/>
                  </a:srgbClr>
                </a:outerShdw>
              </a:effectLst>
            </a:rPr>
            <a:t>πειες υποτιμημ</a:t>
          </a:r>
          <a:r>
            <a:rPr lang="el-GR" b="1" dirty="0">
              <a:effectLst>
                <a:outerShdw blurRad="38100" dist="38100" dir="2700000" algn="tl">
                  <a:srgbClr val="000000">
                    <a:alpha val="43137"/>
                  </a:srgbClr>
                </a:outerShdw>
              </a:effectLst>
            </a:rPr>
            <a:t>έ</a:t>
          </a:r>
          <a:r>
            <a:rPr lang="en-US" b="1" dirty="0" err="1">
              <a:effectLst>
                <a:outerShdw blurRad="38100" dist="38100" dir="2700000" algn="tl">
                  <a:srgbClr val="000000">
                    <a:alpha val="43137"/>
                  </a:srgbClr>
                </a:outerShdw>
              </a:effectLst>
            </a:rPr>
            <a:t>νων</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ομάδων</a:t>
          </a:r>
          <a:r>
            <a:rPr lang="en-US" b="1" dirty="0">
              <a:effectLst>
                <a:outerShdw blurRad="38100" dist="38100" dir="2700000" algn="tl">
                  <a:srgbClr val="000000">
                    <a:alpha val="43137"/>
                  </a:srgbClr>
                </a:outerShdw>
              </a:effectLst>
            </a:rPr>
            <a:t> </a:t>
          </a:r>
          <a:endParaRPr lang="en-CY" b="1" dirty="0">
            <a:effectLst>
              <a:outerShdw blurRad="38100" dist="38100" dir="2700000" algn="tl">
                <a:srgbClr val="000000">
                  <a:alpha val="43137"/>
                </a:srgbClr>
              </a:outerShdw>
            </a:effectLst>
          </a:endParaRPr>
        </a:p>
      </dgm:t>
    </dgm:pt>
    <dgm:pt modelId="{D969DBC0-9B8E-40A9-ABA8-F0A6E28E08DF}" type="parTrans" cxnId="{43BD56CE-98F6-44A4-AC64-80B6E488DCC0}">
      <dgm:prSet/>
      <dgm:spPr/>
      <dgm:t>
        <a:bodyPr/>
        <a:lstStyle/>
        <a:p>
          <a:endParaRPr lang="en-CY"/>
        </a:p>
      </dgm:t>
    </dgm:pt>
    <dgm:pt modelId="{5C697285-2254-47FB-B2B2-B33AE72B8DDD}" type="sibTrans" cxnId="{43BD56CE-98F6-44A4-AC64-80B6E488DCC0}">
      <dgm:prSet/>
      <dgm:spPr/>
      <dgm:t>
        <a:bodyPr/>
        <a:lstStyle/>
        <a:p>
          <a:endParaRPr lang="en-CY"/>
        </a:p>
      </dgm:t>
    </dgm:pt>
    <dgm:pt modelId="{D5500EEA-E45C-401B-9B2B-07BD34E636F4}">
      <dgm:prSet phldrT="[Text]" custT="1"/>
      <dgm:spPr/>
      <dgm:t>
        <a:bodyPr/>
        <a:lstStyle/>
        <a:p>
          <a:r>
            <a:rPr lang="el-GR" sz="2800" b="1" dirty="0">
              <a:effectLst>
                <a:outerShdw blurRad="38100" dist="38100" dir="2700000" algn="tl">
                  <a:srgbClr val="000000">
                    <a:alpha val="43137"/>
                  </a:srgbClr>
                </a:outerShdw>
              </a:effectLst>
            </a:rPr>
            <a:t>Ευαισθησία</a:t>
          </a:r>
          <a:r>
            <a:rPr lang="en-US" sz="2800" b="1" dirty="0">
              <a:effectLst>
                <a:outerShdw blurRad="38100" dist="38100" dir="2700000" algn="tl">
                  <a:srgbClr val="000000">
                    <a:alpha val="43137"/>
                  </a:srgbClr>
                </a:outerShdw>
              </a:effectLst>
            </a:rPr>
            <a:t> στην απόρριψη</a:t>
          </a:r>
          <a:endParaRPr lang="en-CY" sz="2800" dirty="0"/>
        </a:p>
      </dgm:t>
    </dgm:pt>
    <dgm:pt modelId="{ECDF21DB-38C9-4AA6-9B1A-F2162CAADF62}" type="parTrans" cxnId="{E389C754-E2D0-497D-8ACB-883B4B6EB1FA}">
      <dgm:prSet/>
      <dgm:spPr/>
      <dgm:t>
        <a:bodyPr/>
        <a:lstStyle/>
        <a:p>
          <a:endParaRPr lang="en-CY"/>
        </a:p>
      </dgm:t>
    </dgm:pt>
    <dgm:pt modelId="{F3E6853B-AE2B-4E01-AC90-A03396EF5FC5}" type="sibTrans" cxnId="{E389C754-E2D0-497D-8ACB-883B4B6EB1FA}">
      <dgm:prSet/>
      <dgm:spPr/>
      <dgm:t>
        <a:bodyPr/>
        <a:lstStyle/>
        <a:p>
          <a:endParaRPr lang="en-CY"/>
        </a:p>
      </dgm:t>
    </dgm:pt>
    <dgm:pt modelId="{79ABEB05-DD38-4FBC-8A6A-14E0932D1D99}">
      <dgm:prSet phldrT="[Text]" custT="1"/>
      <dgm:spPr/>
      <dgm:t>
        <a:bodyPr/>
        <a:lstStyle/>
        <a:p>
          <a:r>
            <a:rPr lang="el-GR" sz="2400" b="1" dirty="0" err="1">
              <a:effectLst>
                <a:outerShdw blurRad="38100" dist="38100" dir="2700000" algn="tl">
                  <a:srgbClr val="000000">
                    <a:alpha val="43137"/>
                  </a:srgbClr>
                </a:outerShdw>
              </a:effectLst>
            </a:rPr>
            <a:t>Αυτοεκπληρούμενη</a:t>
          </a:r>
          <a:r>
            <a:rPr lang="el-GR" sz="2400" b="1" dirty="0">
              <a:effectLst>
                <a:outerShdw blurRad="38100" dist="38100" dir="2700000" algn="tl">
                  <a:srgbClr val="000000">
                    <a:alpha val="43137"/>
                  </a:srgbClr>
                </a:outerShdw>
              </a:effectLst>
            </a:rPr>
            <a:t> Προφητεία</a:t>
          </a:r>
          <a:endParaRPr lang="en-CY" sz="2400" b="1" dirty="0">
            <a:effectLst>
              <a:outerShdw blurRad="38100" dist="38100" dir="2700000" algn="tl">
                <a:srgbClr val="000000">
                  <a:alpha val="43137"/>
                </a:srgbClr>
              </a:outerShdw>
            </a:effectLst>
          </a:endParaRPr>
        </a:p>
      </dgm:t>
    </dgm:pt>
    <dgm:pt modelId="{474C2F59-12F7-450E-AEF0-6799475FA222}" type="parTrans" cxnId="{B11C38B4-D802-465D-AC9A-1C7461F1E0C5}">
      <dgm:prSet/>
      <dgm:spPr/>
      <dgm:t>
        <a:bodyPr/>
        <a:lstStyle/>
        <a:p>
          <a:endParaRPr lang="en-CY"/>
        </a:p>
      </dgm:t>
    </dgm:pt>
    <dgm:pt modelId="{CAF1A9CE-DCC4-4CD1-8723-966B7B2ED594}" type="sibTrans" cxnId="{B11C38B4-D802-465D-AC9A-1C7461F1E0C5}">
      <dgm:prSet/>
      <dgm:spPr/>
      <dgm:t>
        <a:bodyPr/>
        <a:lstStyle/>
        <a:p>
          <a:endParaRPr lang="en-CY"/>
        </a:p>
      </dgm:t>
    </dgm:pt>
    <dgm:pt modelId="{CFA2F101-4284-427C-8364-43AC64313784}">
      <dgm:prSet phldrT="[Text]" custT="1"/>
      <dgm:spPr/>
      <dgm:t>
        <a:bodyPr/>
        <a:lstStyle/>
        <a:p>
          <a:r>
            <a:rPr lang="el-GR" sz="2800" b="1" dirty="0">
              <a:effectLst>
                <a:outerShdw blurRad="38100" dist="38100" dir="2700000" algn="tl">
                  <a:srgbClr val="000000">
                    <a:alpha val="43137"/>
                  </a:srgbClr>
                </a:outerShdw>
              </a:effectLst>
            </a:rPr>
            <a:t>Απειλή του στερεότυπου</a:t>
          </a:r>
          <a:endParaRPr lang="en-CY" sz="2800" b="1" dirty="0">
            <a:effectLst>
              <a:outerShdw blurRad="38100" dist="38100" dir="2700000" algn="tl">
                <a:srgbClr val="000000">
                  <a:alpha val="43137"/>
                </a:srgbClr>
              </a:outerShdw>
            </a:effectLst>
          </a:endParaRPr>
        </a:p>
      </dgm:t>
    </dgm:pt>
    <dgm:pt modelId="{BFDF2694-DC28-495E-8D2E-535700480C64}" type="parTrans" cxnId="{A10B2597-50DE-4169-910C-B594B267F028}">
      <dgm:prSet/>
      <dgm:spPr/>
      <dgm:t>
        <a:bodyPr/>
        <a:lstStyle/>
        <a:p>
          <a:endParaRPr lang="en-CY"/>
        </a:p>
      </dgm:t>
    </dgm:pt>
    <dgm:pt modelId="{4E609069-7499-4980-8757-16B41DAEBAC7}" type="sibTrans" cxnId="{A10B2597-50DE-4169-910C-B594B267F028}">
      <dgm:prSet/>
      <dgm:spPr/>
      <dgm:t>
        <a:bodyPr/>
        <a:lstStyle/>
        <a:p>
          <a:endParaRPr lang="en-CY"/>
        </a:p>
      </dgm:t>
    </dgm:pt>
    <dgm:pt modelId="{91B1E185-8ECB-4F64-B6C9-DDCC3D952A15}">
      <dgm:prSet phldrT="[Text]" custT="1"/>
      <dgm:spPr/>
      <dgm:t>
        <a:bodyPr/>
        <a:lstStyle/>
        <a:p>
          <a:r>
            <a:rPr lang="el-GR" sz="3200" b="1" dirty="0">
              <a:effectLst>
                <a:outerShdw blurRad="38100" dist="38100" dir="2700000" algn="tl">
                  <a:srgbClr val="000000">
                    <a:alpha val="43137"/>
                  </a:srgbClr>
                </a:outerShdw>
              </a:effectLst>
            </a:rPr>
            <a:t>Αμφισημία στην απόδοση</a:t>
          </a:r>
          <a:endParaRPr lang="en-CY" sz="3200" b="1" dirty="0">
            <a:effectLst>
              <a:outerShdw blurRad="38100" dist="38100" dir="2700000" algn="tl">
                <a:srgbClr val="000000">
                  <a:alpha val="43137"/>
                </a:srgbClr>
              </a:outerShdw>
            </a:effectLst>
          </a:endParaRPr>
        </a:p>
      </dgm:t>
    </dgm:pt>
    <dgm:pt modelId="{7BCF57B7-38F3-4C76-99EC-CA99AFF527A1}" type="parTrans" cxnId="{946DB463-E212-43D1-BCA0-33E179E1062B}">
      <dgm:prSet/>
      <dgm:spPr/>
      <dgm:t>
        <a:bodyPr/>
        <a:lstStyle/>
        <a:p>
          <a:endParaRPr lang="en-CY"/>
        </a:p>
      </dgm:t>
    </dgm:pt>
    <dgm:pt modelId="{3176B1FF-C6F4-4300-A602-9835586E4EA4}" type="sibTrans" cxnId="{946DB463-E212-43D1-BCA0-33E179E1062B}">
      <dgm:prSet/>
      <dgm:spPr/>
      <dgm:t>
        <a:bodyPr/>
        <a:lstStyle/>
        <a:p>
          <a:endParaRPr lang="en-CY"/>
        </a:p>
      </dgm:t>
    </dgm:pt>
    <dgm:pt modelId="{CD370319-4CE3-478A-B0D6-F5C94F5A3F44}" type="pres">
      <dgm:prSet presAssocID="{384D7F9C-EE8A-4552-B9F3-B5E53C6BAA8D}" presName="Name0" presStyleCnt="0">
        <dgm:presLayoutVars>
          <dgm:chMax val="1"/>
          <dgm:dir/>
          <dgm:animLvl val="ctr"/>
          <dgm:resizeHandles val="exact"/>
        </dgm:presLayoutVars>
      </dgm:prSet>
      <dgm:spPr/>
    </dgm:pt>
    <dgm:pt modelId="{D869E1A1-2312-4B7E-B9C0-153977DBCA33}" type="pres">
      <dgm:prSet presAssocID="{0835158A-78A9-4857-AD87-5DA8C1675836}" presName="centerShape" presStyleLbl="node0" presStyleIdx="0" presStyleCnt="1" custScaleX="154172" custScaleY="132601"/>
      <dgm:spPr/>
    </dgm:pt>
    <dgm:pt modelId="{1B3CEFCC-7B33-404A-87B5-9BB593C8F2C8}" type="pres">
      <dgm:prSet presAssocID="{D5500EEA-E45C-401B-9B2B-07BD34E636F4}" presName="node" presStyleLbl="node1" presStyleIdx="0" presStyleCnt="4" custScaleX="189977">
        <dgm:presLayoutVars>
          <dgm:bulletEnabled val="1"/>
        </dgm:presLayoutVars>
      </dgm:prSet>
      <dgm:spPr/>
    </dgm:pt>
    <dgm:pt modelId="{BF17D744-F234-41C6-BC75-97ADFDDA5675}" type="pres">
      <dgm:prSet presAssocID="{D5500EEA-E45C-401B-9B2B-07BD34E636F4}" presName="dummy" presStyleCnt="0"/>
      <dgm:spPr/>
    </dgm:pt>
    <dgm:pt modelId="{689DAF1F-D28B-4AFB-8795-7B740DDD1FA1}" type="pres">
      <dgm:prSet presAssocID="{F3E6853B-AE2B-4E01-AC90-A03396EF5FC5}" presName="sibTrans" presStyleLbl="sibTrans2D1" presStyleIdx="0" presStyleCnt="4"/>
      <dgm:spPr/>
    </dgm:pt>
    <dgm:pt modelId="{3E2CA8A8-0410-4423-81E1-486766C9EFF7}" type="pres">
      <dgm:prSet presAssocID="{79ABEB05-DD38-4FBC-8A6A-14E0932D1D99}" presName="node" presStyleLbl="node1" presStyleIdx="1" presStyleCnt="4" custScaleX="239648" custRadScaleRad="164099" custRadScaleInc="-3618">
        <dgm:presLayoutVars>
          <dgm:bulletEnabled val="1"/>
        </dgm:presLayoutVars>
      </dgm:prSet>
      <dgm:spPr/>
    </dgm:pt>
    <dgm:pt modelId="{ED08E5BA-EC2A-4666-B2BE-0D157DE4B28A}" type="pres">
      <dgm:prSet presAssocID="{79ABEB05-DD38-4FBC-8A6A-14E0932D1D99}" presName="dummy" presStyleCnt="0"/>
      <dgm:spPr/>
    </dgm:pt>
    <dgm:pt modelId="{29ADDAE3-34BD-435C-A971-1845AA168CC4}" type="pres">
      <dgm:prSet presAssocID="{CAF1A9CE-DCC4-4CD1-8723-966B7B2ED594}" presName="sibTrans" presStyleLbl="sibTrans2D1" presStyleIdx="1" presStyleCnt="4"/>
      <dgm:spPr/>
    </dgm:pt>
    <dgm:pt modelId="{F05A9605-4259-4D0E-9121-1E0C3AB5D366}" type="pres">
      <dgm:prSet presAssocID="{CFA2F101-4284-427C-8364-43AC64313784}" presName="node" presStyleLbl="node1" presStyleIdx="2" presStyleCnt="4" custScaleX="198141">
        <dgm:presLayoutVars>
          <dgm:bulletEnabled val="1"/>
        </dgm:presLayoutVars>
      </dgm:prSet>
      <dgm:spPr/>
    </dgm:pt>
    <dgm:pt modelId="{E22C09D8-6028-4233-B70D-2DDC7C626932}" type="pres">
      <dgm:prSet presAssocID="{CFA2F101-4284-427C-8364-43AC64313784}" presName="dummy" presStyleCnt="0"/>
      <dgm:spPr/>
    </dgm:pt>
    <dgm:pt modelId="{17CB32C7-4FB1-468B-8D68-6C75B7D0A1BB}" type="pres">
      <dgm:prSet presAssocID="{4E609069-7499-4980-8757-16B41DAEBAC7}" presName="sibTrans" presStyleLbl="sibTrans2D1" presStyleIdx="2" presStyleCnt="4"/>
      <dgm:spPr/>
    </dgm:pt>
    <dgm:pt modelId="{8FD4751E-064E-437B-8A71-E07F1ACEBE6E}" type="pres">
      <dgm:prSet presAssocID="{91B1E185-8ECB-4F64-B6C9-DDCC3D952A15}" presName="node" presStyleLbl="node1" presStyleIdx="3" presStyleCnt="4" custScaleX="230962" custRadScaleRad="166121" custRadScaleInc="4884">
        <dgm:presLayoutVars>
          <dgm:bulletEnabled val="1"/>
        </dgm:presLayoutVars>
      </dgm:prSet>
      <dgm:spPr/>
    </dgm:pt>
    <dgm:pt modelId="{C1C99CAC-7299-439A-A189-14D89DAA9152}" type="pres">
      <dgm:prSet presAssocID="{91B1E185-8ECB-4F64-B6C9-DDCC3D952A15}" presName="dummy" presStyleCnt="0"/>
      <dgm:spPr/>
    </dgm:pt>
    <dgm:pt modelId="{A67F6E0B-509E-4162-94D0-BED2B6A4E5C7}" type="pres">
      <dgm:prSet presAssocID="{3176B1FF-C6F4-4300-A602-9835586E4EA4}" presName="sibTrans" presStyleLbl="sibTrans2D1" presStyleIdx="3" presStyleCnt="4"/>
      <dgm:spPr/>
    </dgm:pt>
  </dgm:ptLst>
  <dgm:cxnLst>
    <dgm:cxn modelId="{595D272C-6BC8-456D-8737-E4312F9C0BA9}" type="presOf" srcId="{F3E6853B-AE2B-4E01-AC90-A03396EF5FC5}" destId="{689DAF1F-D28B-4AFB-8795-7B740DDD1FA1}" srcOrd="0" destOrd="0" presId="urn:microsoft.com/office/officeart/2005/8/layout/radial6"/>
    <dgm:cxn modelId="{946DB463-E212-43D1-BCA0-33E179E1062B}" srcId="{0835158A-78A9-4857-AD87-5DA8C1675836}" destId="{91B1E185-8ECB-4F64-B6C9-DDCC3D952A15}" srcOrd="3" destOrd="0" parTransId="{7BCF57B7-38F3-4C76-99EC-CA99AFF527A1}" sibTransId="{3176B1FF-C6F4-4300-A602-9835586E4EA4}"/>
    <dgm:cxn modelId="{97382B67-20A2-4063-B6CC-028B8F4A3B47}" type="presOf" srcId="{91B1E185-8ECB-4F64-B6C9-DDCC3D952A15}" destId="{8FD4751E-064E-437B-8A71-E07F1ACEBE6E}" srcOrd="0" destOrd="0" presId="urn:microsoft.com/office/officeart/2005/8/layout/radial6"/>
    <dgm:cxn modelId="{6CCD1E6B-AC27-4438-A47E-6C71D41CB00C}" type="presOf" srcId="{79ABEB05-DD38-4FBC-8A6A-14E0932D1D99}" destId="{3E2CA8A8-0410-4423-81E1-486766C9EFF7}" srcOrd="0" destOrd="0" presId="urn:microsoft.com/office/officeart/2005/8/layout/radial6"/>
    <dgm:cxn modelId="{E389C754-E2D0-497D-8ACB-883B4B6EB1FA}" srcId="{0835158A-78A9-4857-AD87-5DA8C1675836}" destId="{D5500EEA-E45C-401B-9B2B-07BD34E636F4}" srcOrd="0" destOrd="0" parTransId="{ECDF21DB-38C9-4AA6-9B1A-F2162CAADF62}" sibTransId="{F3E6853B-AE2B-4E01-AC90-A03396EF5FC5}"/>
    <dgm:cxn modelId="{0DF10075-241F-4F13-92E5-A2F18DEF1423}" type="presOf" srcId="{3176B1FF-C6F4-4300-A602-9835586E4EA4}" destId="{A67F6E0B-509E-4162-94D0-BED2B6A4E5C7}" srcOrd="0" destOrd="0" presId="urn:microsoft.com/office/officeart/2005/8/layout/radial6"/>
    <dgm:cxn modelId="{D4C1765A-AF81-42A0-AE98-71CEA967DED1}" type="presOf" srcId="{CFA2F101-4284-427C-8364-43AC64313784}" destId="{F05A9605-4259-4D0E-9121-1E0C3AB5D366}" srcOrd="0" destOrd="0" presId="urn:microsoft.com/office/officeart/2005/8/layout/radial6"/>
    <dgm:cxn modelId="{9566E17B-7BB3-44CD-86E6-7279E5D8CA5A}" type="presOf" srcId="{D5500EEA-E45C-401B-9B2B-07BD34E636F4}" destId="{1B3CEFCC-7B33-404A-87B5-9BB593C8F2C8}" srcOrd="0" destOrd="0" presId="urn:microsoft.com/office/officeart/2005/8/layout/radial6"/>
    <dgm:cxn modelId="{7266C991-C7F5-4C97-A210-F7A708370F5B}" type="presOf" srcId="{0835158A-78A9-4857-AD87-5DA8C1675836}" destId="{D869E1A1-2312-4B7E-B9C0-153977DBCA33}" srcOrd="0" destOrd="0" presId="urn:microsoft.com/office/officeart/2005/8/layout/radial6"/>
    <dgm:cxn modelId="{A10B2597-50DE-4169-910C-B594B267F028}" srcId="{0835158A-78A9-4857-AD87-5DA8C1675836}" destId="{CFA2F101-4284-427C-8364-43AC64313784}" srcOrd="2" destOrd="0" parTransId="{BFDF2694-DC28-495E-8D2E-535700480C64}" sibTransId="{4E609069-7499-4980-8757-16B41DAEBAC7}"/>
    <dgm:cxn modelId="{B11C38B4-D802-465D-AC9A-1C7461F1E0C5}" srcId="{0835158A-78A9-4857-AD87-5DA8C1675836}" destId="{79ABEB05-DD38-4FBC-8A6A-14E0932D1D99}" srcOrd="1" destOrd="0" parTransId="{474C2F59-12F7-450E-AEF0-6799475FA222}" sibTransId="{CAF1A9CE-DCC4-4CD1-8723-966B7B2ED594}"/>
    <dgm:cxn modelId="{43BD56CE-98F6-44A4-AC64-80B6E488DCC0}" srcId="{384D7F9C-EE8A-4552-B9F3-B5E53C6BAA8D}" destId="{0835158A-78A9-4857-AD87-5DA8C1675836}" srcOrd="0" destOrd="0" parTransId="{D969DBC0-9B8E-40A9-ABA8-F0A6E28E08DF}" sibTransId="{5C697285-2254-47FB-B2B2-B33AE72B8DDD}"/>
    <dgm:cxn modelId="{ECD893F2-6A87-4006-825F-391AF4FE573C}" type="presOf" srcId="{CAF1A9CE-DCC4-4CD1-8723-966B7B2ED594}" destId="{29ADDAE3-34BD-435C-A971-1845AA168CC4}" srcOrd="0" destOrd="0" presId="urn:microsoft.com/office/officeart/2005/8/layout/radial6"/>
    <dgm:cxn modelId="{22F2ABF3-545F-43F4-AEE0-2D1C3D6AA250}" type="presOf" srcId="{4E609069-7499-4980-8757-16B41DAEBAC7}" destId="{17CB32C7-4FB1-468B-8D68-6C75B7D0A1BB}" srcOrd="0" destOrd="0" presId="urn:microsoft.com/office/officeart/2005/8/layout/radial6"/>
    <dgm:cxn modelId="{371295FF-2D14-4605-93DA-4EA8E0FE7E2D}" type="presOf" srcId="{384D7F9C-EE8A-4552-B9F3-B5E53C6BAA8D}" destId="{CD370319-4CE3-478A-B0D6-F5C94F5A3F44}" srcOrd="0" destOrd="0" presId="urn:microsoft.com/office/officeart/2005/8/layout/radial6"/>
    <dgm:cxn modelId="{10C87008-FFCC-4956-B634-59EC3A5FEF62}" type="presParOf" srcId="{CD370319-4CE3-478A-B0D6-F5C94F5A3F44}" destId="{D869E1A1-2312-4B7E-B9C0-153977DBCA33}" srcOrd="0" destOrd="0" presId="urn:microsoft.com/office/officeart/2005/8/layout/radial6"/>
    <dgm:cxn modelId="{4725584B-041F-42E2-9449-84458E3687CB}" type="presParOf" srcId="{CD370319-4CE3-478A-B0D6-F5C94F5A3F44}" destId="{1B3CEFCC-7B33-404A-87B5-9BB593C8F2C8}" srcOrd="1" destOrd="0" presId="urn:microsoft.com/office/officeart/2005/8/layout/radial6"/>
    <dgm:cxn modelId="{0409D394-AC69-4163-976E-5B03B18B9EF5}" type="presParOf" srcId="{CD370319-4CE3-478A-B0D6-F5C94F5A3F44}" destId="{BF17D744-F234-41C6-BC75-97ADFDDA5675}" srcOrd="2" destOrd="0" presId="urn:microsoft.com/office/officeart/2005/8/layout/radial6"/>
    <dgm:cxn modelId="{B755CD1B-804B-46E4-BF96-EFA8941933FA}" type="presParOf" srcId="{CD370319-4CE3-478A-B0D6-F5C94F5A3F44}" destId="{689DAF1F-D28B-4AFB-8795-7B740DDD1FA1}" srcOrd="3" destOrd="0" presId="urn:microsoft.com/office/officeart/2005/8/layout/radial6"/>
    <dgm:cxn modelId="{7B3A473A-732C-4F11-B6F9-084BDA59EEE3}" type="presParOf" srcId="{CD370319-4CE3-478A-B0D6-F5C94F5A3F44}" destId="{3E2CA8A8-0410-4423-81E1-486766C9EFF7}" srcOrd="4" destOrd="0" presId="urn:microsoft.com/office/officeart/2005/8/layout/radial6"/>
    <dgm:cxn modelId="{0E3CE722-6F45-4FB2-A95A-7190F68DC43E}" type="presParOf" srcId="{CD370319-4CE3-478A-B0D6-F5C94F5A3F44}" destId="{ED08E5BA-EC2A-4666-B2BE-0D157DE4B28A}" srcOrd="5" destOrd="0" presId="urn:microsoft.com/office/officeart/2005/8/layout/radial6"/>
    <dgm:cxn modelId="{5553FCF4-85AC-41E4-8CAC-70B5AE69FE98}" type="presParOf" srcId="{CD370319-4CE3-478A-B0D6-F5C94F5A3F44}" destId="{29ADDAE3-34BD-435C-A971-1845AA168CC4}" srcOrd="6" destOrd="0" presId="urn:microsoft.com/office/officeart/2005/8/layout/radial6"/>
    <dgm:cxn modelId="{26DCDA32-CB9E-4557-BACB-55CF3468E47D}" type="presParOf" srcId="{CD370319-4CE3-478A-B0D6-F5C94F5A3F44}" destId="{F05A9605-4259-4D0E-9121-1E0C3AB5D366}" srcOrd="7" destOrd="0" presId="urn:microsoft.com/office/officeart/2005/8/layout/radial6"/>
    <dgm:cxn modelId="{10653427-3AE2-4F78-90DD-B040E45E2E3B}" type="presParOf" srcId="{CD370319-4CE3-478A-B0D6-F5C94F5A3F44}" destId="{E22C09D8-6028-4233-B70D-2DDC7C626932}" srcOrd="8" destOrd="0" presId="urn:microsoft.com/office/officeart/2005/8/layout/radial6"/>
    <dgm:cxn modelId="{8EC34A41-8E1E-4C2A-9154-BD5DA54CC23B}" type="presParOf" srcId="{CD370319-4CE3-478A-B0D6-F5C94F5A3F44}" destId="{17CB32C7-4FB1-468B-8D68-6C75B7D0A1BB}" srcOrd="9" destOrd="0" presId="urn:microsoft.com/office/officeart/2005/8/layout/radial6"/>
    <dgm:cxn modelId="{F64B31C7-D138-419D-90CE-F44C80318A40}" type="presParOf" srcId="{CD370319-4CE3-478A-B0D6-F5C94F5A3F44}" destId="{8FD4751E-064E-437B-8A71-E07F1ACEBE6E}" srcOrd="10" destOrd="0" presId="urn:microsoft.com/office/officeart/2005/8/layout/radial6"/>
    <dgm:cxn modelId="{9BF3972A-7BCB-420A-9AD0-FF1B90CDEA2B}" type="presParOf" srcId="{CD370319-4CE3-478A-B0D6-F5C94F5A3F44}" destId="{C1C99CAC-7299-439A-A189-14D89DAA9152}" srcOrd="11" destOrd="0" presId="urn:microsoft.com/office/officeart/2005/8/layout/radial6"/>
    <dgm:cxn modelId="{9DBA84E1-2D1C-4A48-9393-76D871A781D2}" type="presParOf" srcId="{CD370319-4CE3-478A-B0D6-F5C94F5A3F44}" destId="{A67F6E0B-509E-4162-94D0-BED2B6A4E5C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F69B7-2C6E-4D80-8990-D6C67E4F7251}" type="doc">
      <dgm:prSet loTypeId="urn:microsoft.com/office/officeart/2005/8/layout/target1" loCatId="relationship" qsTypeId="urn:microsoft.com/office/officeart/2005/8/quickstyle/3d5" qsCatId="3D" csTypeId="urn:microsoft.com/office/officeart/2005/8/colors/colorful5" csCatId="colorful" phldr="1"/>
      <dgm:spPr/>
    </dgm:pt>
    <dgm:pt modelId="{1B47E00A-99E9-4A6C-944F-4AD241B4A535}">
      <dgm:prSet phldrT="[Text]" custT="1"/>
      <dgm:spPr>
        <a:ln>
          <a:solidFill>
            <a:schemeClr val="accent3">
              <a:lumMod val="50000"/>
            </a:schemeClr>
          </a:solidFill>
        </a:ln>
      </dgm:spPr>
      <dgm:t>
        <a:bodyPr tIns="0" rIns="0"/>
        <a:lstStyle/>
        <a:p>
          <a:r>
            <a:rPr lang="el-GR" sz="2400" b="1" i="1" dirty="0">
              <a:solidFill>
                <a:srgbClr val="FF0000"/>
              </a:solidFill>
            </a:rPr>
            <a:t>Πολυπολιτισμική Επάρκεια Εαυτού</a:t>
          </a:r>
          <a:endParaRPr lang="en-CY" sz="2400" b="1" i="1" dirty="0">
            <a:solidFill>
              <a:srgbClr val="FF0000"/>
            </a:solidFill>
          </a:endParaRPr>
        </a:p>
      </dgm:t>
    </dgm:pt>
    <dgm:pt modelId="{3974EACB-AA25-4B80-90E5-579531138146}" type="parTrans" cxnId="{4CBD759C-60C8-4558-8C75-C0E371ACABAE}">
      <dgm:prSet/>
      <dgm:spPr/>
      <dgm:t>
        <a:bodyPr/>
        <a:lstStyle/>
        <a:p>
          <a:endParaRPr lang="en-CY"/>
        </a:p>
      </dgm:t>
    </dgm:pt>
    <dgm:pt modelId="{244F3E7D-DFB8-498A-8BE4-AEB9A25845F7}" type="sibTrans" cxnId="{4CBD759C-60C8-4558-8C75-C0E371ACABAE}">
      <dgm:prSet/>
      <dgm:spPr/>
      <dgm:t>
        <a:bodyPr/>
        <a:lstStyle/>
        <a:p>
          <a:endParaRPr lang="en-CY"/>
        </a:p>
      </dgm:t>
    </dgm:pt>
    <dgm:pt modelId="{3CEAAABC-A6B0-4699-884C-9C9309E9309F}">
      <dgm:prSet phldrT="[Text]"/>
      <dgm:spPr/>
      <dgm:t>
        <a:bodyPr/>
        <a:lstStyle/>
        <a:p>
          <a:r>
            <a:rPr lang="el-GR" dirty="0"/>
            <a:t>Πολυπολιτισμική Επάρκεια «Άλλου»</a:t>
          </a:r>
          <a:endParaRPr lang="en-CY" dirty="0"/>
        </a:p>
      </dgm:t>
    </dgm:pt>
    <dgm:pt modelId="{18A1676C-1F1D-42E5-ADC0-BEA7146F9290}" type="parTrans" cxnId="{F3A52758-8FDC-476F-AB26-5556F1605936}">
      <dgm:prSet/>
      <dgm:spPr/>
      <dgm:t>
        <a:bodyPr/>
        <a:lstStyle/>
        <a:p>
          <a:endParaRPr lang="en-CY"/>
        </a:p>
      </dgm:t>
    </dgm:pt>
    <dgm:pt modelId="{9DEA4198-9791-4837-9C1B-454EAA894C4E}" type="sibTrans" cxnId="{F3A52758-8FDC-476F-AB26-5556F1605936}">
      <dgm:prSet/>
      <dgm:spPr/>
      <dgm:t>
        <a:bodyPr/>
        <a:lstStyle/>
        <a:p>
          <a:endParaRPr lang="en-CY"/>
        </a:p>
      </dgm:t>
    </dgm:pt>
    <dgm:pt modelId="{1393C6D3-C2D6-4128-A287-366A95912E99}">
      <dgm:prSet phldrT="[Text]"/>
      <dgm:spPr/>
      <dgm:t>
        <a:bodyPr/>
        <a:lstStyle/>
        <a:p>
          <a:r>
            <a:rPr lang="el-GR" dirty="0"/>
            <a:t>Πολυπολιτισμικές Δεξιότητες</a:t>
          </a:r>
          <a:endParaRPr lang="en-CY" dirty="0"/>
        </a:p>
      </dgm:t>
    </dgm:pt>
    <dgm:pt modelId="{9769D7EC-1142-454D-80A7-C4A623BD2924}" type="parTrans" cxnId="{C3F03BF0-F757-4CC3-87F2-33AF132489A0}">
      <dgm:prSet/>
      <dgm:spPr/>
      <dgm:t>
        <a:bodyPr/>
        <a:lstStyle/>
        <a:p>
          <a:endParaRPr lang="en-CY"/>
        </a:p>
      </dgm:t>
    </dgm:pt>
    <dgm:pt modelId="{30C27924-0431-4107-8310-D537F83CD873}" type="sibTrans" cxnId="{C3F03BF0-F757-4CC3-87F2-33AF132489A0}">
      <dgm:prSet/>
      <dgm:spPr/>
      <dgm:t>
        <a:bodyPr/>
        <a:lstStyle/>
        <a:p>
          <a:endParaRPr lang="en-CY"/>
        </a:p>
      </dgm:t>
    </dgm:pt>
    <dgm:pt modelId="{11325702-E6A8-41E5-8EA7-1535A9BBCF2B}" type="pres">
      <dgm:prSet presAssocID="{F70F69B7-2C6E-4D80-8990-D6C67E4F7251}" presName="composite" presStyleCnt="0">
        <dgm:presLayoutVars>
          <dgm:chMax val="5"/>
          <dgm:dir/>
          <dgm:resizeHandles val="exact"/>
        </dgm:presLayoutVars>
      </dgm:prSet>
      <dgm:spPr/>
    </dgm:pt>
    <dgm:pt modelId="{F756BDF5-001F-44BB-90D5-E738B0A730D9}" type="pres">
      <dgm:prSet presAssocID="{1B47E00A-99E9-4A6C-944F-4AD241B4A535}" presName="circle1" presStyleLbl="lnNode1" presStyleIdx="0" presStyleCnt="3"/>
      <dgm:spPr/>
    </dgm:pt>
    <dgm:pt modelId="{DB3E2076-864A-4ACF-B0C9-A0296DCA9978}" type="pres">
      <dgm:prSet presAssocID="{1B47E00A-99E9-4A6C-944F-4AD241B4A535}" presName="text1" presStyleLbl="revTx" presStyleIdx="0" presStyleCnt="3" custScaleY="110278">
        <dgm:presLayoutVars>
          <dgm:bulletEnabled val="1"/>
        </dgm:presLayoutVars>
      </dgm:prSet>
      <dgm:spPr/>
    </dgm:pt>
    <dgm:pt modelId="{FBA396D3-5187-4AD5-A0E5-E99734914CD9}" type="pres">
      <dgm:prSet presAssocID="{1B47E00A-99E9-4A6C-944F-4AD241B4A535}" presName="line1" presStyleLbl="callout" presStyleIdx="0" presStyleCnt="6"/>
      <dgm:spPr/>
    </dgm:pt>
    <dgm:pt modelId="{5FCFCCA7-35BC-4B4D-9AF1-58F72B2ABF78}" type="pres">
      <dgm:prSet presAssocID="{1B47E00A-99E9-4A6C-944F-4AD241B4A535}" presName="d1" presStyleLbl="callout" presStyleIdx="1" presStyleCnt="6"/>
      <dgm:spPr/>
    </dgm:pt>
    <dgm:pt modelId="{4D101BD5-9DE5-4AA5-BC06-5696D6CDFBE4}" type="pres">
      <dgm:prSet presAssocID="{3CEAAABC-A6B0-4699-884C-9C9309E9309F}" presName="circle2" presStyleLbl="lnNode1" presStyleIdx="1" presStyleCnt="3"/>
      <dgm:spPr/>
    </dgm:pt>
    <dgm:pt modelId="{228F15D0-78CB-4927-AC50-665E93A9BDEE}" type="pres">
      <dgm:prSet presAssocID="{3CEAAABC-A6B0-4699-884C-9C9309E9309F}" presName="text2" presStyleLbl="revTx" presStyleIdx="1" presStyleCnt="3">
        <dgm:presLayoutVars>
          <dgm:bulletEnabled val="1"/>
        </dgm:presLayoutVars>
      </dgm:prSet>
      <dgm:spPr/>
    </dgm:pt>
    <dgm:pt modelId="{05E7D2FD-4383-4E04-86CD-21DAA3764C67}" type="pres">
      <dgm:prSet presAssocID="{3CEAAABC-A6B0-4699-884C-9C9309E9309F}" presName="line2" presStyleLbl="callout" presStyleIdx="2" presStyleCnt="6"/>
      <dgm:spPr/>
    </dgm:pt>
    <dgm:pt modelId="{977D3744-F60C-403A-9434-EB4863B5057E}" type="pres">
      <dgm:prSet presAssocID="{3CEAAABC-A6B0-4699-884C-9C9309E9309F}" presName="d2" presStyleLbl="callout" presStyleIdx="3" presStyleCnt="6"/>
      <dgm:spPr/>
    </dgm:pt>
    <dgm:pt modelId="{FBF2C67E-C41F-4C9B-8BE7-3EB074B35528}" type="pres">
      <dgm:prSet presAssocID="{1393C6D3-C2D6-4128-A287-366A95912E99}" presName="circle3" presStyleLbl="lnNode1" presStyleIdx="2" presStyleCnt="3"/>
      <dgm:spPr/>
    </dgm:pt>
    <dgm:pt modelId="{E717932B-10CF-4ADF-9AA6-A1082DB7E5E7}" type="pres">
      <dgm:prSet presAssocID="{1393C6D3-C2D6-4128-A287-366A95912E99}" presName="text3" presStyleLbl="revTx" presStyleIdx="2" presStyleCnt="3">
        <dgm:presLayoutVars>
          <dgm:bulletEnabled val="1"/>
        </dgm:presLayoutVars>
      </dgm:prSet>
      <dgm:spPr/>
    </dgm:pt>
    <dgm:pt modelId="{0895533E-689F-4BD3-B103-E2A8762AADAE}" type="pres">
      <dgm:prSet presAssocID="{1393C6D3-C2D6-4128-A287-366A95912E99}" presName="line3" presStyleLbl="callout" presStyleIdx="4" presStyleCnt="6"/>
      <dgm:spPr/>
    </dgm:pt>
    <dgm:pt modelId="{E1848F90-D7D5-4DEF-933A-1280514539E2}" type="pres">
      <dgm:prSet presAssocID="{1393C6D3-C2D6-4128-A287-366A95912E99}" presName="d3" presStyleLbl="callout" presStyleIdx="5" presStyleCnt="6"/>
      <dgm:spPr/>
    </dgm:pt>
  </dgm:ptLst>
  <dgm:cxnLst>
    <dgm:cxn modelId="{B94CAA17-4CF0-447F-9E51-9AA9CBE96EBA}" type="presOf" srcId="{1393C6D3-C2D6-4128-A287-366A95912E99}" destId="{E717932B-10CF-4ADF-9AA6-A1082DB7E5E7}" srcOrd="0" destOrd="0" presId="urn:microsoft.com/office/officeart/2005/8/layout/target1"/>
    <dgm:cxn modelId="{A8FD354D-E14A-4A30-B398-3D7092999DA1}" type="presOf" srcId="{1B47E00A-99E9-4A6C-944F-4AD241B4A535}" destId="{DB3E2076-864A-4ACF-B0C9-A0296DCA9978}" srcOrd="0" destOrd="0" presId="urn:microsoft.com/office/officeart/2005/8/layout/target1"/>
    <dgm:cxn modelId="{8AAFAB71-4A39-4B7D-9FD2-2735B1815F54}" type="presOf" srcId="{3CEAAABC-A6B0-4699-884C-9C9309E9309F}" destId="{228F15D0-78CB-4927-AC50-665E93A9BDEE}" srcOrd="0" destOrd="0" presId="urn:microsoft.com/office/officeart/2005/8/layout/target1"/>
    <dgm:cxn modelId="{F3A52758-8FDC-476F-AB26-5556F1605936}" srcId="{F70F69B7-2C6E-4D80-8990-D6C67E4F7251}" destId="{3CEAAABC-A6B0-4699-884C-9C9309E9309F}" srcOrd="1" destOrd="0" parTransId="{18A1676C-1F1D-42E5-ADC0-BEA7146F9290}" sibTransId="{9DEA4198-9791-4837-9C1B-454EAA894C4E}"/>
    <dgm:cxn modelId="{4CBD759C-60C8-4558-8C75-C0E371ACABAE}" srcId="{F70F69B7-2C6E-4D80-8990-D6C67E4F7251}" destId="{1B47E00A-99E9-4A6C-944F-4AD241B4A535}" srcOrd="0" destOrd="0" parTransId="{3974EACB-AA25-4B80-90E5-579531138146}" sibTransId="{244F3E7D-DFB8-498A-8BE4-AEB9A25845F7}"/>
    <dgm:cxn modelId="{8CB5FAB5-5FCE-4F29-BD0D-9D5E4C7035A3}" type="presOf" srcId="{F70F69B7-2C6E-4D80-8990-D6C67E4F7251}" destId="{11325702-E6A8-41E5-8EA7-1535A9BBCF2B}" srcOrd="0" destOrd="0" presId="urn:microsoft.com/office/officeart/2005/8/layout/target1"/>
    <dgm:cxn modelId="{C3F03BF0-F757-4CC3-87F2-33AF132489A0}" srcId="{F70F69B7-2C6E-4D80-8990-D6C67E4F7251}" destId="{1393C6D3-C2D6-4128-A287-366A95912E99}" srcOrd="2" destOrd="0" parTransId="{9769D7EC-1142-454D-80A7-C4A623BD2924}" sibTransId="{30C27924-0431-4107-8310-D537F83CD873}"/>
    <dgm:cxn modelId="{F91D88F8-45F4-41B7-B296-4E989C471716}" type="presParOf" srcId="{11325702-E6A8-41E5-8EA7-1535A9BBCF2B}" destId="{F756BDF5-001F-44BB-90D5-E738B0A730D9}" srcOrd="0" destOrd="0" presId="urn:microsoft.com/office/officeart/2005/8/layout/target1"/>
    <dgm:cxn modelId="{CB0DA27D-4C87-4A34-933B-46EC0E5C7EDD}" type="presParOf" srcId="{11325702-E6A8-41E5-8EA7-1535A9BBCF2B}" destId="{DB3E2076-864A-4ACF-B0C9-A0296DCA9978}" srcOrd="1" destOrd="0" presId="urn:microsoft.com/office/officeart/2005/8/layout/target1"/>
    <dgm:cxn modelId="{6EA66D52-03CA-4D54-90C0-0DFB922AE4BC}" type="presParOf" srcId="{11325702-E6A8-41E5-8EA7-1535A9BBCF2B}" destId="{FBA396D3-5187-4AD5-A0E5-E99734914CD9}" srcOrd="2" destOrd="0" presId="urn:microsoft.com/office/officeart/2005/8/layout/target1"/>
    <dgm:cxn modelId="{8631DA6A-7218-4D56-8D03-CE542DEEF745}" type="presParOf" srcId="{11325702-E6A8-41E5-8EA7-1535A9BBCF2B}" destId="{5FCFCCA7-35BC-4B4D-9AF1-58F72B2ABF78}" srcOrd="3" destOrd="0" presId="urn:microsoft.com/office/officeart/2005/8/layout/target1"/>
    <dgm:cxn modelId="{9BFBA43C-ADD7-4283-865B-47A402D9FB6F}" type="presParOf" srcId="{11325702-E6A8-41E5-8EA7-1535A9BBCF2B}" destId="{4D101BD5-9DE5-4AA5-BC06-5696D6CDFBE4}" srcOrd="4" destOrd="0" presId="urn:microsoft.com/office/officeart/2005/8/layout/target1"/>
    <dgm:cxn modelId="{DED680EA-8577-40FF-ABF5-E653D56D4208}" type="presParOf" srcId="{11325702-E6A8-41E5-8EA7-1535A9BBCF2B}" destId="{228F15D0-78CB-4927-AC50-665E93A9BDEE}" srcOrd="5" destOrd="0" presId="urn:microsoft.com/office/officeart/2005/8/layout/target1"/>
    <dgm:cxn modelId="{7161B5F8-586A-4B70-AD66-35A5760F0D5A}" type="presParOf" srcId="{11325702-E6A8-41E5-8EA7-1535A9BBCF2B}" destId="{05E7D2FD-4383-4E04-86CD-21DAA3764C67}" srcOrd="6" destOrd="0" presId="urn:microsoft.com/office/officeart/2005/8/layout/target1"/>
    <dgm:cxn modelId="{6A27BDEE-2FE2-4693-9CF7-43A3D20AA85B}" type="presParOf" srcId="{11325702-E6A8-41E5-8EA7-1535A9BBCF2B}" destId="{977D3744-F60C-403A-9434-EB4863B5057E}" srcOrd="7" destOrd="0" presId="urn:microsoft.com/office/officeart/2005/8/layout/target1"/>
    <dgm:cxn modelId="{7090D99A-1513-4B5D-AFAC-40E1309A6724}" type="presParOf" srcId="{11325702-E6A8-41E5-8EA7-1535A9BBCF2B}" destId="{FBF2C67E-C41F-4C9B-8BE7-3EB074B35528}" srcOrd="8" destOrd="0" presId="urn:microsoft.com/office/officeart/2005/8/layout/target1"/>
    <dgm:cxn modelId="{E0F9F738-CD68-42B8-A01D-C9F1106C6B35}" type="presParOf" srcId="{11325702-E6A8-41E5-8EA7-1535A9BBCF2B}" destId="{E717932B-10CF-4ADF-9AA6-A1082DB7E5E7}" srcOrd="9" destOrd="0" presId="urn:microsoft.com/office/officeart/2005/8/layout/target1"/>
    <dgm:cxn modelId="{31D6FAA5-9CB3-4465-B006-737A85ABC4A3}" type="presParOf" srcId="{11325702-E6A8-41E5-8EA7-1535A9BBCF2B}" destId="{0895533E-689F-4BD3-B103-E2A8762AADAE}" srcOrd="10" destOrd="0" presId="urn:microsoft.com/office/officeart/2005/8/layout/target1"/>
    <dgm:cxn modelId="{998FC48C-4CD2-45F8-84DF-87C2345BE392}" type="presParOf" srcId="{11325702-E6A8-41E5-8EA7-1535A9BBCF2B}" destId="{E1848F90-D7D5-4DEF-933A-1280514539E2}"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FFA49-502F-446C-8BA5-2C65D011DD0D}">
      <dsp:nvSpPr>
        <dsp:cNvPr id="0" name=""/>
        <dsp:cNvSpPr/>
      </dsp:nvSpPr>
      <dsp:spPr>
        <a:xfrm>
          <a:off x="1200582" y="0"/>
          <a:ext cx="6004559" cy="6004559"/>
        </a:xfrm>
        <a:prstGeom prst="triangle">
          <a:avLst/>
        </a:prstGeom>
        <a:solidFill>
          <a:schemeClr val="accent1">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B18D8-09FF-43D2-AE30-6911E563918A}">
      <dsp:nvSpPr>
        <dsp:cNvPr id="0" name=""/>
        <dsp:cNvSpPr/>
      </dsp:nvSpPr>
      <dsp:spPr>
        <a:xfrm>
          <a:off x="4208787" y="238004"/>
          <a:ext cx="6459522" cy="1372412"/>
        </a:xfrm>
        <a:prstGeom prst="roundRect">
          <a:avLst/>
        </a:prstGeom>
        <a:solidFill>
          <a:schemeClr val="lt1">
            <a:alpha val="90000"/>
            <a:hueOff val="0"/>
            <a:satOff val="0"/>
            <a:lumOff val="0"/>
            <a:alphaOff val="0"/>
          </a:schemeClr>
        </a:solidFill>
        <a:ln w="254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Το συγκεκριμένο</a:t>
          </a:r>
          <a:r>
            <a:rPr lang="en-US" sz="2800" b="1" kern="1200" dirty="0"/>
            <a:t>:</a:t>
          </a:r>
          <a:r>
            <a:rPr lang="el-GR" sz="2800" b="1" kern="1200" dirty="0"/>
            <a:t> </a:t>
          </a:r>
          <a:r>
            <a:rPr lang="el-GR" sz="2800" kern="1200" dirty="0"/>
            <a:t>επιφανειακές διαστάσεις όπως τα ρούχα, μουσική, φαγητά, παιχνίδια, κλπ. </a:t>
          </a:r>
          <a:endParaRPr lang="en-CY" sz="2800" kern="1200" dirty="0"/>
        </a:p>
      </dsp:txBody>
      <dsp:txXfrm>
        <a:off x="4275783" y="305000"/>
        <a:ext cx="6325530" cy="1238420"/>
      </dsp:txXfrm>
    </dsp:sp>
    <dsp:sp modelId="{441E5606-634B-48B3-806E-11C246049689}">
      <dsp:nvSpPr>
        <dsp:cNvPr id="0" name=""/>
        <dsp:cNvSpPr/>
      </dsp:nvSpPr>
      <dsp:spPr>
        <a:xfrm>
          <a:off x="4208240" y="2105455"/>
          <a:ext cx="6460068" cy="1701860"/>
        </a:xfrm>
        <a:prstGeom prst="roundRect">
          <a:avLst/>
        </a:prstGeom>
        <a:solidFill>
          <a:schemeClr val="lt1">
            <a:alpha val="90000"/>
            <a:hueOff val="0"/>
            <a:satOff val="0"/>
            <a:lumOff val="0"/>
            <a:alphaOff val="0"/>
          </a:schemeClr>
        </a:solidFill>
        <a:ln w="254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Το </a:t>
          </a:r>
          <a:r>
            <a:rPr lang="el-GR" sz="2400" b="1" kern="1200" dirty="0" err="1"/>
            <a:t>συμπεριφορικό</a:t>
          </a:r>
          <a:r>
            <a:rPr lang="en-US" sz="2400" b="1" kern="1200" dirty="0"/>
            <a:t>: </a:t>
          </a:r>
          <a:r>
            <a:rPr lang="el-GR" sz="2400" kern="1200" dirty="0"/>
            <a:t>ορισμός της κοινωνικής τάξης και ρόλων, τη γλώσσα, ρόλους φύλου, δομή οικογένειας, πολίτικες πεποιθήσεις, προσεγγίσεις στη μη-λεκτική επικοινωνία. </a:t>
          </a:r>
          <a:r>
            <a:rPr lang="el-GR" sz="2400" b="1" u="sng" kern="1200" dirty="0"/>
            <a:t>Αντανακλά</a:t>
          </a:r>
          <a:r>
            <a:rPr lang="el-GR" sz="2400" b="1" kern="1200" dirty="0"/>
            <a:t> τις αξίες</a:t>
          </a:r>
          <a:endParaRPr lang="en-CY" sz="2400" b="1" kern="1200" dirty="0"/>
        </a:p>
      </dsp:txBody>
      <dsp:txXfrm>
        <a:off x="4291318" y="2188533"/>
        <a:ext cx="6293912" cy="1535704"/>
      </dsp:txXfrm>
    </dsp:sp>
    <dsp:sp modelId="{53276352-3766-4AA7-99AB-9629B829CEA2}">
      <dsp:nvSpPr>
        <dsp:cNvPr id="0" name=""/>
        <dsp:cNvSpPr/>
      </dsp:nvSpPr>
      <dsp:spPr>
        <a:xfrm>
          <a:off x="4185935" y="4323337"/>
          <a:ext cx="6472129" cy="1486741"/>
        </a:xfrm>
        <a:prstGeom prst="roundRect">
          <a:avLst/>
        </a:prstGeom>
        <a:solidFill>
          <a:schemeClr val="lt1">
            <a:alpha val="90000"/>
            <a:hueOff val="0"/>
            <a:satOff val="0"/>
            <a:lumOff val="0"/>
            <a:alphaOff val="0"/>
          </a:schemeClr>
        </a:solidFill>
        <a:ln w="254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Το συμβολικό</a:t>
          </a:r>
          <a:r>
            <a:rPr lang="en-US" sz="2000" b="1" kern="1200" dirty="0"/>
            <a:t>:</a:t>
          </a:r>
          <a:r>
            <a:rPr lang="el-GR" sz="2000" b="1" kern="1200" dirty="0"/>
            <a:t> </a:t>
          </a:r>
          <a:r>
            <a:rPr lang="el-GR" sz="2000" b="1" u="sng" kern="1200" dirty="0"/>
            <a:t>συμπεριλαμβάνει</a:t>
          </a:r>
          <a:r>
            <a:rPr lang="el-GR" sz="2000" kern="1200" dirty="0"/>
            <a:t> τις αξίες μας και τις πεποιθήσεις μας. Συμπεριλαμβάνει το σύστημα αξιών, τα ήθη και έθιμα, τη θρησκεία, την πνευματικότητα, κοσμοθεωρία, πιστεύω, κλπ.</a:t>
          </a:r>
          <a:endParaRPr lang="en-CY" sz="2000" kern="1200" dirty="0"/>
        </a:p>
      </dsp:txBody>
      <dsp:txXfrm>
        <a:off x="4258512" y="4395914"/>
        <a:ext cx="6326975" cy="1341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F6E0B-509E-4162-94D0-BED2B6A4E5C7}">
      <dsp:nvSpPr>
        <dsp:cNvPr id="0" name=""/>
        <dsp:cNvSpPr/>
      </dsp:nvSpPr>
      <dsp:spPr>
        <a:xfrm>
          <a:off x="1771896" y="208978"/>
          <a:ext cx="5029328" cy="5029328"/>
        </a:xfrm>
        <a:prstGeom prst="blockArc">
          <a:avLst>
            <a:gd name="adj1" fmla="val 10182160"/>
            <a:gd name="adj2" fmla="val 18531132"/>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7CB32C7-4FB1-468B-8D68-6C75B7D0A1BB}">
      <dsp:nvSpPr>
        <dsp:cNvPr id="0" name=""/>
        <dsp:cNvSpPr/>
      </dsp:nvSpPr>
      <dsp:spPr>
        <a:xfrm>
          <a:off x="1709742" y="1347619"/>
          <a:ext cx="5029328" cy="5029328"/>
        </a:xfrm>
        <a:prstGeom prst="blockArc">
          <a:avLst>
            <a:gd name="adj1" fmla="val 2955650"/>
            <a:gd name="adj2" fmla="val 11792772"/>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ADDAE3-34BD-435C-A971-1845AA168CC4}">
      <dsp:nvSpPr>
        <dsp:cNvPr id="0" name=""/>
        <dsp:cNvSpPr/>
      </dsp:nvSpPr>
      <dsp:spPr>
        <a:xfrm>
          <a:off x="4905162" y="1338436"/>
          <a:ext cx="5029328" cy="5029328"/>
        </a:xfrm>
        <a:prstGeom prst="blockArc">
          <a:avLst>
            <a:gd name="adj1" fmla="val 20661366"/>
            <a:gd name="adj2" fmla="val 7824591"/>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89DAF1F-D28B-4AFB-8795-7B740DDD1FA1}">
      <dsp:nvSpPr>
        <dsp:cNvPr id="0" name=""/>
        <dsp:cNvSpPr/>
      </dsp:nvSpPr>
      <dsp:spPr>
        <a:xfrm>
          <a:off x="4859966" y="203941"/>
          <a:ext cx="5029328" cy="5029328"/>
        </a:xfrm>
        <a:prstGeom prst="blockArc">
          <a:avLst>
            <a:gd name="adj1" fmla="val 13857652"/>
            <a:gd name="adj2" fmla="val 66487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69E1A1-2312-4B7E-B9C0-153977DBCA33}">
      <dsp:nvSpPr>
        <dsp:cNvPr id="0" name=""/>
        <dsp:cNvSpPr/>
      </dsp:nvSpPr>
      <dsp:spPr>
        <a:xfrm>
          <a:off x="4044484" y="1733548"/>
          <a:ext cx="3565988" cy="30670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err="1">
              <a:effectLst>
                <a:outerShdw blurRad="38100" dist="38100" dir="2700000" algn="tl">
                  <a:srgbClr val="000000">
                    <a:alpha val="43137"/>
                  </a:srgbClr>
                </a:outerShdw>
              </a:effectLst>
            </a:rPr>
            <a:t>Ψυχολογικές</a:t>
          </a:r>
          <a:r>
            <a:rPr lang="en-US" sz="2900" b="1" kern="1200" dirty="0">
              <a:effectLst>
                <a:outerShdw blurRad="38100" dist="38100" dir="2700000" algn="tl">
                  <a:srgbClr val="000000">
                    <a:alpha val="43137"/>
                  </a:srgbClr>
                </a:outerShdw>
              </a:effectLst>
            </a:rPr>
            <a:t> </a:t>
          </a:r>
          <a:r>
            <a:rPr lang="en-US" sz="2900" b="1" kern="1200" dirty="0" err="1">
              <a:effectLst>
                <a:outerShdw blurRad="38100" dist="38100" dir="2700000" algn="tl">
                  <a:srgbClr val="000000">
                    <a:alpha val="43137"/>
                  </a:srgbClr>
                </a:outerShdw>
              </a:effectLst>
            </a:rPr>
            <a:t>συνέ</a:t>
          </a:r>
          <a:r>
            <a:rPr lang="en-US" sz="2900" b="1" kern="1200" dirty="0">
              <a:effectLst>
                <a:outerShdw blurRad="38100" dist="38100" dir="2700000" algn="tl">
                  <a:srgbClr val="000000">
                    <a:alpha val="43137"/>
                  </a:srgbClr>
                </a:outerShdw>
              </a:effectLst>
            </a:rPr>
            <a:t>πειες υποτιμημ</a:t>
          </a:r>
          <a:r>
            <a:rPr lang="el-GR" sz="2900" b="1" kern="1200" dirty="0">
              <a:effectLst>
                <a:outerShdw blurRad="38100" dist="38100" dir="2700000" algn="tl">
                  <a:srgbClr val="000000">
                    <a:alpha val="43137"/>
                  </a:srgbClr>
                </a:outerShdw>
              </a:effectLst>
            </a:rPr>
            <a:t>έ</a:t>
          </a:r>
          <a:r>
            <a:rPr lang="en-US" sz="2900" b="1" kern="1200" dirty="0" err="1">
              <a:effectLst>
                <a:outerShdw blurRad="38100" dist="38100" dir="2700000" algn="tl">
                  <a:srgbClr val="000000">
                    <a:alpha val="43137"/>
                  </a:srgbClr>
                </a:outerShdw>
              </a:effectLst>
            </a:rPr>
            <a:t>νων</a:t>
          </a:r>
          <a:r>
            <a:rPr lang="en-US" sz="2900" b="1" kern="1200" dirty="0">
              <a:effectLst>
                <a:outerShdw blurRad="38100" dist="38100" dir="2700000" algn="tl">
                  <a:srgbClr val="000000">
                    <a:alpha val="43137"/>
                  </a:srgbClr>
                </a:outerShdw>
              </a:effectLst>
            </a:rPr>
            <a:t> </a:t>
          </a:r>
          <a:r>
            <a:rPr lang="en-US" sz="2900" b="1" kern="1200" dirty="0" err="1">
              <a:effectLst>
                <a:outerShdw blurRad="38100" dist="38100" dir="2700000" algn="tl">
                  <a:srgbClr val="000000">
                    <a:alpha val="43137"/>
                  </a:srgbClr>
                </a:outerShdw>
              </a:effectLst>
            </a:rPr>
            <a:t>ομάδων</a:t>
          </a:r>
          <a:r>
            <a:rPr lang="en-US" sz="2900" b="1" kern="1200" dirty="0">
              <a:effectLst>
                <a:outerShdw blurRad="38100" dist="38100" dir="2700000" algn="tl">
                  <a:srgbClr val="000000">
                    <a:alpha val="43137"/>
                  </a:srgbClr>
                </a:outerShdw>
              </a:effectLst>
            </a:rPr>
            <a:t> </a:t>
          </a:r>
          <a:endParaRPr lang="en-CY" sz="2900" b="1" kern="1200" dirty="0">
            <a:effectLst>
              <a:outerShdw blurRad="38100" dist="38100" dir="2700000" algn="tl">
                <a:srgbClr val="000000">
                  <a:alpha val="43137"/>
                </a:srgbClr>
              </a:outerShdw>
            </a:effectLst>
          </a:endParaRPr>
        </a:p>
      </dsp:txBody>
      <dsp:txXfrm>
        <a:off x="4566711" y="2182707"/>
        <a:ext cx="2521534" cy="2168734"/>
      </dsp:txXfrm>
    </dsp:sp>
    <dsp:sp modelId="{1B3CEFCC-7B33-404A-87B5-9BB593C8F2C8}">
      <dsp:nvSpPr>
        <dsp:cNvPr id="0" name=""/>
        <dsp:cNvSpPr/>
      </dsp:nvSpPr>
      <dsp:spPr>
        <a:xfrm>
          <a:off x="4289524" y="1150"/>
          <a:ext cx="3075909" cy="16190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1200" dirty="0">
              <a:effectLst>
                <a:outerShdw blurRad="38100" dist="38100" dir="2700000" algn="tl">
                  <a:srgbClr val="000000">
                    <a:alpha val="43137"/>
                  </a:srgbClr>
                </a:outerShdw>
              </a:effectLst>
            </a:rPr>
            <a:t>Ευαισθησία</a:t>
          </a:r>
          <a:r>
            <a:rPr lang="en-US" sz="2800" b="1" kern="1200" dirty="0">
              <a:effectLst>
                <a:outerShdw blurRad="38100" dist="38100" dir="2700000" algn="tl">
                  <a:srgbClr val="000000">
                    <a:alpha val="43137"/>
                  </a:srgbClr>
                </a:outerShdw>
              </a:effectLst>
            </a:rPr>
            <a:t> στην απόρριψη</a:t>
          </a:r>
          <a:endParaRPr lang="en-CY" sz="2800" kern="1200" dirty="0"/>
        </a:p>
      </dsp:txBody>
      <dsp:txXfrm>
        <a:off x="4739980" y="238261"/>
        <a:ext cx="2174997" cy="1144873"/>
      </dsp:txXfrm>
    </dsp:sp>
    <dsp:sp modelId="{3E2CA8A8-0410-4423-81E1-486766C9EFF7}">
      <dsp:nvSpPr>
        <dsp:cNvPr id="0" name=""/>
        <dsp:cNvSpPr/>
      </dsp:nvSpPr>
      <dsp:spPr>
        <a:xfrm>
          <a:off x="7845144" y="2381171"/>
          <a:ext cx="3880130" cy="16190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err="1">
              <a:effectLst>
                <a:outerShdw blurRad="38100" dist="38100" dir="2700000" algn="tl">
                  <a:srgbClr val="000000">
                    <a:alpha val="43137"/>
                  </a:srgbClr>
                </a:outerShdw>
              </a:effectLst>
            </a:rPr>
            <a:t>Αυτοεκπληρούμενη</a:t>
          </a:r>
          <a:r>
            <a:rPr lang="el-GR" sz="2400" b="1" kern="1200" dirty="0">
              <a:effectLst>
                <a:outerShdw blurRad="38100" dist="38100" dir="2700000" algn="tl">
                  <a:srgbClr val="000000">
                    <a:alpha val="43137"/>
                  </a:srgbClr>
                </a:outerShdw>
              </a:effectLst>
            </a:rPr>
            <a:t> Προφητεία</a:t>
          </a:r>
          <a:endParaRPr lang="en-CY" sz="2400" b="1" kern="1200" dirty="0">
            <a:effectLst>
              <a:outerShdw blurRad="38100" dist="38100" dir="2700000" algn="tl">
                <a:srgbClr val="000000">
                  <a:alpha val="43137"/>
                </a:srgbClr>
              </a:outerShdw>
            </a:effectLst>
          </a:endParaRPr>
        </a:p>
      </dsp:txBody>
      <dsp:txXfrm>
        <a:off x="8413376" y="2618282"/>
        <a:ext cx="2743666" cy="1144873"/>
      </dsp:txXfrm>
    </dsp:sp>
    <dsp:sp modelId="{F05A9605-4259-4D0E-9121-1E0C3AB5D366}">
      <dsp:nvSpPr>
        <dsp:cNvPr id="0" name=""/>
        <dsp:cNvSpPr/>
      </dsp:nvSpPr>
      <dsp:spPr>
        <a:xfrm>
          <a:off x="4223432" y="4913903"/>
          <a:ext cx="3208092" cy="16190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1200" dirty="0">
              <a:effectLst>
                <a:outerShdw blurRad="38100" dist="38100" dir="2700000" algn="tl">
                  <a:srgbClr val="000000">
                    <a:alpha val="43137"/>
                  </a:srgbClr>
                </a:outerShdw>
              </a:effectLst>
            </a:rPr>
            <a:t>Απειλή του στερεότυπου</a:t>
          </a:r>
          <a:endParaRPr lang="en-CY" sz="2800" b="1" kern="1200" dirty="0">
            <a:effectLst>
              <a:outerShdw blurRad="38100" dist="38100" dir="2700000" algn="tl">
                <a:srgbClr val="000000">
                  <a:alpha val="43137"/>
                </a:srgbClr>
              </a:outerShdw>
            </a:effectLst>
          </a:endParaRPr>
        </a:p>
      </dsp:txBody>
      <dsp:txXfrm>
        <a:off x="4693246" y="5151014"/>
        <a:ext cx="2268464" cy="1144873"/>
      </dsp:txXfrm>
    </dsp:sp>
    <dsp:sp modelId="{8FD4751E-064E-437B-8A71-E07F1ACEBE6E}">
      <dsp:nvSpPr>
        <dsp:cNvPr id="0" name=""/>
        <dsp:cNvSpPr/>
      </dsp:nvSpPr>
      <dsp:spPr>
        <a:xfrm>
          <a:off x="0" y="2353188"/>
          <a:ext cx="3739495" cy="16190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l-GR" sz="3200" b="1" kern="1200" dirty="0">
              <a:effectLst>
                <a:outerShdw blurRad="38100" dist="38100" dir="2700000" algn="tl">
                  <a:srgbClr val="000000">
                    <a:alpha val="43137"/>
                  </a:srgbClr>
                </a:outerShdw>
              </a:effectLst>
            </a:rPr>
            <a:t>Αμφισημία στην απόδοση</a:t>
          </a:r>
          <a:endParaRPr lang="en-CY" sz="3200" b="1" kern="1200" dirty="0">
            <a:effectLst>
              <a:outerShdw blurRad="38100" dist="38100" dir="2700000" algn="tl">
                <a:srgbClr val="000000">
                  <a:alpha val="43137"/>
                </a:srgbClr>
              </a:outerShdw>
            </a:effectLst>
          </a:endParaRPr>
        </a:p>
      </dsp:txBody>
      <dsp:txXfrm>
        <a:off x="547636" y="2590299"/>
        <a:ext cx="2644223" cy="1144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2C67E-C41F-4C9B-8BE7-3EB074B35528}">
      <dsp:nvSpPr>
        <dsp:cNvPr id="0" name=""/>
        <dsp:cNvSpPr/>
      </dsp:nvSpPr>
      <dsp:spPr>
        <a:xfrm>
          <a:off x="1816411" y="1744089"/>
          <a:ext cx="5117218" cy="5117218"/>
        </a:xfrm>
        <a:prstGeom prst="ellipse">
          <a:avLst/>
        </a:prstGeom>
        <a:solidFill>
          <a:schemeClr val="accent5">
            <a:hueOff val="6017281"/>
            <a:satOff val="708"/>
            <a:lumOff val="-862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D101BD5-9DE5-4AA5-BC06-5696D6CDFBE4}">
      <dsp:nvSpPr>
        <dsp:cNvPr id="0" name=""/>
        <dsp:cNvSpPr/>
      </dsp:nvSpPr>
      <dsp:spPr>
        <a:xfrm>
          <a:off x="2839854" y="2767533"/>
          <a:ext cx="3070331" cy="3070331"/>
        </a:xfrm>
        <a:prstGeom prst="ellipse">
          <a:avLst/>
        </a:prstGeom>
        <a:solidFill>
          <a:schemeClr val="accent5">
            <a:hueOff val="3008640"/>
            <a:satOff val="35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756BDF5-001F-44BB-90D5-E738B0A730D9}">
      <dsp:nvSpPr>
        <dsp:cNvPr id="0" name=""/>
        <dsp:cNvSpPr/>
      </dsp:nvSpPr>
      <dsp:spPr>
        <a:xfrm>
          <a:off x="3863298" y="3790977"/>
          <a:ext cx="1023443" cy="1023443"/>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3E2076-864A-4ACF-B0C9-A0296DCA9978}">
      <dsp:nvSpPr>
        <dsp:cNvPr id="0" name=""/>
        <dsp:cNvSpPr/>
      </dsp:nvSpPr>
      <dsp:spPr>
        <a:xfrm>
          <a:off x="7786499" y="-38350"/>
          <a:ext cx="2558609" cy="1645923"/>
        </a:xfrm>
        <a:prstGeom prst="rect">
          <a:avLst/>
        </a:prstGeom>
        <a:noFill/>
        <a:ln>
          <a:solidFill>
            <a:schemeClr val="accent3">
              <a:lumMod val="50000"/>
            </a:schemeClr>
          </a:solidFill>
        </a:ln>
        <a:effectLst/>
      </dsp:spPr>
      <dsp:style>
        <a:lnRef idx="0">
          <a:scrgbClr r="0" g="0" b="0"/>
        </a:lnRef>
        <a:fillRef idx="0">
          <a:scrgbClr r="0" g="0" b="0"/>
        </a:fillRef>
        <a:effectRef idx="0">
          <a:scrgbClr r="0" g="0" b="0"/>
        </a:effectRef>
        <a:fontRef idx="minor"/>
      </dsp:style>
      <dsp:txBody>
        <a:bodyPr spcFirstLastPara="0" vert="horz" wrap="square" lIns="170688" tIns="0" rIns="0" bIns="30480" numCol="1" spcCol="1270" anchor="ctr" anchorCtr="0">
          <a:noAutofit/>
        </a:bodyPr>
        <a:lstStyle/>
        <a:p>
          <a:pPr marL="0" lvl="0" indent="0" algn="l" defTabSz="1066800">
            <a:lnSpc>
              <a:spcPct val="90000"/>
            </a:lnSpc>
            <a:spcBef>
              <a:spcPct val="0"/>
            </a:spcBef>
            <a:spcAft>
              <a:spcPct val="35000"/>
            </a:spcAft>
            <a:buNone/>
          </a:pPr>
          <a:r>
            <a:rPr lang="el-GR" sz="2400" b="1" i="1" kern="1200" dirty="0">
              <a:solidFill>
                <a:srgbClr val="FF0000"/>
              </a:solidFill>
            </a:rPr>
            <a:t>Πολυπολιτισμική Επάρκεια Εαυτού</a:t>
          </a:r>
          <a:endParaRPr lang="en-CY" sz="2400" b="1" i="1" kern="1200" dirty="0">
            <a:solidFill>
              <a:srgbClr val="FF0000"/>
            </a:solidFill>
          </a:endParaRPr>
        </a:p>
      </dsp:txBody>
      <dsp:txXfrm>
        <a:off x="7786499" y="-38350"/>
        <a:ext cx="2558609" cy="1645923"/>
      </dsp:txXfrm>
    </dsp:sp>
    <dsp:sp modelId="{FBA396D3-5187-4AD5-A0E5-E99734914CD9}">
      <dsp:nvSpPr>
        <dsp:cNvPr id="0" name=""/>
        <dsp:cNvSpPr/>
      </dsp:nvSpPr>
      <dsp:spPr>
        <a:xfrm>
          <a:off x="7146847" y="784611"/>
          <a:ext cx="639652"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5FCFCCA7-35BC-4B4D-9AF1-58F72B2ABF78}">
      <dsp:nvSpPr>
        <dsp:cNvPr id="0" name=""/>
        <dsp:cNvSpPr/>
      </dsp:nvSpPr>
      <dsp:spPr>
        <a:xfrm rot="5400000">
          <a:off x="4001037" y="1159447"/>
          <a:ext cx="3517234" cy="2769268"/>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228F15D0-78CB-4927-AC50-665E93A9BDEE}">
      <dsp:nvSpPr>
        <dsp:cNvPr id="0" name=""/>
        <dsp:cNvSpPr/>
      </dsp:nvSpPr>
      <dsp:spPr>
        <a:xfrm>
          <a:off x="7786499" y="1530872"/>
          <a:ext cx="2558609" cy="149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l-GR" sz="2400" kern="1200" dirty="0"/>
            <a:t>Πολυπολιτισμική Επάρκεια «Άλλου»</a:t>
          </a:r>
          <a:endParaRPr lang="en-CY" sz="2400" kern="1200" dirty="0"/>
        </a:p>
      </dsp:txBody>
      <dsp:txXfrm>
        <a:off x="7786499" y="1530872"/>
        <a:ext cx="2558609" cy="1492522"/>
      </dsp:txXfrm>
    </dsp:sp>
    <dsp:sp modelId="{05E7D2FD-4383-4E04-86CD-21DAA3764C67}">
      <dsp:nvSpPr>
        <dsp:cNvPr id="0" name=""/>
        <dsp:cNvSpPr/>
      </dsp:nvSpPr>
      <dsp:spPr>
        <a:xfrm>
          <a:off x="7146847" y="2277133"/>
          <a:ext cx="639652"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77D3744-F60C-403A-9434-EB4863B5057E}">
      <dsp:nvSpPr>
        <dsp:cNvPr id="0" name=""/>
        <dsp:cNvSpPr/>
      </dsp:nvSpPr>
      <dsp:spPr>
        <a:xfrm rot="5400000">
          <a:off x="4755997" y="2628686"/>
          <a:ext cx="2740782" cy="203580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E717932B-10CF-4ADF-9AA6-A1082DB7E5E7}">
      <dsp:nvSpPr>
        <dsp:cNvPr id="0" name=""/>
        <dsp:cNvSpPr/>
      </dsp:nvSpPr>
      <dsp:spPr>
        <a:xfrm>
          <a:off x="7786499" y="3023394"/>
          <a:ext cx="2558609" cy="149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l-GR" sz="2400" kern="1200" dirty="0"/>
            <a:t>Πολυπολιτισμικές Δεξιότητες</a:t>
          </a:r>
          <a:endParaRPr lang="en-CY" sz="2400" kern="1200" dirty="0"/>
        </a:p>
      </dsp:txBody>
      <dsp:txXfrm>
        <a:off x="7786499" y="3023394"/>
        <a:ext cx="2558609" cy="1492522"/>
      </dsp:txXfrm>
    </dsp:sp>
    <dsp:sp modelId="{0895533E-689F-4BD3-B103-E2A8762AADAE}">
      <dsp:nvSpPr>
        <dsp:cNvPr id="0" name=""/>
        <dsp:cNvSpPr/>
      </dsp:nvSpPr>
      <dsp:spPr>
        <a:xfrm>
          <a:off x="7146847" y="3769655"/>
          <a:ext cx="639652"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E1848F90-D7D5-4DEF-933A-1280514539E2}">
      <dsp:nvSpPr>
        <dsp:cNvPr id="0" name=""/>
        <dsp:cNvSpPr/>
      </dsp:nvSpPr>
      <dsp:spPr>
        <a:xfrm rot="5400000">
          <a:off x="5511895" y="4096731"/>
          <a:ext cx="1958188" cy="1302332"/>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BA5A508A-B345-4E8D-8206-1AAD8050604F}" type="datetimeFigureOut">
              <a:rPr lang="en-CY" smtClean="0"/>
              <a:t>11/06/2019</a:t>
            </a:fld>
            <a:endParaRPr lang="en-CY"/>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503DC64-A313-40B3-A586-DA94B3F79AC9}" type="slidenum">
              <a:rPr lang="en-CY" smtClean="0"/>
              <a:t>‹#›</a:t>
            </a:fld>
            <a:endParaRPr lang="en-CY"/>
          </a:p>
        </p:txBody>
      </p:sp>
    </p:spTree>
    <p:extLst>
      <p:ext uri="{BB962C8B-B14F-4D97-AF65-F5344CB8AC3E}">
        <p14:creationId xmlns:p14="http://schemas.microsoft.com/office/powerpoint/2010/main" val="318144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a:t>
            </a:fld>
            <a:endParaRPr lang="en-CY"/>
          </a:p>
        </p:txBody>
      </p:sp>
    </p:spTree>
    <p:extLst>
      <p:ext uri="{BB962C8B-B14F-4D97-AF65-F5344CB8AC3E}">
        <p14:creationId xmlns:p14="http://schemas.microsoft.com/office/powerpoint/2010/main" val="58801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10</a:t>
            </a:fld>
            <a:endParaRPr lang="en-CY"/>
          </a:p>
        </p:txBody>
      </p:sp>
    </p:spTree>
    <p:extLst>
      <p:ext uri="{BB962C8B-B14F-4D97-AF65-F5344CB8AC3E}">
        <p14:creationId xmlns:p14="http://schemas.microsoft.com/office/powerpoint/2010/main" val="264037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11</a:t>
            </a:fld>
            <a:endParaRPr lang="en-CY"/>
          </a:p>
        </p:txBody>
      </p:sp>
    </p:spTree>
    <p:extLst>
      <p:ext uri="{BB962C8B-B14F-4D97-AF65-F5344CB8AC3E}">
        <p14:creationId xmlns:p14="http://schemas.microsoft.com/office/powerpoint/2010/main" val="340015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Αμφισημία – ΤΟ ΣΤΙΓΜΑ ΜΠΟΡΕΙ ΝΑ ΑΠΟΤΕΛΕΙ ΤΟ ΠΛΑΙΣΙΟ ΜΕΣΑ ΣΤΟ ΟΠΟΙΟ ΕΡΜΗΝΕΥΟΥΝ ΤΑ ΓΕΓΟΝΟΤΑ ΤΗΣ ΖΩΗΣ ΤΟΥΣ – Παρ. 1. Μετανάστης Μαθητής σημαιοφόρος ή λαβαροφόρος να μην κέρει αν είναι αποτέλεσμα των κόπων του ή αν του δόθηκε λόγω μειωνότητας. Παρ. 2. Άδεια θέση στην τάξη δίπλα μου</a:t>
            </a:r>
          </a:p>
          <a:p>
            <a:r>
              <a:rPr lang="el-GR" dirty="0"/>
              <a:t>Ευαισθησία – Τζιλάν να είναι σίγουρη ότι κανένας δεν την θέλει, να προσέχει βλέμματα μη λεκτικής συμπεριφοράς ωσ απορριπτηκές και κάποιες φορές αντιδρά΄εντονα επιθετικά</a:t>
            </a:r>
          </a:p>
          <a:p>
            <a:r>
              <a:rPr lang="el-GR" dirty="0"/>
              <a:t>Αυτοεκπληρούμενη προφητεία – Συνδυάζεται με επιλεκτική μνήμη και προσοχή – ο φόβος της απόρριψης προκαλεί απομόνωση, δεν παίρνουν πρωτοβουλία να παίξουν με παιδιά ή να προτείνουν κάτι και αποκλείωνται και θυμούνται μόνο αυτά </a:t>
            </a:r>
          </a:p>
          <a:p>
            <a:r>
              <a:rPr lang="el-GR" dirty="0"/>
              <a:t>Απειλή Στερεότυπου – Ο «αράπης» – να μιλά βαρετά κυπριακά και εν μιλά καθόλοθ στην αδελφή του στη γλώσσα τους μπροστά σε άλλους. Αφροαμερικάνοι και τεστ νοημοσύνης</a:t>
            </a:r>
            <a:endParaRPr lang="en-US" dirty="0"/>
          </a:p>
        </p:txBody>
      </p:sp>
      <p:sp>
        <p:nvSpPr>
          <p:cNvPr id="4" name="Slide Number Placeholder 3"/>
          <p:cNvSpPr>
            <a:spLocks noGrp="1"/>
          </p:cNvSpPr>
          <p:nvPr>
            <p:ph type="sldNum" sz="quarter" idx="5"/>
          </p:nvPr>
        </p:nvSpPr>
        <p:spPr/>
        <p:txBody>
          <a:bodyPr/>
          <a:lstStyle/>
          <a:p>
            <a:fld id="{E503DC64-A313-40B3-A586-DA94B3F79AC9}" type="slidenum">
              <a:rPr lang="en-CY" smtClean="0"/>
              <a:t>12</a:t>
            </a:fld>
            <a:endParaRPr lang="en-CY"/>
          </a:p>
        </p:txBody>
      </p:sp>
    </p:spTree>
    <p:extLst>
      <p:ext uri="{BB962C8B-B14F-4D97-AF65-F5344CB8AC3E}">
        <p14:creationId xmlns:p14="http://schemas.microsoft.com/office/powerpoint/2010/main" val="249782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13</a:t>
            </a:fld>
            <a:endParaRPr lang="en-CY"/>
          </a:p>
        </p:txBody>
      </p:sp>
    </p:spTree>
    <p:extLst>
      <p:ext uri="{BB962C8B-B14F-4D97-AF65-F5344CB8AC3E}">
        <p14:creationId xmlns:p14="http://schemas.microsoft.com/office/powerpoint/2010/main" val="55918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14</a:t>
            </a:fld>
            <a:endParaRPr lang="en-CY"/>
          </a:p>
        </p:txBody>
      </p:sp>
    </p:spTree>
    <p:extLst>
      <p:ext uri="{BB962C8B-B14F-4D97-AF65-F5344CB8AC3E}">
        <p14:creationId xmlns:p14="http://schemas.microsoft.com/office/powerpoint/2010/main" val="412225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15</a:t>
            </a:fld>
            <a:endParaRPr lang="en-CY"/>
          </a:p>
        </p:txBody>
      </p:sp>
    </p:spTree>
    <p:extLst>
      <p:ext uri="{BB962C8B-B14F-4D97-AF65-F5344CB8AC3E}">
        <p14:creationId xmlns:p14="http://schemas.microsoft.com/office/powerpoint/2010/main" val="112748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16</a:t>
            </a:fld>
            <a:endParaRPr lang="en-CY"/>
          </a:p>
        </p:txBody>
      </p:sp>
    </p:spTree>
    <p:extLst>
      <p:ext uri="{BB962C8B-B14F-4D97-AF65-F5344CB8AC3E}">
        <p14:creationId xmlns:p14="http://schemas.microsoft.com/office/powerpoint/2010/main" val="25679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4 το μέγιστο</a:t>
            </a:r>
          </a:p>
          <a:p>
            <a:r>
              <a:rPr lang="el-GR" dirty="0"/>
              <a:t>26 το μέγιστο</a:t>
            </a:r>
            <a:endParaRPr lang="en-US" dirty="0"/>
          </a:p>
        </p:txBody>
      </p:sp>
      <p:sp>
        <p:nvSpPr>
          <p:cNvPr id="4" name="Slide Number Placeholder 3"/>
          <p:cNvSpPr>
            <a:spLocks noGrp="1"/>
          </p:cNvSpPr>
          <p:nvPr>
            <p:ph type="sldNum" sz="quarter" idx="5"/>
          </p:nvPr>
        </p:nvSpPr>
        <p:spPr/>
        <p:txBody>
          <a:bodyPr/>
          <a:lstStyle/>
          <a:p>
            <a:fld id="{E503DC64-A313-40B3-A586-DA94B3F79AC9}" type="slidenum">
              <a:rPr lang="en-CY" smtClean="0"/>
              <a:t>17</a:t>
            </a:fld>
            <a:endParaRPr lang="en-CY"/>
          </a:p>
        </p:txBody>
      </p:sp>
    </p:spTree>
    <p:extLst>
      <p:ext uri="{BB962C8B-B14F-4D97-AF65-F5344CB8AC3E}">
        <p14:creationId xmlns:p14="http://schemas.microsoft.com/office/powerpoint/2010/main" val="229301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18</a:t>
            </a:fld>
            <a:endParaRPr lang="en-CY"/>
          </a:p>
        </p:txBody>
      </p:sp>
    </p:spTree>
    <p:extLst>
      <p:ext uri="{BB962C8B-B14F-4D97-AF65-F5344CB8AC3E}">
        <p14:creationId xmlns:p14="http://schemas.microsoft.com/office/powerpoint/2010/main" val="292435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19</a:t>
            </a:fld>
            <a:endParaRPr lang="en-CY"/>
          </a:p>
        </p:txBody>
      </p:sp>
    </p:spTree>
    <p:extLst>
      <p:ext uri="{BB962C8B-B14F-4D97-AF65-F5344CB8AC3E}">
        <p14:creationId xmlns:p14="http://schemas.microsoft.com/office/powerpoint/2010/main" val="225255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2</a:t>
            </a:fld>
            <a:endParaRPr lang="en-CY"/>
          </a:p>
        </p:txBody>
      </p:sp>
    </p:spTree>
    <p:extLst>
      <p:ext uri="{BB962C8B-B14F-4D97-AF65-F5344CB8AC3E}">
        <p14:creationId xmlns:p14="http://schemas.microsoft.com/office/powerpoint/2010/main" val="339894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20</a:t>
            </a:fld>
            <a:endParaRPr lang="en-CY"/>
          </a:p>
        </p:txBody>
      </p:sp>
    </p:spTree>
    <p:extLst>
      <p:ext uri="{BB962C8B-B14F-4D97-AF65-F5344CB8AC3E}">
        <p14:creationId xmlns:p14="http://schemas.microsoft.com/office/powerpoint/2010/main" val="181165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21</a:t>
            </a:fld>
            <a:endParaRPr lang="en-CY"/>
          </a:p>
        </p:txBody>
      </p:sp>
    </p:spTree>
    <p:extLst>
      <p:ext uri="{BB962C8B-B14F-4D97-AF65-F5344CB8AC3E}">
        <p14:creationId xmlns:p14="http://schemas.microsoft.com/office/powerpoint/2010/main" val="417471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22</a:t>
            </a:fld>
            <a:endParaRPr lang="en-CY"/>
          </a:p>
        </p:txBody>
      </p:sp>
    </p:spTree>
    <p:extLst>
      <p:ext uri="{BB962C8B-B14F-4D97-AF65-F5344CB8AC3E}">
        <p14:creationId xmlns:p14="http://schemas.microsoft.com/office/powerpoint/2010/main" val="33418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23</a:t>
            </a:fld>
            <a:endParaRPr lang="en-CY"/>
          </a:p>
        </p:txBody>
      </p:sp>
    </p:spTree>
    <p:extLst>
      <p:ext uri="{BB962C8B-B14F-4D97-AF65-F5344CB8AC3E}">
        <p14:creationId xmlns:p14="http://schemas.microsoft.com/office/powerpoint/2010/main" val="254994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3</a:t>
            </a:fld>
            <a:endParaRPr lang="en-CY"/>
          </a:p>
        </p:txBody>
      </p:sp>
    </p:spTree>
    <p:extLst>
      <p:ext uri="{BB962C8B-B14F-4D97-AF65-F5344CB8AC3E}">
        <p14:creationId xmlns:p14="http://schemas.microsoft.com/office/powerpoint/2010/main" val="342713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4</a:t>
            </a:fld>
            <a:endParaRPr lang="en-CY"/>
          </a:p>
        </p:txBody>
      </p:sp>
    </p:spTree>
    <p:extLst>
      <p:ext uri="{BB962C8B-B14F-4D97-AF65-F5344CB8AC3E}">
        <p14:creationId xmlns:p14="http://schemas.microsoft.com/office/powerpoint/2010/main" val="263329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5</a:t>
            </a:fld>
            <a:endParaRPr lang="en-CY"/>
          </a:p>
        </p:txBody>
      </p:sp>
    </p:spTree>
    <p:extLst>
      <p:ext uri="{BB962C8B-B14F-4D97-AF65-F5344CB8AC3E}">
        <p14:creationId xmlns:p14="http://schemas.microsoft.com/office/powerpoint/2010/main" val="251039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6</a:t>
            </a:fld>
            <a:endParaRPr lang="en-CY"/>
          </a:p>
        </p:txBody>
      </p:sp>
    </p:spTree>
    <p:extLst>
      <p:ext uri="{BB962C8B-B14F-4D97-AF65-F5344CB8AC3E}">
        <p14:creationId xmlns:p14="http://schemas.microsoft.com/office/powerpoint/2010/main" val="151852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7</a:t>
            </a:fld>
            <a:endParaRPr lang="en-CY"/>
          </a:p>
        </p:txBody>
      </p:sp>
    </p:spTree>
    <p:extLst>
      <p:ext uri="{BB962C8B-B14F-4D97-AF65-F5344CB8AC3E}">
        <p14:creationId xmlns:p14="http://schemas.microsoft.com/office/powerpoint/2010/main" val="401123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t>Το συγκεκριμένο</a:t>
            </a:r>
            <a:r>
              <a:rPr lang="en-US" sz="1200" b="1" dirty="0"/>
              <a:t>:</a:t>
            </a:r>
            <a:r>
              <a:rPr lang="el-GR" sz="1200" b="1" dirty="0"/>
              <a:t> </a:t>
            </a:r>
            <a:r>
              <a:rPr lang="el-GR" sz="1200" dirty="0"/>
              <a:t>Αυτό είναι το πιο εμφανές και απτό επίπεδο και συμπεριλαμβάνει τις πιο επιφανειακές διαστάσεις όπως τα ρούχα, μουσική, φαγητά, παιχνίδια, κλπ. Αυτά είναι στον πυρήνα συνήθως πολυπολιτισμικών φεστιβάλ και εορτασμών</a:t>
            </a:r>
            <a:endParaRPr lang="en-US" sz="1200" dirty="0"/>
          </a:p>
          <a:p>
            <a:r>
              <a:rPr lang="el-GR" sz="1200" b="1" dirty="0"/>
              <a:t>Το συμπεριφοριστικό</a:t>
            </a:r>
            <a:r>
              <a:rPr lang="en-US" sz="1200" b="1" dirty="0"/>
              <a:t>: </a:t>
            </a:r>
            <a:r>
              <a:rPr lang="el-GR" sz="1200" dirty="0"/>
              <a:t>Αυτό το επίπεδο ξεκαθαρίζει τον ορισμό της κοινωνικής τάξης και ρόλων, τη γλώσσα ομιλίας, τους ρόλους του φύλου, τη δομή της οικογένειας, τις πολίτικες πεποιθήσεις, και τις προσεγγίσεις στη μη-λεκτική επικοινωνία. Αυτό </a:t>
            </a:r>
            <a:r>
              <a:rPr lang="el-GR" sz="1200" b="1" u="sng" dirty="0"/>
              <a:t>αντανακλά</a:t>
            </a:r>
            <a:r>
              <a:rPr lang="el-GR" sz="1200" dirty="0"/>
              <a:t> τις αξίες μιας κουλτούρας και μας κατατάσσει στην κοινωνία</a:t>
            </a:r>
            <a:endParaRPr lang="en-US" sz="1200" dirty="0"/>
          </a:p>
          <a:p>
            <a:r>
              <a:rPr lang="el-GR" sz="1200" b="1" dirty="0"/>
              <a:t>Το συμβολικό</a:t>
            </a:r>
            <a:r>
              <a:rPr lang="en-US" sz="1200" b="1" dirty="0"/>
              <a:t>:</a:t>
            </a:r>
            <a:r>
              <a:rPr lang="el-GR" sz="1200" b="1" dirty="0"/>
              <a:t> </a:t>
            </a:r>
            <a:r>
              <a:rPr lang="el-GR" sz="1200" dirty="0"/>
              <a:t>Αυτό το επίπεδο </a:t>
            </a:r>
            <a:r>
              <a:rPr lang="el-GR" sz="1200" b="1" u="sng" dirty="0"/>
              <a:t>συμπεριλαμβάνει</a:t>
            </a:r>
            <a:r>
              <a:rPr lang="el-GR" sz="1200" dirty="0"/>
              <a:t> τις αξίες μας και τις πεποιθήσεις μας. Μπορεί να είναι αόριστο αλλά είναι συνήθως το κλειδί στο πως οι άνθρωποι ορίζουν τους εαυτούς τους. Συμπεριλαμβάνει το σύστημα αξιών, τα ήθη και έθιμα, τη θρησκεία, την πνευματικότητα, κοσμοθεωρία, πιστεύω, κλπ.</a:t>
            </a:r>
            <a:endParaRPr lang="en-US" sz="1200" dirty="0"/>
          </a:p>
          <a:p>
            <a:endParaRPr lang="en-CY" dirty="0"/>
          </a:p>
        </p:txBody>
      </p:sp>
      <p:sp>
        <p:nvSpPr>
          <p:cNvPr id="4" name="Slide Number Placeholder 3"/>
          <p:cNvSpPr>
            <a:spLocks noGrp="1"/>
          </p:cNvSpPr>
          <p:nvPr>
            <p:ph type="sldNum" sz="quarter" idx="5"/>
          </p:nvPr>
        </p:nvSpPr>
        <p:spPr/>
        <p:txBody>
          <a:bodyPr/>
          <a:lstStyle/>
          <a:p>
            <a:fld id="{E503DC64-A313-40B3-A586-DA94B3F79AC9}" type="slidenum">
              <a:rPr lang="en-CY" smtClean="0"/>
              <a:t>8</a:t>
            </a:fld>
            <a:endParaRPr lang="en-CY"/>
          </a:p>
        </p:txBody>
      </p:sp>
    </p:spTree>
    <p:extLst>
      <p:ext uri="{BB962C8B-B14F-4D97-AF65-F5344CB8AC3E}">
        <p14:creationId xmlns:p14="http://schemas.microsoft.com/office/powerpoint/2010/main" val="401461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3DC64-A313-40B3-A586-DA94B3F79AC9}" type="slidenum">
              <a:rPr lang="en-CY" smtClean="0"/>
              <a:t>9</a:t>
            </a:fld>
            <a:endParaRPr lang="en-CY"/>
          </a:p>
        </p:txBody>
      </p:sp>
    </p:spTree>
    <p:extLst>
      <p:ext uri="{BB962C8B-B14F-4D97-AF65-F5344CB8AC3E}">
        <p14:creationId xmlns:p14="http://schemas.microsoft.com/office/powerpoint/2010/main" val="130218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734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294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218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0697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556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921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2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82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92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D12F-9BF9-4791-BE4E-1165A31ED393}" type="datetimeFigureOut">
              <a:rPr lang="en-US" smtClean="0"/>
              <a:t>06-Nov-19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FE146-A93C-4D9A-BAF6-3A65279F7B21}" type="slidenum">
              <a:rPr lang="en-US" smtClean="0"/>
              <a:t>‹#›</a:t>
            </a:fld>
            <a:endParaRPr lang="en-US"/>
          </a:p>
        </p:txBody>
      </p:sp>
    </p:spTree>
    <p:extLst>
      <p:ext uri="{BB962C8B-B14F-4D97-AF65-F5344CB8AC3E}">
        <p14:creationId xmlns:p14="http://schemas.microsoft.com/office/powerpoint/2010/main" val="325071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06-Nov-19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08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468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27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73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83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365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58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A87A34-81AB-432B-8DAE-1953F412C126}" type="datetimeFigureOut">
              <a:rPr lang="en-US" smtClean="0"/>
              <a:pPr/>
              <a:t>06-Nov-19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6181677"/>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hoganhayes.blogspot.com/2014/10/thoughts-on-writing-in-english-from.html"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evergreenleaf.blogspot.com/2013/04/my-first-blog-award-liebster.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76824" y="1447800"/>
            <a:ext cx="6180455" cy="3329581"/>
          </a:xfrm>
        </p:spPr>
        <p:txBody>
          <a:bodyPr>
            <a:normAutofit/>
          </a:bodyPr>
          <a:lstStyle/>
          <a:p>
            <a:r>
              <a:rPr lang="el-GR" sz="2400" dirty="0">
                <a:solidFill>
                  <a:srgbClr val="EBEBEB"/>
                </a:solidFill>
              </a:rPr>
              <a:t>	</a:t>
            </a:r>
            <a:br>
              <a:rPr lang="el-GR" sz="2400" dirty="0">
                <a:solidFill>
                  <a:srgbClr val="EBEBEB"/>
                </a:solidFill>
              </a:rPr>
            </a:br>
            <a:endParaRPr lang="en-US" sz="2900" dirty="0">
              <a:solidFill>
                <a:srgbClr val="EBEBEB"/>
              </a:solidFill>
            </a:endParaRPr>
          </a:p>
        </p:txBody>
      </p:sp>
      <p:sp>
        <p:nvSpPr>
          <p:cNvPr id="3" name="Subtitle 2"/>
          <p:cNvSpPr>
            <a:spLocks noGrp="1"/>
          </p:cNvSpPr>
          <p:nvPr>
            <p:ph type="subTitle" idx="1"/>
          </p:nvPr>
        </p:nvSpPr>
        <p:spPr>
          <a:xfrm>
            <a:off x="6396012" y="5410199"/>
            <a:ext cx="5222326" cy="861420"/>
          </a:xfrm>
        </p:spPr>
        <p:txBody>
          <a:bodyPr>
            <a:normAutofit lnSpcReduction="10000"/>
          </a:bodyPr>
          <a:lstStyle/>
          <a:p>
            <a:r>
              <a:rPr lang="el-GR" sz="2400" b="1" dirty="0">
                <a:solidFill>
                  <a:schemeClr val="tx2">
                    <a:lumMod val="40000"/>
                    <a:lumOff val="60000"/>
                  </a:schemeClr>
                </a:solidFill>
              </a:rPr>
              <a:t>ΜΑΡΙΟΣ ΑΡΓΥΡΙΔΗΣ</a:t>
            </a:r>
          </a:p>
          <a:p>
            <a:r>
              <a:rPr lang="el-GR" sz="2400" b="1" dirty="0">
                <a:solidFill>
                  <a:schemeClr val="tx2">
                    <a:lumMod val="40000"/>
                    <a:lumOff val="60000"/>
                  </a:schemeClr>
                </a:solidFill>
              </a:rPr>
              <a:t>ΠΑΝΕΠΙΣΤΗΜΙΟ ΝΕΑΠΟΛΙΣ ΠΑΦΟΥ</a:t>
            </a:r>
            <a:endParaRPr lang="en-US" sz="2400" b="1" dirty="0">
              <a:solidFill>
                <a:schemeClr val="tx2">
                  <a:lumMod val="40000"/>
                  <a:lumOff val="60000"/>
                </a:schemeClr>
              </a:solidFill>
            </a:endParaRPr>
          </a:p>
        </p:txBody>
      </p:sp>
      <p:pic>
        <p:nvPicPr>
          <p:cNvPr id="8" name="Picture 7">
            <a:extLst>
              <a:ext uri="{FF2B5EF4-FFF2-40B4-BE49-F238E27FC236}">
                <a16:creationId xmlns:a16="http://schemas.microsoft.com/office/drawing/2014/main" id="{07948EDF-C94D-4547-B0E2-9D14FC3CFF8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493" r="20153"/>
          <a:stretch/>
        </p:blipFill>
        <p:spPr>
          <a:xfrm>
            <a:off x="20" y="10"/>
            <a:ext cx="4481944" cy="6857990"/>
          </a:xfrm>
          <a:custGeom>
            <a:avLst/>
            <a:gdLst>
              <a:gd name="connsiteX0" fmla="*/ 0 w 4481964"/>
              <a:gd name="connsiteY0" fmla="*/ 0 h 6858000"/>
              <a:gd name="connsiteX1" fmla="*/ 3137249 w 4481964"/>
              <a:gd name="connsiteY1" fmla="*/ 0 h 6858000"/>
              <a:gd name="connsiteX2" fmla="*/ 4480787 w 4481964"/>
              <a:gd name="connsiteY2" fmla="*/ 0 h 6858000"/>
              <a:gd name="connsiteX3" fmla="*/ 4455742 w 4481964"/>
              <a:gd name="connsiteY3" fmla="*/ 155676 h 6858000"/>
              <a:gd name="connsiteX4" fmla="*/ 4431873 w 4481964"/>
              <a:gd name="connsiteY4" fmla="*/ 310667 h 6858000"/>
              <a:gd name="connsiteX5" fmla="*/ 4408509 w 4481964"/>
              <a:gd name="connsiteY5" fmla="*/ 466344 h 6858000"/>
              <a:gd name="connsiteX6" fmla="*/ 4388506 w 4481964"/>
              <a:gd name="connsiteY6" fmla="*/ 622706 h 6858000"/>
              <a:gd name="connsiteX7" fmla="*/ 4368335 w 4481964"/>
              <a:gd name="connsiteY7" fmla="*/ 778383 h 6858000"/>
              <a:gd name="connsiteX8" fmla="*/ 4349509 w 4481964"/>
              <a:gd name="connsiteY8" fmla="*/ 934745 h 6858000"/>
              <a:gd name="connsiteX9" fmla="*/ 4333373 w 4481964"/>
              <a:gd name="connsiteY9" fmla="*/ 1089050 h 6858000"/>
              <a:gd name="connsiteX10" fmla="*/ 4318077 w 4481964"/>
              <a:gd name="connsiteY10" fmla="*/ 1245413 h 6858000"/>
              <a:gd name="connsiteX11" fmla="*/ 4304125 w 4481964"/>
              <a:gd name="connsiteY11" fmla="*/ 1401089 h 6858000"/>
              <a:gd name="connsiteX12" fmla="*/ 4292023 w 4481964"/>
              <a:gd name="connsiteY12" fmla="*/ 1554023 h 6858000"/>
              <a:gd name="connsiteX13" fmla="*/ 4279920 w 4481964"/>
              <a:gd name="connsiteY13" fmla="*/ 1709013 h 6858000"/>
              <a:gd name="connsiteX14" fmla="*/ 4269835 w 4481964"/>
              <a:gd name="connsiteY14" fmla="*/ 1861947 h 6858000"/>
              <a:gd name="connsiteX15" fmla="*/ 4261935 w 4481964"/>
              <a:gd name="connsiteY15" fmla="*/ 2014880 h 6858000"/>
              <a:gd name="connsiteX16" fmla="*/ 4253698 w 4481964"/>
              <a:gd name="connsiteY16" fmla="*/ 2167128 h 6858000"/>
              <a:gd name="connsiteX17" fmla="*/ 4246807 w 4481964"/>
              <a:gd name="connsiteY17" fmla="*/ 2318004 h 6858000"/>
              <a:gd name="connsiteX18" fmla="*/ 4241932 w 4481964"/>
              <a:gd name="connsiteY18" fmla="*/ 2467508 h 6858000"/>
              <a:gd name="connsiteX19" fmla="*/ 4237730 w 4481964"/>
              <a:gd name="connsiteY19" fmla="*/ 2617013 h 6858000"/>
              <a:gd name="connsiteX20" fmla="*/ 4233696 w 4481964"/>
              <a:gd name="connsiteY20" fmla="*/ 2765145 h 6858000"/>
              <a:gd name="connsiteX21" fmla="*/ 4231847 w 4481964"/>
              <a:gd name="connsiteY21" fmla="*/ 2911221 h 6858000"/>
              <a:gd name="connsiteX22" fmla="*/ 4229830 w 4481964"/>
              <a:gd name="connsiteY22" fmla="*/ 3057296 h 6858000"/>
              <a:gd name="connsiteX23" fmla="*/ 4228821 w 4481964"/>
              <a:gd name="connsiteY23" fmla="*/ 3201314 h 6858000"/>
              <a:gd name="connsiteX24" fmla="*/ 4229830 w 4481964"/>
              <a:gd name="connsiteY24" fmla="*/ 3343960 h 6858000"/>
              <a:gd name="connsiteX25" fmla="*/ 4229830 w 4481964"/>
              <a:gd name="connsiteY25" fmla="*/ 3485235 h 6858000"/>
              <a:gd name="connsiteX26" fmla="*/ 4231847 w 4481964"/>
              <a:gd name="connsiteY26" fmla="*/ 3625138 h 6858000"/>
              <a:gd name="connsiteX27" fmla="*/ 4234872 w 4481964"/>
              <a:gd name="connsiteY27" fmla="*/ 3762298 h 6858000"/>
              <a:gd name="connsiteX28" fmla="*/ 4237730 w 4481964"/>
              <a:gd name="connsiteY28" fmla="*/ 3898087 h 6858000"/>
              <a:gd name="connsiteX29" fmla="*/ 4240924 w 4481964"/>
              <a:gd name="connsiteY29" fmla="*/ 4031132 h 6858000"/>
              <a:gd name="connsiteX30" fmla="*/ 4245798 w 4481964"/>
              <a:gd name="connsiteY30" fmla="*/ 4163491 h 6858000"/>
              <a:gd name="connsiteX31" fmla="*/ 4251009 w 4481964"/>
              <a:gd name="connsiteY31" fmla="*/ 4293793 h 6858000"/>
              <a:gd name="connsiteX32" fmla="*/ 4255715 w 4481964"/>
              <a:gd name="connsiteY32" fmla="*/ 4421352 h 6858000"/>
              <a:gd name="connsiteX33" fmla="*/ 4268995 w 4481964"/>
              <a:gd name="connsiteY33" fmla="*/ 4670298 h 6858000"/>
              <a:gd name="connsiteX34" fmla="*/ 4283114 w 4481964"/>
              <a:gd name="connsiteY34" fmla="*/ 4908956 h 6858000"/>
              <a:gd name="connsiteX35" fmla="*/ 4297906 w 4481964"/>
              <a:gd name="connsiteY35" fmla="*/ 5138013 h 6858000"/>
              <a:gd name="connsiteX36" fmla="*/ 4314211 w 4481964"/>
              <a:gd name="connsiteY36" fmla="*/ 5354726 h 6858000"/>
              <a:gd name="connsiteX37" fmla="*/ 4331188 w 4481964"/>
              <a:gd name="connsiteY37" fmla="*/ 5561838 h 6858000"/>
              <a:gd name="connsiteX38" fmla="*/ 4349509 w 4481964"/>
              <a:gd name="connsiteY38" fmla="*/ 5753862 h 6858000"/>
              <a:gd name="connsiteX39" fmla="*/ 4367495 w 4481964"/>
              <a:gd name="connsiteY39" fmla="*/ 5934227 h 6858000"/>
              <a:gd name="connsiteX40" fmla="*/ 4385480 w 4481964"/>
              <a:gd name="connsiteY40" fmla="*/ 6100191 h 6858000"/>
              <a:gd name="connsiteX41" fmla="*/ 4402457 w 4481964"/>
              <a:gd name="connsiteY41" fmla="*/ 6252438 h 6858000"/>
              <a:gd name="connsiteX42" fmla="*/ 4418594 w 4481964"/>
              <a:gd name="connsiteY42" fmla="*/ 6387541 h 6858000"/>
              <a:gd name="connsiteX43" fmla="*/ 4433890 w 4481964"/>
              <a:gd name="connsiteY43" fmla="*/ 6509613 h 6858000"/>
              <a:gd name="connsiteX44" fmla="*/ 4446665 w 4481964"/>
              <a:gd name="connsiteY44" fmla="*/ 6612483 h 6858000"/>
              <a:gd name="connsiteX45" fmla="*/ 4458767 w 4481964"/>
              <a:gd name="connsiteY45" fmla="*/ 6698894 h 6858000"/>
              <a:gd name="connsiteX46" fmla="*/ 4476081 w 4481964"/>
              <a:gd name="connsiteY46" fmla="*/ 6817538 h 6858000"/>
              <a:gd name="connsiteX47" fmla="*/ 4481964 w 4481964"/>
              <a:gd name="connsiteY47" fmla="*/ 6858000 h 6858000"/>
              <a:gd name="connsiteX48" fmla="*/ 3577807 w 4481964"/>
              <a:gd name="connsiteY48" fmla="*/ 6858000 h 6858000"/>
              <a:gd name="connsiteX49" fmla="*/ 0 w 4481964"/>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0" name="TextBox 9">
            <a:extLst>
              <a:ext uri="{FF2B5EF4-FFF2-40B4-BE49-F238E27FC236}">
                <a16:creationId xmlns:a16="http://schemas.microsoft.com/office/drawing/2014/main" id="{29252811-5A19-446D-9BAD-A154543934FA}"/>
              </a:ext>
            </a:extLst>
          </p:cNvPr>
          <p:cNvSpPr txBox="1"/>
          <p:nvPr/>
        </p:nvSpPr>
        <p:spPr>
          <a:xfrm>
            <a:off x="5486400" y="586381"/>
            <a:ext cx="5543550" cy="3662541"/>
          </a:xfrm>
          <a:prstGeom prst="rect">
            <a:avLst/>
          </a:prstGeom>
          <a:noFill/>
        </p:spPr>
        <p:txBody>
          <a:bodyPr wrap="square" rtlCol="0">
            <a:spAutoFit/>
          </a:bodyPr>
          <a:lstStyle/>
          <a:p>
            <a:br>
              <a:rPr lang="en-US" sz="1600" dirty="0">
                <a:solidFill>
                  <a:srgbClr val="EBEBEB"/>
                </a:solidFill>
              </a:rPr>
            </a:br>
            <a:r>
              <a:rPr lang="el-GR" sz="3600" b="1" i="1" dirty="0">
                <a:solidFill>
                  <a:srgbClr val="EBEBEB"/>
                </a:solidFill>
              </a:rPr>
              <a:t>Τα προβλήματα των παιδιών μεταναστών, οι ψυχολογικές συνέπειες και το εκπαιδευτικό σύστημα: </a:t>
            </a:r>
            <a:br>
              <a:rPr lang="el-GR" sz="3600" b="1" i="1" dirty="0">
                <a:solidFill>
                  <a:srgbClr val="EBEBEB"/>
                </a:solidFill>
              </a:rPr>
            </a:br>
            <a:r>
              <a:rPr lang="el-GR" sz="3600" b="1" i="1" dirty="0">
                <a:solidFill>
                  <a:srgbClr val="EBEBEB"/>
                </a:solidFill>
              </a:rPr>
              <a:t>η σημασία της πολυπολιτισμικότητας </a:t>
            </a:r>
            <a:endParaRPr lang="en-CY" dirty="0"/>
          </a:p>
        </p:txBody>
      </p:sp>
    </p:spTree>
    <p:extLst>
      <p:ext uri="{BB962C8B-B14F-4D97-AF65-F5344CB8AC3E}">
        <p14:creationId xmlns:p14="http://schemas.microsoft.com/office/powerpoint/2010/main" val="213101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4950CA-864D-4C2C-B48F-FE939D0D7A25}"/>
              </a:ext>
            </a:extLst>
          </p:cNvPr>
          <p:cNvSpPr/>
          <p:nvPr/>
        </p:nvSpPr>
        <p:spPr>
          <a:xfrm>
            <a:off x="390526" y="291932"/>
            <a:ext cx="11410950" cy="62993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685800" y="1409700"/>
            <a:ext cx="10820400" cy="4808985"/>
          </a:xfrm>
        </p:spPr>
        <p:txBody>
          <a:bodyPr>
            <a:normAutofit/>
          </a:bodyPr>
          <a:lstStyle/>
          <a:p>
            <a:pPr>
              <a:buFont typeface="Wingdings" panose="05000000000000000000" pitchFamily="2" charset="2"/>
              <a:buChar char="Ø"/>
            </a:pPr>
            <a:r>
              <a:rPr lang="el-GR" sz="3600" dirty="0"/>
              <a:t>Ο </a:t>
            </a:r>
            <a:r>
              <a:rPr lang="en-US" sz="3600" dirty="0"/>
              <a:t>Berry </a:t>
            </a:r>
            <a:r>
              <a:rPr lang="el-GR" sz="3600" dirty="0"/>
              <a:t>υποστήριξε ότι η επιπολιτισμοποίηση περιλαμβάνει δύο μείζονα ζητήματα</a:t>
            </a:r>
            <a:r>
              <a:rPr lang="en-US" sz="3600" dirty="0"/>
              <a:t>:</a:t>
            </a:r>
            <a:endParaRPr lang="el-GR" sz="3600" dirty="0"/>
          </a:p>
        </p:txBody>
      </p:sp>
      <p:sp>
        <p:nvSpPr>
          <p:cNvPr id="5" name="Rectangle: Rounded Corners 4">
            <a:extLst>
              <a:ext uri="{FF2B5EF4-FFF2-40B4-BE49-F238E27FC236}">
                <a16:creationId xmlns:a16="http://schemas.microsoft.com/office/drawing/2014/main" id="{07569524-5C88-4BEA-AA19-8D5BD968680D}"/>
              </a:ext>
            </a:extLst>
          </p:cNvPr>
          <p:cNvSpPr/>
          <p:nvPr/>
        </p:nvSpPr>
        <p:spPr>
          <a:xfrm>
            <a:off x="685800" y="2600325"/>
            <a:ext cx="5162550" cy="3618360"/>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480" lvl="1"/>
            <a:r>
              <a:rPr lang="el-GR" sz="3000" dirty="0">
                <a:solidFill>
                  <a:schemeClr val="accent1">
                    <a:lumMod val="50000"/>
                  </a:schemeClr>
                </a:solidFill>
              </a:rPr>
              <a:t>Κατά πόσο η </a:t>
            </a:r>
            <a:r>
              <a:rPr lang="el-GR" sz="3000" b="1" i="1" dirty="0">
                <a:solidFill>
                  <a:schemeClr val="accent1">
                    <a:lumMod val="50000"/>
                  </a:schemeClr>
                </a:solidFill>
              </a:rPr>
              <a:t>διατήρηση </a:t>
            </a:r>
            <a:r>
              <a:rPr lang="el-GR" sz="3000" dirty="0">
                <a:solidFill>
                  <a:schemeClr val="accent1">
                    <a:lumMod val="50000"/>
                  </a:schemeClr>
                </a:solidFill>
              </a:rPr>
              <a:t>της πολιτισμικής παράδοσης θεωρείται σημαντική και κατά πόσο η κουλτούρα καταγωγής πρέπει να διαφυλάσσεται</a:t>
            </a:r>
          </a:p>
          <a:p>
            <a:pPr algn="ctr"/>
            <a:endParaRPr lang="en-CY" dirty="0"/>
          </a:p>
        </p:txBody>
      </p:sp>
      <p:sp>
        <p:nvSpPr>
          <p:cNvPr id="6" name="Rectangle: Rounded Corners 5">
            <a:extLst>
              <a:ext uri="{FF2B5EF4-FFF2-40B4-BE49-F238E27FC236}">
                <a16:creationId xmlns:a16="http://schemas.microsoft.com/office/drawing/2014/main" id="{AE99D195-F5BD-4919-9667-7146FBC8C28F}"/>
              </a:ext>
            </a:extLst>
          </p:cNvPr>
          <p:cNvSpPr/>
          <p:nvPr/>
        </p:nvSpPr>
        <p:spPr>
          <a:xfrm>
            <a:off x="6343650" y="2600324"/>
            <a:ext cx="5162550" cy="3618359"/>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480" lvl="1"/>
            <a:r>
              <a:rPr lang="el-GR" sz="3000" dirty="0">
                <a:solidFill>
                  <a:schemeClr val="accent1">
                    <a:lumMod val="50000"/>
                  </a:schemeClr>
                </a:solidFill>
              </a:rPr>
              <a:t>Κατά πόσο επιχειρείται </a:t>
            </a:r>
            <a:r>
              <a:rPr lang="el-GR" sz="3000" b="1" i="1" dirty="0">
                <a:solidFill>
                  <a:schemeClr val="accent1">
                    <a:lumMod val="50000"/>
                  </a:schemeClr>
                </a:solidFill>
              </a:rPr>
              <a:t>επαφή </a:t>
            </a:r>
            <a:r>
              <a:rPr lang="el-GR" sz="3000" dirty="0">
                <a:solidFill>
                  <a:schemeClr val="accent1">
                    <a:lumMod val="50000"/>
                  </a:schemeClr>
                </a:solidFill>
              </a:rPr>
              <a:t>με άλλες ομάδες, κυρίως την πολιτισμικά κυρίαρχη ομάδα και συμμετοχή σε μια ευρύτερη κοινωνία</a:t>
            </a:r>
            <a:endParaRPr lang="en-US" sz="3000"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3D766C8B-7AB7-499D-8470-533F696F4C9A}"/>
              </a:ext>
            </a:extLst>
          </p:cNvPr>
          <p:cNvSpPr/>
          <p:nvPr/>
        </p:nvSpPr>
        <p:spPr>
          <a:xfrm>
            <a:off x="1809750" y="381232"/>
            <a:ext cx="8572500" cy="1038225"/>
          </a:xfrm>
          <a:prstGeom prst="roundRect">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1">
                    <a:lumMod val="50000"/>
                  </a:schemeClr>
                </a:solidFill>
              </a:rPr>
              <a:t>Συνεισφορά του </a:t>
            </a:r>
            <a:r>
              <a:rPr lang="en-GB" sz="4400" b="1" dirty="0">
                <a:solidFill>
                  <a:schemeClr val="accent1">
                    <a:lumMod val="50000"/>
                  </a:schemeClr>
                </a:solidFill>
              </a:rPr>
              <a:t>Berry</a:t>
            </a:r>
            <a:endParaRPr lang="en-CY" sz="4400" b="1" dirty="0">
              <a:solidFill>
                <a:schemeClr val="accent1">
                  <a:lumMod val="50000"/>
                </a:schemeClr>
              </a:solidFill>
            </a:endParaRPr>
          </a:p>
        </p:txBody>
      </p:sp>
    </p:spTree>
    <p:extLst>
      <p:ext uri="{BB962C8B-B14F-4D97-AF65-F5344CB8AC3E}">
        <p14:creationId xmlns:p14="http://schemas.microsoft.com/office/powerpoint/2010/main" val="2608435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9D20299-BC3F-4E95-B445-B947B8653470}"/>
              </a:ext>
            </a:extLst>
          </p:cNvPr>
          <p:cNvSpPr/>
          <p:nvPr/>
        </p:nvSpPr>
        <p:spPr>
          <a:xfrm>
            <a:off x="271462" y="72752"/>
            <a:ext cx="11649075" cy="6553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6" name="Rectangle: Rounded Corners 5">
            <a:extLst>
              <a:ext uri="{FF2B5EF4-FFF2-40B4-BE49-F238E27FC236}">
                <a16:creationId xmlns:a16="http://schemas.microsoft.com/office/drawing/2014/main" id="{87107F44-F772-4E92-BD0F-01AD0436C444}"/>
              </a:ext>
            </a:extLst>
          </p:cNvPr>
          <p:cNvSpPr/>
          <p:nvPr/>
        </p:nvSpPr>
        <p:spPr>
          <a:xfrm>
            <a:off x="6096000" y="507193"/>
            <a:ext cx="2724150" cy="1000125"/>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ΝΑΙ</a:t>
            </a:r>
            <a:endParaRPr lang="en-CY" b="1" i="1"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C7AD40AD-750E-4F9D-B515-EB83D14B57E2}"/>
              </a:ext>
            </a:extLst>
          </p:cNvPr>
          <p:cNvSpPr/>
          <p:nvPr/>
        </p:nvSpPr>
        <p:spPr>
          <a:xfrm>
            <a:off x="8858250" y="507193"/>
            <a:ext cx="2724150" cy="1000125"/>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ΌΧΙ</a:t>
            </a:r>
            <a:endParaRPr lang="en-CY" b="1" i="1"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FFC4A23E-9749-41BD-98C2-646EF9F02AFF}"/>
              </a:ext>
            </a:extLst>
          </p:cNvPr>
          <p:cNvSpPr/>
          <p:nvPr/>
        </p:nvSpPr>
        <p:spPr>
          <a:xfrm>
            <a:off x="909638" y="2065696"/>
            <a:ext cx="1619250" cy="581027"/>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ΝΑΙ</a:t>
            </a:r>
            <a:endParaRPr lang="en-CY" b="1" i="1" dirty="0">
              <a:solidFill>
                <a:schemeClr val="accent1">
                  <a:lumMod val="50000"/>
                </a:schemeClr>
              </a:solidFill>
            </a:endParaRPr>
          </a:p>
        </p:txBody>
      </p:sp>
      <p:sp>
        <p:nvSpPr>
          <p:cNvPr id="10" name="Callout: Right Arrow 9">
            <a:extLst>
              <a:ext uri="{FF2B5EF4-FFF2-40B4-BE49-F238E27FC236}">
                <a16:creationId xmlns:a16="http://schemas.microsoft.com/office/drawing/2014/main" id="{4EB581B1-BF7D-42DE-99DD-7990C7DE63DA}"/>
              </a:ext>
            </a:extLst>
          </p:cNvPr>
          <p:cNvSpPr/>
          <p:nvPr/>
        </p:nvSpPr>
        <p:spPr>
          <a:xfrm>
            <a:off x="3876675" y="507194"/>
            <a:ext cx="2181225" cy="1000125"/>
          </a:xfrm>
          <a:prstGeom prst="rightArrowCallou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ΔΙΑΤΗΡΗΣΗ</a:t>
            </a:r>
            <a:endParaRPr lang="en-CY" b="1" i="1" dirty="0">
              <a:solidFill>
                <a:schemeClr val="accent1">
                  <a:lumMod val="50000"/>
                </a:schemeClr>
              </a:solidFill>
            </a:endParaRPr>
          </a:p>
        </p:txBody>
      </p:sp>
      <p:sp>
        <p:nvSpPr>
          <p:cNvPr id="11" name="Callout: Down Arrow 10">
            <a:extLst>
              <a:ext uri="{FF2B5EF4-FFF2-40B4-BE49-F238E27FC236}">
                <a16:creationId xmlns:a16="http://schemas.microsoft.com/office/drawing/2014/main" id="{4D8C0C18-5429-4498-9453-F022C20E66E7}"/>
              </a:ext>
            </a:extLst>
          </p:cNvPr>
          <p:cNvSpPr/>
          <p:nvPr/>
        </p:nvSpPr>
        <p:spPr>
          <a:xfrm>
            <a:off x="909638" y="507194"/>
            <a:ext cx="1619250" cy="1409702"/>
          </a:xfrm>
          <a:prstGeom prst="downArrowCallou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ΕΠΑΦΗ</a:t>
            </a:r>
            <a:endParaRPr lang="en-CY" b="1" i="1" dirty="0">
              <a:solidFill>
                <a:schemeClr val="accent1">
                  <a:lumMod val="50000"/>
                </a:schemeClr>
              </a:solidFill>
            </a:endParaRPr>
          </a:p>
        </p:txBody>
      </p:sp>
      <p:sp>
        <p:nvSpPr>
          <p:cNvPr id="13" name="Rectangle: Rounded Corners 12">
            <a:extLst>
              <a:ext uri="{FF2B5EF4-FFF2-40B4-BE49-F238E27FC236}">
                <a16:creationId xmlns:a16="http://schemas.microsoft.com/office/drawing/2014/main" id="{655A2D7D-7D9D-4FCF-984C-1AED95E8093C}"/>
              </a:ext>
            </a:extLst>
          </p:cNvPr>
          <p:cNvSpPr/>
          <p:nvPr/>
        </p:nvSpPr>
        <p:spPr>
          <a:xfrm>
            <a:off x="1524001" y="2793135"/>
            <a:ext cx="182880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Πολιτισμικές</a:t>
            </a:r>
          </a:p>
          <a:p>
            <a:pPr algn="ctr"/>
            <a:r>
              <a:rPr lang="el-GR" b="1" i="1" dirty="0">
                <a:solidFill>
                  <a:schemeClr val="accent1">
                    <a:lumMod val="50000"/>
                  </a:schemeClr>
                </a:solidFill>
              </a:rPr>
              <a:t>Μειονότητες</a:t>
            </a:r>
            <a:endParaRPr lang="en-CY" b="1" i="1" dirty="0">
              <a:solidFill>
                <a:schemeClr val="accent1">
                  <a:lumMod val="50000"/>
                </a:schemeClr>
              </a:solidFill>
            </a:endParaRPr>
          </a:p>
        </p:txBody>
      </p:sp>
      <p:sp>
        <p:nvSpPr>
          <p:cNvPr id="14" name="Rectangle: Rounded Corners 13">
            <a:extLst>
              <a:ext uri="{FF2B5EF4-FFF2-40B4-BE49-F238E27FC236}">
                <a16:creationId xmlns:a16="http://schemas.microsoft.com/office/drawing/2014/main" id="{B734D20C-F719-40F2-96CD-8C53C276349F}"/>
              </a:ext>
            </a:extLst>
          </p:cNvPr>
          <p:cNvSpPr/>
          <p:nvPr/>
        </p:nvSpPr>
        <p:spPr>
          <a:xfrm>
            <a:off x="1524001" y="3551546"/>
            <a:ext cx="182880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Κοινωνία</a:t>
            </a:r>
          </a:p>
          <a:p>
            <a:pPr algn="ctr"/>
            <a:r>
              <a:rPr lang="el-GR" b="1" i="1" dirty="0">
                <a:solidFill>
                  <a:schemeClr val="accent1">
                    <a:lumMod val="50000"/>
                  </a:schemeClr>
                </a:solidFill>
              </a:rPr>
              <a:t>Υποδοχής</a:t>
            </a:r>
            <a:endParaRPr lang="en-CY" b="1" i="1" dirty="0">
              <a:solidFill>
                <a:schemeClr val="accent1">
                  <a:lumMod val="50000"/>
                </a:schemeClr>
              </a:solidFill>
            </a:endParaRPr>
          </a:p>
        </p:txBody>
      </p:sp>
      <p:sp>
        <p:nvSpPr>
          <p:cNvPr id="20" name="Rectangle: Rounded Corners 19">
            <a:extLst>
              <a:ext uri="{FF2B5EF4-FFF2-40B4-BE49-F238E27FC236}">
                <a16:creationId xmlns:a16="http://schemas.microsoft.com/office/drawing/2014/main" id="{ED715157-7FA8-49AA-9441-E01E88B52774}"/>
              </a:ext>
            </a:extLst>
          </p:cNvPr>
          <p:cNvSpPr/>
          <p:nvPr/>
        </p:nvSpPr>
        <p:spPr>
          <a:xfrm>
            <a:off x="1524001" y="5181464"/>
            <a:ext cx="182880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Πολιτισμικές</a:t>
            </a:r>
          </a:p>
          <a:p>
            <a:pPr algn="ctr"/>
            <a:r>
              <a:rPr lang="el-GR" b="1" i="1" dirty="0">
                <a:solidFill>
                  <a:schemeClr val="accent1">
                    <a:lumMod val="50000"/>
                  </a:schemeClr>
                </a:solidFill>
              </a:rPr>
              <a:t>Μειονότητες</a:t>
            </a:r>
            <a:endParaRPr lang="en-CY" b="1" i="1" dirty="0">
              <a:solidFill>
                <a:schemeClr val="accent1">
                  <a:lumMod val="50000"/>
                </a:schemeClr>
              </a:solidFill>
            </a:endParaRPr>
          </a:p>
        </p:txBody>
      </p:sp>
      <p:sp>
        <p:nvSpPr>
          <p:cNvPr id="21" name="Rectangle: Rounded Corners 20">
            <a:extLst>
              <a:ext uri="{FF2B5EF4-FFF2-40B4-BE49-F238E27FC236}">
                <a16:creationId xmlns:a16="http://schemas.microsoft.com/office/drawing/2014/main" id="{ECD21C36-0A47-41EB-8A9B-304E86F7FFE1}"/>
              </a:ext>
            </a:extLst>
          </p:cNvPr>
          <p:cNvSpPr/>
          <p:nvPr/>
        </p:nvSpPr>
        <p:spPr>
          <a:xfrm>
            <a:off x="1524001" y="5944002"/>
            <a:ext cx="182880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Κοινωνία</a:t>
            </a:r>
          </a:p>
          <a:p>
            <a:pPr algn="ctr"/>
            <a:r>
              <a:rPr lang="el-GR" b="1" i="1" dirty="0">
                <a:solidFill>
                  <a:schemeClr val="accent1">
                    <a:lumMod val="50000"/>
                  </a:schemeClr>
                </a:solidFill>
              </a:rPr>
              <a:t>Υποδοχής</a:t>
            </a:r>
            <a:endParaRPr lang="en-CY" b="1" i="1" dirty="0">
              <a:solidFill>
                <a:schemeClr val="accent1">
                  <a:lumMod val="50000"/>
                </a:schemeClr>
              </a:solidFill>
            </a:endParaRPr>
          </a:p>
        </p:txBody>
      </p:sp>
      <p:sp>
        <p:nvSpPr>
          <p:cNvPr id="22" name="Rectangle: Rounded Corners 21">
            <a:extLst>
              <a:ext uri="{FF2B5EF4-FFF2-40B4-BE49-F238E27FC236}">
                <a16:creationId xmlns:a16="http://schemas.microsoft.com/office/drawing/2014/main" id="{9FE4A4B0-FB6E-49F5-9020-7B89698D39CF}"/>
              </a:ext>
            </a:extLst>
          </p:cNvPr>
          <p:cNvSpPr/>
          <p:nvPr/>
        </p:nvSpPr>
        <p:spPr>
          <a:xfrm>
            <a:off x="6605589" y="2791935"/>
            <a:ext cx="1919286"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Ενσωμάτωση</a:t>
            </a:r>
            <a:endParaRPr lang="en-CY" b="1" i="1" dirty="0">
              <a:solidFill>
                <a:schemeClr val="accent1">
                  <a:lumMod val="50000"/>
                </a:schemeClr>
              </a:solidFill>
            </a:endParaRPr>
          </a:p>
        </p:txBody>
      </p:sp>
      <p:sp>
        <p:nvSpPr>
          <p:cNvPr id="23" name="Rectangle: Rounded Corners 22">
            <a:extLst>
              <a:ext uri="{FF2B5EF4-FFF2-40B4-BE49-F238E27FC236}">
                <a16:creationId xmlns:a16="http://schemas.microsoft.com/office/drawing/2014/main" id="{6CE42D4C-2A7F-4169-BE82-DD9486395A16}"/>
              </a:ext>
            </a:extLst>
          </p:cNvPr>
          <p:cNvSpPr/>
          <p:nvPr/>
        </p:nvSpPr>
        <p:spPr>
          <a:xfrm>
            <a:off x="9410700" y="2791935"/>
            <a:ext cx="1919286" cy="610011"/>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Αφομοίωση</a:t>
            </a:r>
            <a:endParaRPr lang="en-CY" b="1" i="1" dirty="0">
              <a:solidFill>
                <a:schemeClr val="accent1">
                  <a:lumMod val="50000"/>
                </a:schemeClr>
              </a:solidFill>
            </a:endParaRPr>
          </a:p>
        </p:txBody>
      </p:sp>
      <p:sp>
        <p:nvSpPr>
          <p:cNvPr id="24" name="Rectangle: Rounded Corners 23">
            <a:extLst>
              <a:ext uri="{FF2B5EF4-FFF2-40B4-BE49-F238E27FC236}">
                <a16:creationId xmlns:a16="http://schemas.microsoft.com/office/drawing/2014/main" id="{63455520-C325-48B1-91B3-17813219A481}"/>
              </a:ext>
            </a:extLst>
          </p:cNvPr>
          <p:cNvSpPr/>
          <p:nvPr/>
        </p:nvSpPr>
        <p:spPr>
          <a:xfrm>
            <a:off x="6605588" y="3551545"/>
            <a:ext cx="1919287"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Πολυπολιτισμική</a:t>
            </a:r>
            <a:endParaRPr lang="en-CY" b="1" i="1" dirty="0">
              <a:solidFill>
                <a:schemeClr val="accent1">
                  <a:lumMod val="50000"/>
                </a:schemeClr>
              </a:solidFill>
            </a:endParaRPr>
          </a:p>
        </p:txBody>
      </p:sp>
      <p:sp>
        <p:nvSpPr>
          <p:cNvPr id="25" name="Rectangle: Rounded Corners 24">
            <a:extLst>
              <a:ext uri="{FF2B5EF4-FFF2-40B4-BE49-F238E27FC236}">
                <a16:creationId xmlns:a16="http://schemas.microsoft.com/office/drawing/2014/main" id="{09BA2DE6-2660-4128-AE3B-0DF8186B2B61}"/>
              </a:ext>
            </a:extLst>
          </p:cNvPr>
          <p:cNvSpPr/>
          <p:nvPr/>
        </p:nvSpPr>
        <p:spPr>
          <a:xfrm>
            <a:off x="9410700" y="3551546"/>
            <a:ext cx="1919286" cy="610012"/>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Χύτρα Πίεσης</a:t>
            </a:r>
            <a:endParaRPr lang="en-CY" b="1" i="1" dirty="0">
              <a:solidFill>
                <a:schemeClr val="accent1">
                  <a:lumMod val="50000"/>
                </a:schemeClr>
              </a:solidFill>
            </a:endParaRPr>
          </a:p>
        </p:txBody>
      </p:sp>
      <p:sp>
        <p:nvSpPr>
          <p:cNvPr id="26" name="Rectangle: Rounded Corners 25">
            <a:extLst>
              <a:ext uri="{FF2B5EF4-FFF2-40B4-BE49-F238E27FC236}">
                <a16:creationId xmlns:a16="http://schemas.microsoft.com/office/drawing/2014/main" id="{3DBCE60C-81AB-4D30-B811-C103ABD29057}"/>
              </a:ext>
            </a:extLst>
          </p:cNvPr>
          <p:cNvSpPr/>
          <p:nvPr/>
        </p:nvSpPr>
        <p:spPr>
          <a:xfrm>
            <a:off x="9201150" y="5083968"/>
            <a:ext cx="203835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Περιθωριοποίηση</a:t>
            </a:r>
            <a:endParaRPr lang="en-CY" b="1" i="1" dirty="0">
              <a:solidFill>
                <a:schemeClr val="accent1">
                  <a:lumMod val="50000"/>
                </a:schemeClr>
              </a:solidFill>
            </a:endParaRPr>
          </a:p>
        </p:txBody>
      </p:sp>
      <p:sp>
        <p:nvSpPr>
          <p:cNvPr id="27" name="Rectangle: Rounded Corners 26">
            <a:extLst>
              <a:ext uri="{FF2B5EF4-FFF2-40B4-BE49-F238E27FC236}">
                <a16:creationId xmlns:a16="http://schemas.microsoft.com/office/drawing/2014/main" id="{FAB7F3BA-EDA1-4FF5-AD80-8A5DC6808998}"/>
              </a:ext>
            </a:extLst>
          </p:cNvPr>
          <p:cNvSpPr/>
          <p:nvPr/>
        </p:nvSpPr>
        <p:spPr>
          <a:xfrm>
            <a:off x="6605589" y="5083970"/>
            <a:ext cx="1919286"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Απόσχιση</a:t>
            </a:r>
            <a:endParaRPr lang="en-CY" b="1" i="1" dirty="0">
              <a:solidFill>
                <a:schemeClr val="accent1">
                  <a:lumMod val="50000"/>
                </a:schemeClr>
              </a:solidFill>
            </a:endParaRPr>
          </a:p>
        </p:txBody>
      </p:sp>
      <p:sp>
        <p:nvSpPr>
          <p:cNvPr id="28" name="Rectangle: Rounded Corners 27">
            <a:extLst>
              <a:ext uri="{FF2B5EF4-FFF2-40B4-BE49-F238E27FC236}">
                <a16:creationId xmlns:a16="http://schemas.microsoft.com/office/drawing/2014/main" id="{62C722E0-8068-475F-A05C-6DD18E08F4C0}"/>
              </a:ext>
            </a:extLst>
          </p:cNvPr>
          <p:cNvSpPr/>
          <p:nvPr/>
        </p:nvSpPr>
        <p:spPr>
          <a:xfrm>
            <a:off x="9201150" y="5944002"/>
            <a:ext cx="2038350"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Αποκλεισμός</a:t>
            </a:r>
            <a:endParaRPr lang="en-CY" b="1" i="1" dirty="0">
              <a:solidFill>
                <a:schemeClr val="accent1">
                  <a:lumMod val="50000"/>
                </a:schemeClr>
              </a:solidFill>
            </a:endParaRPr>
          </a:p>
        </p:txBody>
      </p:sp>
      <p:sp>
        <p:nvSpPr>
          <p:cNvPr id="29" name="Rectangle: Rounded Corners 28">
            <a:extLst>
              <a:ext uri="{FF2B5EF4-FFF2-40B4-BE49-F238E27FC236}">
                <a16:creationId xmlns:a16="http://schemas.microsoft.com/office/drawing/2014/main" id="{5D8542C4-052E-4239-8EE4-4BB8E70D2231}"/>
              </a:ext>
            </a:extLst>
          </p:cNvPr>
          <p:cNvSpPr/>
          <p:nvPr/>
        </p:nvSpPr>
        <p:spPr>
          <a:xfrm>
            <a:off x="6605589" y="5944002"/>
            <a:ext cx="1919286" cy="611999"/>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err="1">
                <a:solidFill>
                  <a:schemeClr val="accent1">
                    <a:lumMod val="50000"/>
                  </a:schemeClr>
                </a:solidFill>
              </a:rPr>
              <a:t>Γκετοποίηση</a:t>
            </a:r>
            <a:endParaRPr lang="en-CY" b="1" i="1" dirty="0">
              <a:solidFill>
                <a:schemeClr val="accent1">
                  <a:lumMod val="50000"/>
                </a:schemeClr>
              </a:solidFill>
            </a:endParaRPr>
          </a:p>
        </p:txBody>
      </p:sp>
      <p:sp>
        <p:nvSpPr>
          <p:cNvPr id="30" name="Rectangle: Rounded Corners 29">
            <a:extLst>
              <a:ext uri="{FF2B5EF4-FFF2-40B4-BE49-F238E27FC236}">
                <a16:creationId xmlns:a16="http://schemas.microsoft.com/office/drawing/2014/main" id="{207CEA8C-C73A-44E9-9CC4-214D2C33D246}"/>
              </a:ext>
            </a:extLst>
          </p:cNvPr>
          <p:cNvSpPr/>
          <p:nvPr/>
        </p:nvSpPr>
        <p:spPr>
          <a:xfrm>
            <a:off x="909638" y="4373711"/>
            <a:ext cx="1619250" cy="581027"/>
          </a:xfrm>
          <a:prstGeom prst="roundRect">
            <a:avLst/>
          </a:prstGeom>
          <a:solidFill>
            <a:schemeClr val="tx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chemeClr val="accent1">
                    <a:lumMod val="50000"/>
                  </a:schemeClr>
                </a:solidFill>
              </a:rPr>
              <a:t>ΟΧΙ</a:t>
            </a:r>
            <a:endParaRPr lang="en-CY" b="1" i="1" dirty="0">
              <a:solidFill>
                <a:schemeClr val="accent1">
                  <a:lumMod val="50000"/>
                </a:schemeClr>
              </a:solidFill>
            </a:endParaRPr>
          </a:p>
        </p:txBody>
      </p:sp>
      <p:sp>
        <p:nvSpPr>
          <p:cNvPr id="33" name="Arrow: Striped Right 32">
            <a:extLst>
              <a:ext uri="{FF2B5EF4-FFF2-40B4-BE49-F238E27FC236}">
                <a16:creationId xmlns:a16="http://schemas.microsoft.com/office/drawing/2014/main" id="{6279345E-6FDA-4CD2-8B3E-3BB024C9A381}"/>
              </a:ext>
            </a:extLst>
          </p:cNvPr>
          <p:cNvSpPr/>
          <p:nvPr/>
        </p:nvSpPr>
        <p:spPr>
          <a:xfrm>
            <a:off x="3726654" y="2981318"/>
            <a:ext cx="2447925" cy="352425"/>
          </a:xfrm>
          <a:prstGeom prst="stripedRightArrow">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4" name="Arrow: Striped Right 33">
            <a:extLst>
              <a:ext uri="{FF2B5EF4-FFF2-40B4-BE49-F238E27FC236}">
                <a16:creationId xmlns:a16="http://schemas.microsoft.com/office/drawing/2014/main" id="{5DBDD2B3-ED43-486B-8FC4-F90BDBE3B9DB}"/>
              </a:ext>
            </a:extLst>
          </p:cNvPr>
          <p:cNvSpPr/>
          <p:nvPr/>
        </p:nvSpPr>
        <p:spPr>
          <a:xfrm>
            <a:off x="3726654" y="3680339"/>
            <a:ext cx="2447925" cy="352425"/>
          </a:xfrm>
          <a:prstGeom prst="stripedRightArrow">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5" name="Arrow: Striped Right 34">
            <a:extLst>
              <a:ext uri="{FF2B5EF4-FFF2-40B4-BE49-F238E27FC236}">
                <a16:creationId xmlns:a16="http://schemas.microsoft.com/office/drawing/2014/main" id="{5175AB60-0991-4451-AB1C-CFF5AC241230}"/>
              </a:ext>
            </a:extLst>
          </p:cNvPr>
          <p:cNvSpPr/>
          <p:nvPr/>
        </p:nvSpPr>
        <p:spPr>
          <a:xfrm>
            <a:off x="3726656" y="6073788"/>
            <a:ext cx="2447925" cy="352425"/>
          </a:xfrm>
          <a:prstGeom prst="stripedRightArrow">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6" name="Arrow: Striped Right 35">
            <a:extLst>
              <a:ext uri="{FF2B5EF4-FFF2-40B4-BE49-F238E27FC236}">
                <a16:creationId xmlns:a16="http://schemas.microsoft.com/office/drawing/2014/main" id="{4C495D6F-3066-4324-9364-B416E31127CF}"/>
              </a:ext>
            </a:extLst>
          </p:cNvPr>
          <p:cNvSpPr/>
          <p:nvPr/>
        </p:nvSpPr>
        <p:spPr>
          <a:xfrm>
            <a:off x="3726655" y="5213756"/>
            <a:ext cx="2447925" cy="352425"/>
          </a:xfrm>
          <a:prstGeom prst="stripedRightArrow">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2391861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P spid="1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5F6FC06-FE9A-480D-8BAE-B9772728153B}"/>
              </a:ext>
            </a:extLst>
          </p:cNvPr>
          <p:cNvGraphicFramePr>
            <a:graphicFrameLocks noGrp="1"/>
          </p:cNvGraphicFramePr>
          <p:nvPr>
            <p:ph idx="1"/>
            <p:extLst>
              <p:ext uri="{D42A27DB-BD31-4B8C-83A1-F6EECF244321}">
                <p14:modId xmlns:p14="http://schemas.microsoft.com/office/powerpoint/2010/main" val="3902303088"/>
              </p:ext>
            </p:extLst>
          </p:nvPr>
        </p:nvGraphicFramePr>
        <p:xfrm>
          <a:off x="247650" y="133350"/>
          <a:ext cx="11725275" cy="653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5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869E1A1-2312-4B7E-B9C0-153977DBCA33}"/>
                                            </p:graphicEl>
                                          </p:spTgt>
                                        </p:tgtEl>
                                        <p:attrNameLst>
                                          <p:attrName>style.visibility</p:attrName>
                                        </p:attrNameLst>
                                      </p:cBhvr>
                                      <p:to>
                                        <p:strVal val="visible"/>
                                      </p:to>
                                    </p:set>
                                    <p:animEffect transition="in" filter="fade">
                                      <p:cBhvr>
                                        <p:cTn id="7" dur="500"/>
                                        <p:tgtEl>
                                          <p:spTgt spid="4">
                                            <p:graphicEl>
                                              <a:dgm id="{D869E1A1-2312-4B7E-B9C0-153977DBCA3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B3CEFCC-7B33-404A-87B5-9BB593C8F2C8}"/>
                                            </p:graphicEl>
                                          </p:spTgt>
                                        </p:tgtEl>
                                        <p:attrNameLst>
                                          <p:attrName>style.visibility</p:attrName>
                                        </p:attrNameLst>
                                      </p:cBhvr>
                                      <p:to>
                                        <p:strVal val="visible"/>
                                      </p:to>
                                    </p:set>
                                    <p:animEffect transition="in" filter="fade">
                                      <p:cBhvr>
                                        <p:cTn id="12" dur="500"/>
                                        <p:tgtEl>
                                          <p:spTgt spid="4">
                                            <p:graphicEl>
                                              <a:dgm id="{1B3CEFCC-7B33-404A-87B5-9BB593C8F2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89DAF1F-D28B-4AFB-8795-7B740DDD1FA1}"/>
                                            </p:graphicEl>
                                          </p:spTgt>
                                        </p:tgtEl>
                                        <p:attrNameLst>
                                          <p:attrName>style.visibility</p:attrName>
                                        </p:attrNameLst>
                                      </p:cBhvr>
                                      <p:to>
                                        <p:strVal val="visible"/>
                                      </p:to>
                                    </p:set>
                                    <p:animEffect transition="in" filter="fade">
                                      <p:cBhvr>
                                        <p:cTn id="17" dur="500"/>
                                        <p:tgtEl>
                                          <p:spTgt spid="4">
                                            <p:graphicEl>
                                              <a:dgm id="{689DAF1F-D28B-4AFB-8795-7B740DDD1FA1}"/>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3E2CA8A8-0410-4423-81E1-486766C9EFF7}"/>
                                            </p:graphicEl>
                                          </p:spTgt>
                                        </p:tgtEl>
                                        <p:attrNameLst>
                                          <p:attrName>style.visibility</p:attrName>
                                        </p:attrNameLst>
                                      </p:cBhvr>
                                      <p:to>
                                        <p:strVal val="visible"/>
                                      </p:to>
                                    </p:set>
                                    <p:animEffect transition="in" filter="fade">
                                      <p:cBhvr>
                                        <p:cTn id="20" dur="500"/>
                                        <p:tgtEl>
                                          <p:spTgt spid="4">
                                            <p:graphicEl>
                                              <a:dgm id="{3E2CA8A8-0410-4423-81E1-486766C9EFF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29ADDAE3-34BD-435C-A971-1845AA168CC4}"/>
                                            </p:graphicEl>
                                          </p:spTgt>
                                        </p:tgtEl>
                                        <p:attrNameLst>
                                          <p:attrName>style.visibility</p:attrName>
                                        </p:attrNameLst>
                                      </p:cBhvr>
                                      <p:to>
                                        <p:strVal val="visible"/>
                                      </p:to>
                                    </p:set>
                                    <p:animEffect transition="in" filter="fade">
                                      <p:cBhvr>
                                        <p:cTn id="25" dur="500"/>
                                        <p:tgtEl>
                                          <p:spTgt spid="4">
                                            <p:graphicEl>
                                              <a:dgm id="{29ADDAE3-34BD-435C-A971-1845AA168CC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F05A9605-4259-4D0E-9121-1E0C3AB5D366}"/>
                                            </p:graphicEl>
                                          </p:spTgt>
                                        </p:tgtEl>
                                        <p:attrNameLst>
                                          <p:attrName>style.visibility</p:attrName>
                                        </p:attrNameLst>
                                      </p:cBhvr>
                                      <p:to>
                                        <p:strVal val="visible"/>
                                      </p:to>
                                    </p:set>
                                    <p:animEffect transition="in" filter="fade">
                                      <p:cBhvr>
                                        <p:cTn id="28" dur="500"/>
                                        <p:tgtEl>
                                          <p:spTgt spid="4">
                                            <p:graphicEl>
                                              <a:dgm id="{F05A9605-4259-4D0E-9121-1E0C3AB5D36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17CB32C7-4FB1-468B-8D68-6C75B7D0A1BB}"/>
                                            </p:graphicEl>
                                          </p:spTgt>
                                        </p:tgtEl>
                                        <p:attrNameLst>
                                          <p:attrName>style.visibility</p:attrName>
                                        </p:attrNameLst>
                                      </p:cBhvr>
                                      <p:to>
                                        <p:strVal val="visible"/>
                                      </p:to>
                                    </p:set>
                                    <p:animEffect transition="in" filter="fade">
                                      <p:cBhvr>
                                        <p:cTn id="33" dur="500"/>
                                        <p:tgtEl>
                                          <p:spTgt spid="4">
                                            <p:graphicEl>
                                              <a:dgm id="{17CB32C7-4FB1-468B-8D68-6C75B7D0A1B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8FD4751E-064E-437B-8A71-E07F1ACEBE6E}"/>
                                            </p:graphicEl>
                                          </p:spTgt>
                                        </p:tgtEl>
                                        <p:attrNameLst>
                                          <p:attrName>style.visibility</p:attrName>
                                        </p:attrNameLst>
                                      </p:cBhvr>
                                      <p:to>
                                        <p:strVal val="visible"/>
                                      </p:to>
                                    </p:set>
                                    <p:animEffect transition="in" filter="fade">
                                      <p:cBhvr>
                                        <p:cTn id="36" dur="500"/>
                                        <p:tgtEl>
                                          <p:spTgt spid="4">
                                            <p:graphicEl>
                                              <a:dgm id="{8FD4751E-064E-437B-8A71-E07F1ACEBE6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A67F6E0B-509E-4162-94D0-BED2B6A4E5C7}"/>
                                            </p:graphicEl>
                                          </p:spTgt>
                                        </p:tgtEl>
                                        <p:attrNameLst>
                                          <p:attrName>style.visibility</p:attrName>
                                        </p:attrNameLst>
                                      </p:cBhvr>
                                      <p:to>
                                        <p:strVal val="visible"/>
                                      </p:to>
                                    </p:set>
                                    <p:animEffect transition="in" filter="fade">
                                      <p:cBhvr>
                                        <p:cTn id="39" dur="500"/>
                                        <p:tgtEl>
                                          <p:spTgt spid="4">
                                            <p:graphicEl>
                                              <a:dgm id="{A67F6E0B-509E-4162-94D0-BED2B6A4E5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56285" y="1828799"/>
            <a:ext cx="10755630" cy="5029201"/>
          </a:xfrm>
        </p:spPr>
        <p:txBody>
          <a:bodyPr>
            <a:normAutofit/>
          </a:bodyPr>
          <a:lstStyle/>
          <a:p>
            <a:pPr>
              <a:buFont typeface="Wingdings" panose="05000000000000000000" pitchFamily="2" charset="2"/>
              <a:buChar char="Ø"/>
            </a:pPr>
            <a:r>
              <a:rPr lang="el-GR" sz="3600" b="1" dirty="0"/>
              <a:t>Ιατρικές επιπτώσεις</a:t>
            </a:r>
          </a:p>
          <a:p>
            <a:pPr>
              <a:buFont typeface="Wingdings" panose="05000000000000000000" pitchFamily="2" charset="2"/>
              <a:buChar char="Ø"/>
            </a:pPr>
            <a:r>
              <a:rPr lang="el-GR" sz="3600" b="1" dirty="0"/>
              <a:t>Θέματα ταυτότητας και αυτοεκτίμησης</a:t>
            </a:r>
            <a:endParaRPr lang="en-GB" sz="3600" b="1" dirty="0"/>
          </a:p>
          <a:p>
            <a:pPr>
              <a:buFont typeface="Wingdings" panose="05000000000000000000" pitchFamily="2" charset="2"/>
              <a:buChar char="Ø"/>
            </a:pPr>
            <a:r>
              <a:rPr lang="el-GR" sz="3600" b="1" dirty="0"/>
              <a:t>ΔΜΣ και άλλες αγχώδης διαταραχές (φοβίες, ΓΑΔ)</a:t>
            </a:r>
          </a:p>
          <a:p>
            <a:pPr>
              <a:buFont typeface="Wingdings" panose="05000000000000000000" pitchFamily="2" charset="2"/>
              <a:buChar char="Ø"/>
            </a:pPr>
            <a:r>
              <a:rPr lang="el-GR" sz="3600" b="1" dirty="0"/>
              <a:t>Μείζων Κατάθλιψη</a:t>
            </a:r>
          </a:p>
          <a:p>
            <a:pPr>
              <a:buFont typeface="Wingdings" panose="05000000000000000000" pitchFamily="2" charset="2"/>
              <a:buChar char="Ø"/>
            </a:pPr>
            <a:r>
              <a:rPr lang="el-GR" sz="3600" b="1" dirty="0"/>
              <a:t>Εναντιωματική/Προκλητική Διαταραχή</a:t>
            </a:r>
          </a:p>
          <a:p>
            <a:pPr>
              <a:buFont typeface="Wingdings" panose="05000000000000000000" pitchFamily="2" charset="2"/>
              <a:buChar char="Ø"/>
            </a:pPr>
            <a:r>
              <a:rPr lang="el-GR" sz="3600" b="1" dirty="0"/>
              <a:t>ΔΠΤ</a:t>
            </a:r>
          </a:p>
          <a:p>
            <a:pPr>
              <a:buFont typeface="Wingdings" panose="05000000000000000000" pitchFamily="2" charset="2"/>
              <a:buChar char="Ø"/>
            </a:pPr>
            <a:r>
              <a:rPr lang="el-GR" sz="3600" b="1" dirty="0"/>
              <a:t>Απόπειρες Αυτοκτονίας</a:t>
            </a:r>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4000" b="1" dirty="0">
                <a:solidFill>
                  <a:schemeClr val="accent1">
                    <a:lumMod val="50000"/>
                  </a:schemeClr>
                </a:solidFill>
              </a:rPr>
              <a:t>Ανάπτυξη Ψυχοπαθολογίας</a:t>
            </a:r>
            <a:endParaRPr lang="en-CY" sz="4000" b="1" dirty="0">
              <a:solidFill>
                <a:schemeClr val="accent1">
                  <a:lumMod val="50000"/>
                </a:schemeClr>
              </a:solidFill>
            </a:endParaRPr>
          </a:p>
        </p:txBody>
      </p:sp>
    </p:spTree>
    <p:extLst>
      <p:ext uri="{BB962C8B-B14F-4D97-AF65-F5344CB8AC3E}">
        <p14:creationId xmlns:p14="http://schemas.microsoft.com/office/powerpoint/2010/main" val="3006233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56285" y="1828799"/>
            <a:ext cx="10755630" cy="5029201"/>
          </a:xfrm>
        </p:spPr>
        <p:txBody>
          <a:bodyPr>
            <a:normAutofit/>
          </a:bodyPr>
          <a:lstStyle/>
          <a:p>
            <a:r>
              <a:rPr lang="el-GR" sz="3200" b="1" dirty="0"/>
              <a:t>Έρευνες (στην Ελλάδα) παρουσιάζουν τους εκπαιδευτικούς να</a:t>
            </a:r>
            <a:r>
              <a:rPr lang="en-US" sz="3200" b="1" dirty="0"/>
              <a:t>:</a:t>
            </a:r>
            <a:r>
              <a:rPr lang="el-GR" sz="3200" b="1" dirty="0"/>
              <a:t> </a:t>
            </a:r>
          </a:p>
          <a:p>
            <a:pPr marL="627952" lvl="1" indent="-457200"/>
            <a:r>
              <a:rPr lang="el-GR" sz="3200" b="1" dirty="0"/>
              <a:t>διακατέχονται σε μεγάλο ή μικρότερο βαθμό από εθνοκεντρικές και </a:t>
            </a:r>
            <a:r>
              <a:rPr lang="el-GR" sz="3200" b="1" dirty="0" err="1"/>
              <a:t>ξενοφοβικές</a:t>
            </a:r>
            <a:r>
              <a:rPr lang="el-GR" sz="3200" b="1" dirty="0"/>
              <a:t> απόψεις, </a:t>
            </a:r>
          </a:p>
          <a:p>
            <a:pPr marL="627952" lvl="1" indent="-457200"/>
            <a:r>
              <a:rPr lang="el-GR" sz="3200" b="1" dirty="0"/>
              <a:t>να ομολογούν διακρίσεις σε βάρος των πολιτισμικά διαφερόντων μαθητών, </a:t>
            </a:r>
          </a:p>
          <a:p>
            <a:pPr marL="627952" lvl="1" indent="-457200"/>
            <a:r>
              <a:rPr lang="el-GR" sz="3200" b="1" dirty="0"/>
              <a:t>να μην έχουν σαφή προσανατολισμό για τη διδασκαλία της ελληνικής ως δεύτερης γλώσσας, </a:t>
            </a:r>
          </a:p>
          <a:p>
            <a:pPr marL="627952" lvl="1" indent="-457200"/>
            <a:r>
              <a:rPr lang="el-GR" sz="3200" b="1" dirty="0"/>
              <a:t>να αντιλαμβάνονται τη διγλωσσία ως εμπόδιο για τη μάθηση και να την αξιολογούν αρνητικά, </a:t>
            </a:r>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accent1">
                    <a:lumMod val="50000"/>
                  </a:schemeClr>
                </a:solidFill>
              </a:rPr>
              <a:t>Ρόλος των </a:t>
            </a:r>
            <a:r>
              <a:rPr lang="en-US" sz="4000" b="1" dirty="0">
                <a:solidFill>
                  <a:schemeClr val="accent1">
                    <a:lumMod val="50000"/>
                  </a:schemeClr>
                </a:solidFill>
              </a:rPr>
              <a:t>E</a:t>
            </a:r>
            <a:r>
              <a:rPr lang="el-GR" sz="4000" b="1" dirty="0">
                <a:solidFill>
                  <a:schemeClr val="accent1">
                    <a:lumMod val="50000"/>
                  </a:schemeClr>
                </a:solidFill>
              </a:rPr>
              <a:t>κπαιδευτικών</a:t>
            </a:r>
            <a:endParaRPr lang="en-CY" sz="4000" b="1" dirty="0">
              <a:solidFill>
                <a:schemeClr val="accent1">
                  <a:lumMod val="50000"/>
                </a:schemeClr>
              </a:solidFill>
            </a:endParaRPr>
          </a:p>
        </p:txBody>
      </p:sp>
    </p:spTree>
    <p:extLst>
      <p:ext uri="{BB962C8B-B14F-4D97-AF65-F5344CB8AC3E}">
        <p14:creationId xmlns:p14="http://schemas.microsoft.com/office/powerpoint/2010/main" val="311337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56285" y="1828799"/>
            <a:ext cx="10755630" cy="5029201"/>
          </a:xfrm>
        </p:spPr>
        <p:txBody>
          <a:bodyPr>
            <a:normAutofit/>
          </a:bodyPr>
          <a:lstStyle/>
          <a:p>
            <a:pPr marL="627952" lvl="1" indent="-457200"/>
            <a:r>
              <a:rPr lang="el-GR" sz="3200" b="1" dirty="0"/>
              <a:t>να αντιμετωπίζουν τους αλλόγλωσσους μαθητές ως «άγλωσσους», μη δίνοντας αξία στις εμπειρίες και τη γλώσσα των μαθητών, </a:t>
            </a:r>
          </a:p>
          <a:p>
            <a:pPr marL="627952" lvl="1" indent="-457200"/>
            <a:r>
              <a:rPr lang="el-GR" sz="3200" b="1" dirty="0"/>
              <a:t>να μην επιτρέπουν τη μητρική γλώσσα των μαθητών στην τάξη, και</a:t>
            </a:r>
          </a:p>
          <a:p>
            <a:pPr marL="627952" lvl="1" indent="-457200"/>
            <a:r>
              <a:rPr lang="el-GR" sz="3200" b="1" dirty="0"/>
              <a:t>να αποδέχονται ότι οι προκαταλήψεις και η μεροληπτική τους συμπεριφορά στο σχολείο επηρεάζει τη σχολική επίδοση των μαθητών</a:t>
            </a:r>
          </a:p>
          <a:p>
            <a:pPr marL="685102" lvl="1" indent="-514350">
              <a:buFont typeface="+mj-lt"/>
              <a:buAutoNum type="arabicPeriod" startAt="4"/>
            </a:pPr>
            <a:endParaRPr lang="el-GR" sz="3200" b="1" dirty="0"/>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accent1">
                    <a:lumMod val="50000"/>
                  </a:schemeClr>
                </a:solidFill>
              </a:rPr>
              <a:t>Ρόλος των </a:t>
            </a:r>
            <a:r>
              <a:rPr lang="en-US" sz="4000" b="1" dirty="0">
                <a:solidFill>
                  <a:schemeClr val="accent1">
                    <a:lumMod val="50000"/>
                  </a:schemeClr>
                </a:solidFill>
              </a:rPr>
              <a:t>E</a:t>
            </a:r>
            <a:r>
              <a:rPr lang="el-GR" sz="4000" b="1" dirty="0">
                <a:solidFill>
                  <a:schemeClr val="accent1">
                    <a:lumMod val="50000"/>
                  </a:schemeClr>
                </a:solidFill>
              </a:rPr>
              <a:t>κπαιδευτικών</a:t>
            </a:r>
            <a:endParaRPr lang="en-CY" sz="4000" b="1" dirty="0">
              <a:solidFill>
                <a:schemeClr val="accent1">
                  <a:lumMod val="50000"/>
                </a:schemeClr>
              </a:solidFill>
            </a:endParaRPr>
          </a:p>
        </p:txBody>
      </p:sp>
    </p:spTree>
    <p:extLst>
      <p:ext uri="{BB962C8B-B14F-4D97-AF65-F5344CB8AC3E}">
        <p14:creationId xmlns:p14="http://schemas.microsoft.com/office/powerpoint/2010/main" val="170518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18184" y="1738488"/>
            <a:ext cx="10755630" cy="5029201"/>
          </a:xfrm>
        </p:spPr>
        <p:txBody>
          <a:bodyPr>
            <a:normAutofit/>
          </a:bodyPr>
          <a:lstStyle/>
          <a:p>
            <a:r>
              <a:rPr lang="el-GR" b="1" dirty="0"/>
              <a:t>Εννοιολογικό πλαίσιο</a:t>
            </a:r>
            <a:r>
              <a:rPr lang="en-US" b="1" dirty="0"/>
              <a:t> </a:t>
            </a:r>
            <a:r>
              <a:rPr lang="el-GR" b="1" dirty="0"/>
              <a:t>– 3 (χαρακτηριστικά) Χ 3 (διαστάσεις)</a:t>
            </a:r>
          </a:p>
          <a:p>
            <a:r>
              <a:rPr lang="el-GR" b="1" dirty="0"/>
              <a:t>Τρία χαρακτηριστικά </a:t>
            </a:r>
          </a:p>
          <a:p>
            <a:pPr lvl="1"/>
            <a:r>
              <a:rPr lang="el-GR" b="1" dirty="0"/>
              <a:t>(α) η ευαισθητοποίηση του/ης ίδιου/ας του/ης συμβούλου για τις δικές του προσωπικές πεποιθήσεις και στάσεις </a:t>
            </a:r>
          </a:p>
          <a:p>
            <a:pPr lvl="1"/>
            <a:r>
              <a:rPr lang="el-GR" b="1" dirty="0"/>
              <a:t>(β) η κατανόηση της κοσμοαντίληψης ενός/μιας πολιτισμικά διαφορετικού/ης συμβουλευόμενου/ης και </a:t>
            </a:r>
          </a:p>
          <a:p>
            <a:pPr lvl="1"/>
            <a:r>
              <a:rPr lang="el-GR" b="1" dirty="0"/>
              <a:t>(γ) η δημιουργία και επιλογή στρατηγικών και τεχνικών που να είναι πολιτισμικά κατάλληλες για τον/ην συμβουλευόμενο/η, </a:t>
            </a:r>
          </a:p>
          <a:p>
            <a:r>
              <a:rPr lang="el-GR" b="1" dirty="0"/>
              <a:t>μέσα από τρεις διαστάσεις </a:t>
            </a:r>
          </a:p>
          <a:p>
            <a:pPr lvl="1"/>
            <a:r>
              <a:rPr lang="el-GR" b="1" dirty="0"/>
              <a:t>(α) πεποιθήσεις και στάσεις </a:t>
            </a:r>
          </a:p>
          <a:p>
            <a:pPr lvl="1"/>
            <a:r>
              <a:rPr lang="el-GR" b="1" dirty="0"/>
              <a:t>(β) γνώση και </a:t>
            </a:r>
          </a:p>
          <a:p>
            <a:pPr lvl="1"/>
            <a:r>
              <a:rPr lang="el-GR" b="1" dirty="0"/>
              <a:t>(γ) δεξιότητες.</a:t>
            </a:r>
            <a:endParaRPr lang="el-GR" sz="3200" b="1" dirty="0"/>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accent1">
                    <a:lumMod val="50000"/>
                  </a:schemeClr>
                </a:solidFill>
              </a:rPr>
              <a:t>Ρόλος των Συμβούλων</a:t>
            </a:r>
            <a:endParaRPr lang="en-CY" sz="4000" b="1" dirty="0">
              <a:solidFill>
                <a:schemeClr val="accent1">
                  <a:lumMod val="50000"/>
                </a:schemeClr>
              </a:solidFill>
            </a:endParaRPr>
          </a:p>
        </p:txBody>
      </p:sp>
    </p:spTree>
    <p:extLst>
      <p:ext uri="{BB962C8B-B14F-4D97-AF65-F5344CB8AC3E}">
        <p14:creationId xmlns:p14="http://schemas.microsoft.com/office/powerpoint/2010/main" val="164274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0752" lvl="1" indent="0" algn="ctr">
              <a:buNone/>
            </a:pPr>
            <a:r>
              <a:rPr lang="el-GR" sz="3200" b="1" dirty="0">
                <a:solidFill>
                  <a:schemeClr val="accent1">
                    <a:lumMod val="75000"/>
                  </a:schemeClr>
                </a:solidFill>
              </a:rPr>
              <a:t>Έρευνες στην Κύπρο και Ελλάδα σε Συμβούλους και Εκπαιδευτικούς</a:t>
            </a:r>
          </a:p>
        </p:txBody>
      </p:sp>
      <p:pic>
        <p:nvPicPr>
          <p:cNvPr id="12" name="Content Placeholder 11">
            <a:extLst>
              <a:ext uri="{FF2B5EF4-FFF2-40B4-BE49-F238E27FC236}">
                <a16:creationId xmlns:a16="http://schemas.microsoft.com/office/drawing/2014/main" id="{2AFFB9E4-BD55-434D-8FDD-BC000E2828F1}"/>
              </a:ext>
            </a:extLst>
          </p:cNvPr>
          <p:cNvPicPr>
            <a:picLocks noGrp="1" noChangeAspect="1"/>
          </p:cNvPicPr>
          <p:nvPr>
            <p:ph idx="1"/>
          </p:nvPr>
        </p:nvPicPr>
        <p:blipFill>
          <a:blip r:embed="rId3"/>
          <a:stretch>
            <a:fillRect/>
          </a:stretch>
        </p:blipFill>
        <p:spPr>
          <a:xfrm>
            <a:off x="1100067" y="1814049"/>
            <a:ext cx="9991865" cy="4565505"/>
          </a:xfrm>
          <a:prstGeom prst="rect">
            <a:avLst/>
          </a:prstGeom>
        </p:spPr>
      </p:pic>
    </p:spTree>
    <p:extLst>
      <p:ext uri="{BB962C8B-B14F-4D97-AF65-F5344CB8AC3E}">
        <p14:creationId xmlns:p14="http://schemas.microsoft.com/office/powerpoint/2010/main" val="2990666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 name="Rectangle: Rounded Corners 6">
            <a:extLst>
              <a:ext uri="{FF2B5EF4-FFF2-40B4-BE49-F238E27FC236}">
                <a16:creationId xmlns:a16="http://schemas.microsoft.com/office/drawing/2014/main" id="{52DD39FF-D4B5-487F-93D7-A9F9DDE2E480}"/>
              </a:ext>
            </a:extLst>
          </p:cNvPr>
          <p:cNvSpPr/>
          <p:nvPr/>
        </p:nvSpPr>
        <p:spPr>
          <a:xfrm>
            <a:off x="1581150" y="590550"/>
            <a:ext cx="8782050" cy="56070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5400" b="1" dirty="0">
                <a:solidFill>
                  <a:schemeClr val="accent1">
                    <a:lumMod val="50000"/>
                  </a:schemeClr>
                </a:solidFill>
              </a:rPr>
              <a:t>Τι μπορώ να κάνω</a:t>
            </a:r>
            <a:r>
              <a:rPr lang="en-US" altLang="en-US" sz="5400" b="1" dirty="0">
                <a:solidFill>
                  <a:schemeClr val="accent1">
                    <a:lumMod val="50000"/>
                  </a:schemeClr>
                </a:solidFill>
              </a:rPr>
              <a:t>;</a:t>
            </a:r>
            <a:endParaRPr lang="en-CY" sz="5400" b="1" dirty="0">
              <a:solidFill>
                <a:schemeClr val="accent1">
                  <a:lumMod val="50000"/>
                </a:schemeClr>
              </a:solidFill>
            </a:endParaRPr>
          </a:p>
        </p:txBody>
      </p:sp>
    </p:spTree>
    <p:extLst>
      <p:ext uri="{BB962C8B-B14F-4D97-AF65-F5344CB8AC3E}">
        <p14:creationId xmlns:p14="http://schemas.microsoft.com/office/powerpoint/2010/main" val="1738899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F2DF1BC-C05F-4691-843B-959464D851B5}"/>
              </a:ext>
            </a:extLst>
          </p:cNvPr>
          <p:cNvSpPr/>
          <p:nvPr/>
        </p:nvSpPr>
        <p:spPr>
          <a:xfrm>
            <a:off x="228600" y="180975"/>
            <a:ext cx="11734800" cy="64960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8" name="Rectangle: Rounded Corners 7">
            <a:extLst>
              <a:ext uri="{FF2B5EF4-FFF2-40B4-BE49-F238E27FC236}">
                <a16:creationId xmlns:a16="http://schemas.microsoft.com/office/drawing/2014/main" id="{A479545F-14B1-4E20-8792-9101068A05A9}"/>
              </a:ext>
            </a:extLst>
          </p:cNvPr>
          <p:cNvSpPr/>
          <p:nvPr/>
        </p:nvSpPr>
        <p:spPr>
          <a:xfrm>
            <a:off x="605790" y="350520"/>
            <a:ext cx="438277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4000" b="1" dirty="0">
                <a:solidFill>
                  <a:schemeClr val="accent1">
                    <a:lumMod val="50000"/>
                  </a:schemeClr>
                </a:solidFill>
              </a:rPr>
              <a:t>Το πρώτο βήμα…</a:t>
            </a:r>
            <a:endParaRPr lang="en-CY" sz="4000" b="1" dirty="0">
              <a:solidFill>
                <a:schemeClr val="accent1">
                  <a:lumMod val="50000"/>
                </a:schemeClr>
              </a:solidFill>
            </a:endParaRPr>
          </a:p>
        </p:txBody>
      </p:sp>
      <p:graphicFrame>
        <p:nvGraphicFramePr>
          <p:cNvPr id="4" name="Content Placeholder 3">
            <a:extLst>
              <a:ext uri="{FF2B5EF4-FFF2-40B4-BE49-F238E27FC236}">
                <a16:creationId xmlns:a16="http://schemas.microsoft.com/office/drawing/2014/main" id="{BE9EE26C-317F-4FB2-9424-64F864D450A8}"/>
              </a:ext>
            </a:extLst>
          </p:cNvPr>
          <p:cNvGraphicFramePr>
            <a:graphicFrameLocks noGrp="1"/>
          </p:cNvGraphicFramePr>
          <p:nvPr>
            <p:ph idx="1"/>
            <p:extLst>
              <p:ext uri="{D42A27DB-BD31-4B8C-83A1-F6EECF244321}">
                <p14:modId xmlns:p14="http://schemas.microsoft.com/office/powerpoint/2010/main" val="496624609"/>
              </p:ext>
            </p:extLst>
          </p:nvPr>
        </p:nvGraphicFramePr>
        <p:xfrm>
          <a:off x="957730" y="180975"/>
          <a:ext cx="12161520" cy="682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706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4950CA-864D-4C2C-B48F-FE939D0D7A25}"/>
              </a:ext>
            </a:extLst>
          </p:cNvPr>
          <p:cNvSpPr/>
          <p:nvPr/>
        </p:nvSpPr>
        <p:spPr>
          <a:xfrm>
            <a:off x="390526" y="330032"/>
            <a:ext cx="11410950" cy="62993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p:cNvSpPr>
            <a:spLocks noGrp="1"/>
          </p:cNvSpPr>
          <p:nvPr>
            <p:ph type="title"/>
          </p:nvPr>
        </p:nvSpPr>
        <p:spPr>
          <a:xfrm>
            <a:off x="1133474" y="330032"/>
            <a:ext cx="9648825" cy="1293028"/>
          </a:xfrm>
        </p:spPr>
        <p:txBody>
          <a:bodyPr/>
          <a:lstStyle/>
          <a:p>
            <a:pPr algn="ctr"/>
            <a:r>
              <a:rPr lang="el-GR" b="1" dirty="0"/>
              <a:t>Δικαιώματα</a:t>
            </a:r>
            <a:endParaRPr lang="en-US" b="1" dirty="0"/>
          </a:p>
        </p:txBody>
      </p:sp>
      <p:sp>
        <p:nvSpPr>
          <p:cNvPr id="3" name="Content Placeholder 2"/>
          <p:cNvSpPr>
            <a:spLocks noGrp="1"/>
          </p:cNvSpPr>
          <p:nvPr>
            <p:ph idx="1"/>
          </p:nvPr>
        </p:nvSpPr>
        <p:spPr>
          <a:xfrm>
            <a:off x="685800" y="1818297"/>
            <a:ext cx="10820400" cy="4344633"/>
          </a:xfrm>
        </p:spPr>
        <p:txBody>
          <a:bodyPr>
            <a:normAutofit/>
          </a:bodyPr>
          <a:lstStyle/>
          <a:p>
            <a:pPr marL="0" indent="0">
              <a:lnSpc>
                <a:spcPct val="100000"/>
              </a:lnSpc>
              <a:buNone/>
            </a:pPr>
            <a:r>
              <a:rPr lang="el-GR" sz="3600" b="1" dirty="0"/>
              <a:t>Δικαίωμα όλων των πολιτισμικών ομάδων να</a:t>
            </a:r>
            <a:r>
              <a:rPr lang="en-US" sz="3600" b="1" dirty="0"/>
              <a:t>:</a:t>
            </a:r>
            <a:r>
              <a:rPr lang="el-GR" sz="3600" b="1" dirty="0"/>
              <a:t> </a:t>
            </a:r>
          </a:p>
          <a:p>
            <a:pPr lvl="1"/>
            <a:endParaRPr lang="el-GR" sz="3200" b="1" dirty="0"/>
          </a:p>
          <a:p>
            <a:pPr lvl="1"/>
            <a:endParaRPr lang="el-GR" sz="3200" dirty="0"/>
          </a:p>
          <a:p>
            <a:pPr lvl="1"/>
            <a:endParaRPr lang="el-GR" sz="3200" dirty="0"/>
          </a:p>
          <a:p>
            <a:pPr lvl="1"/>
            <a:endParaRPr lang="el-GR" sz="3200" dirty="0"/>
          </a:p>
          <a:p>
            <a:pPr lvl="1"/>
            <a:endParaRPr lang="en-US" sz="2800" dirty="0"/>
          </a:p>
        </p:txBody>
      </p:sp>
      <p:sp>
        <p:nvSpPr>
          <p:cNvPr id="5" name="Rectangle: Rounded Corners 4">
            <a:extLst>
              <a:ext uri="{FF2B5EF4-FFF2-40B4-BE49-F238E27FC236}">
                <a16:creationId xmlns:a16="http://schemas.microsoft.com/office/drawing/2014/main" id="{07569524-5C88-4BEA-AA19-8D5BD968680D}"/>
              </a:ext>
            </a:extLst>
          </p:cNvPr>
          <p:cNvSpPr/>
          <p:nvPr/>
        </p:nvSpPr>
        <p:spPr>
          <a:xfrm>
            <a:off x="685800" y="2672080"/>
            <a:ext cx="4419600" cy="3071687"/>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1">
                    <a:lumMod val="50000"/>
                  </a:schemeClr>
                </a:solidFill>
              </a:rPr>
              <a:t>διατηρούν τη δική τους πολυπολιτισμική ταυτότητα μέσα σ’ ένα ευρύτερο πλαίσιο κοινά αποδεκτών αξιών, πρακτικών και διαδικασιών</a:t>
            </a:r>
          </a:p>
          <a:p>
            <a:pPr algn="ctr"/>
            <a:endParaRPr lang="en-CY" dirty="0"/>
          </a:p>
        </p:txBody>
      </p:sp>
      <p:sp>
        <p:nvSpPr>
          <p:cNvPr id="6" name="Rectangle: Rounded Corners 5">
            <a:extLst>
              <a:ext uri="{FF2B5EF4-FFF2-40B4-BE49-F238E27FC236}">
                <a16:creationId xmlns:a16="http://schemas.microsoft.com/office/drawing/2014/main" id="{AE99D195-F5BD-4919-9667-7146FBC8C28F}"/>
              </a:ext>
            </a:extLst>
          </p:cNvPr>
          <p:cNvSpPr/>
          <p:nvPr/>
        </p:nvSpPr>
        <p:spPr>
          <a:xfrm>
            <a:off x="7086600" y="2672080"/>
            <a:ext cx="4419600" cy="3071687"/>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1">
                    <a:lumMod val="50000"/>
                  </a:schemeClr>
                </a:solidFill>
              </a:rPr>
              <a:t>εκπληρώνουν τις υποχρεώσεις τους σε μια τέτοια κοινωνία</a:t>
            </a:r>
          </a:p>
        </p:txBody>
      </p:sp>
      <p:sp>
        <p:nvSpPr>
          <p:cNvPr id="8" name="TextBox 7">
            <a:extLst>
              <a:ext uri="{FF2B5EF4-FFF2-40B4-BE49-F238E27FC236}">
                <a16:creationId xmlns:a16="http://schemas.microsoft.com/office/drawing/2014/main" id="{A8730C16-6B2C-4FFA-A89A-E7613CD6FE29}"/>
              </a:ext>
            </a:extLst>
          </p:cNvPr>
          <p:cNvSpPr txBox="1"/>
          <p:nvPr/>
        </p:nvSpPr>
        <p:spPr>
          <a:xfrm>
            <a:off x="5567365" y="3920872"/>
            <a:ext cx="1128710" cy="954107"/>
          </a:xfrm>
          <a:prstGeom prst="rect">
            <a:avLst/>
          </a:prstGeom>
          <a:noFill/>
        </p:spPr>
        <p:txBody>
          <a:bodyPr wrap="square" rtlCol="0">
            <a:spAutoFit/>
          </a:bodyPr>
          <a:lstStyle/>
          <a:p>
            <a:pPr algn="ctr"/>
            <a:r>
              <a:rPr lang="el-GR" sz="2800" dirty="0"/>
              <a:t>αλλά και…</a:t>
            </a:r>
            <a:endParaRPr lang="en-CY" sz="2800" dirty="0"/>
          </a:p>
        </p:txBody>
      </p:sp>
      <p:sp>
        <p:nvSpPr>
          <p:cNvPr id="10" name="Rectangle: Rounded Corners 9">
            <a:extLst>
              <a:ext uri="{FF2B5EF4-FFF2-40B4-BE49-F238E27FC236}">
                <a16:creationId xmlns:a16="http://schemas.microsoft.com/office/drawing/2014/main" id="{EC5F9977-42BA-4DC5-900D-6F7D9BDBF2EE}"/>
              </a:ext>
            </a:extLst>
          </p:cNvPr>
          <p:cNvSpPr/>
          <p:nvPr/>
        </p:nvSpPr>
        <p:spPr>
          <a:xfrm>
            <a:off x="3409950" y="581024"/>
            <a:ext cx="5467350" cy="904875"/>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chemeClr val="accent1">
                    <a:lumMod val="50000"/>
                  </a:schemeClr>
                </a:solidFill>
              </a:rPr>
              <a:t>Παραδοχή # 1</a:t>
            </a:r>
            <a:endParaRPr lang="en-CY" dirty="0">
              <a:solidFill>
                <a:schemeClr val="accent1">
                  <a:lumMod val="50000"/>
                </a:schemeClr>
              </a:solidFill>
            </a:endParaRPr>
          </a:p>
        </p:txBody>
      </p:sp>
    </p:spTree>
    <p:extLst>
      <p:ext uri="{BB962C8B-B14F-4D97-AF65-F5344CB8AC3E}">
        <p14:creationId xmlns:p14="http://schemas.microsoft.com/office/powerpoint/2010/main" val="2420329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454B14-2A00-49FC-9BA1-884A4846B1E6}"/>
              </a:ext>
            </a:extLst>
          </p:cNvPr>
          <p:cNvSpPr/>
          <p:nvPr/>
        </p:nvSpPr>
        <p:spPr>
          <a:xfrm>
            <a:off x="323850" y="219075"/>
            <a:ext cx="11582400" cy="64960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1139" name="Rectangle 3"/>
          <p:cNvSpPr>
            <a:spLocks noGrp="1" noChangeArrowheads="1"/>
          </p:cNvSpPr>
          <p:nvPr>
            <p:ph idx="1"/>
          </p:nvPr>
        </p:nvSpPr>
        <p:spPr>
          <a:xfrm>
            <a:off x="1120000" y="1825625"/>
            <a:ext cx="10233800" cy="4889500"/>
          </a:xfrm>
        </p:spPr>
        <p:txBody>
          <a:bodyPr>
            <a:normAutofit/>
          </a:bodyPr>
          <a:lstStyle/>
          <a:p>
            <a:pPr>
              <a:lnSpc>
                <a:spcPct val="80000"/>
              </a:lnSpc>
            </a:pPr>
            <a:r>
              <a:rPr lang="el-GR" altLang="en-US" sz="3600" b="1" dirty="0">
                <a:cs typeface="Times New Roman" panose="02020603050405020304" pitchFamily="18" charset="0"/>
              </a:rPr>
              <a:t>ικανότητα να ερμηνεύουν και τις άμεσες και τις έμμεσες μορφές επικοινωνίας,</a:t>
            </a:r>
          </a:p>
          <a:p>
            <a:pPr>
              <a:lnSpc>
                <a:spcPct val="80000"/>
              </a:lnSpc>
            </a:pPr>
            <a:r>
              <a:rPr lang="el-GR" altLang="en-US" sz="3600" b="1" dirty="0">
                <a:cs typeface="Times New Roman" panose="02020603050405020304" pitchFamily="18" charset="0"/>
              </a:rPr>
              <a:t>ευαισθησία στα μη λεκτικά συνθήματα,</a:t>
            </a:r>
          </a:p>
          <a:p>
            <a:pPr>
              <a:lnSpc>
                <a:spcPct val="80000"/>
              </a:lnSpc>
            </a:pPr>
            <a:r>
              <a:rPr lang="el-GR" altLang="en-US" sz="3600" b="1" dirty="0">
                <a:cs typeface="Times New Roman" panose="02020603050405020304" pitchFamily="18" charset="0"/>
              </a:rPr>
              <a:t>ικανότητα να αναγνωρίζουν τις πολιτιστικές και γλωσσικές διαφορές,</a:t>
            </a:r>
          </a:p>
          <a:p>
            <a:pPr>
              <a:lnSpc>
                <a:spcPct val="80000"/>
              </a:lnSpc>
            </a:pPr>
            <a:r>
              <a:rPr lang="el-GR" altLang="en-US" sz="3600" b="1" dirty="0">
                <a:cs typeface="Times New Roman" panose="02020603050405020304" pitchFamily="18" charset="0"/>
              </a:rPr>
              <a:t>ευαισθησία στους μύθους και τα στερεότυπα άλλων πολιτισμών,</a:t>
            </a:r>
          </a:p>
          <a:p>
            <a:pPr>
              <a:lnSpc>
                <a:spcPct val="80000"/>
              </a:lnSpc>
            </a:pPr>
            <a:r>
              <a:rPr lang="el-GR" altLang="en-US" sz="3600" b="1" dirty="0">
                <a:cs typeface="Times New Roman" panose="02020603050405020304" pitchFamily="18" charset="0"/>
              </a:rPr>
              <a:t>ενδιαφέρον για την κοινωνική πρόνοια των ανθρώπων από άλλους πολιτισμούς,</a:t>
            </a:r>
          </a:p>
          <a:p>
            <a:pPr>
              <a:buFont typeface="Wingdings" panose="05000000000000000000" pitchFamily="2" charset="2"/>
              <a:buChar char="q"/>
            </a:pPr>
            <a:endParaRPr lang="el-GR" altLang="en-US" dirty="0">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F18D0D11-E096-4304-AED7-E2B1C3360D61}"/>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4000" b="1" dirty="0">
                <a:solidFill>
                  <a:schemeClr val="accent1">
                    <a:lumMod val="50000"/>
                  </a:schemeClr>
                </a:solidFill>
              </a:rPr>
              <a:t>Αξιολόγηση Εαυτού στα Ακόλουθα</a:t>
            </a:r>
            <a:endParaRPr lang="en-CY" sz="4000" b="1" dirty="0">
              <a:solidFill>
                <a:schemeClr val="accent1">
                  <a:lumMod val="50000"/>
                </a:schemeClr>
              </a:solidFill>
            </a:endParaRPr>
          </a:p>
        </p:txBody>
      </p:sp>
    </p:spTree>
    <p:extLst>
      <p:ext uri="{BB962C8B-B14F-4D97-AF65-F5344CB8AC3E}">
        <p14:creationId xmlns:p14="http://schemas.microsoft.com/office/powerpoint/2010/main" val="2024316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9532E41-D04B-41B5-8280-7FB1920171F8}"/>
              </a:ext>
            </a:extLst>
          </p:cNvPr>
          <p:cNvSpPr/>
          <p:nvPr/>
        </p:nvSpPr>
        <p:spPr>
          <a:xfrm>
            <a:off x="238125" y="209550"/>
            <a:ext cx="11677650" cy="6419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0115" name="Rectangle 3"/>
          <p:cNvSpPr>
            <a:spLocks noGrp="1" noChangeArrowheads="1"/>
          </p:cNvSpPr>
          <p:nvPr>
            <p:ph idx="1"/>
          </p:nvPr>
        </p:nvSpPr>
        <p:spPr>
          <a:xfrm>
            <a:off x="1120000" y="1825624"/>
            <a:ext cx="10233800" cy="4803775"/>
          </a:xfrm>
        </p:spPr>
        <p:txBody>
          <a:bodyPr/>
          <a:lstStyle/>
          <a:p>
            <a:pPr>
              <a:lnSpc>
                <a:spcPct val="80000"/>
              </a:lnSpc>
            </a:pPr>
            <a:r>
              <a:rPr lang="el-GR" altLang="en-US" sz="3600" b="1" dirty="0"/>
              <a:t>ικανότητα να διατυπώνουν με ευκρίνεια τα στοιχεία του πολιτισμού του ατόμου,</a:t>
            </a:r>
          </a:p>
          <a:p>
            <a:pPr>
              <a:lnSpc>
                <a:spcPct val="80000"/>
              </a:lnSpc>
            </a:pPr>
            <a:r>
              <a:rPr lang="el-GR" altLang="en-US" sz="3600" b="1" dirty="0"/>
              <a:t>εκτίμηση για την </a:t>
            </a:r>
            <a:r>
              <a:rPr lang="el-GR" altLang="en-US" sz="3600" b="1" dirty="0" err="1"/>
              <a:t>πολυπολιτισμικότητα</a:t>
            </a:r>
            <a:r>
              <a:rPr lang="el-GR" altLang="en-US" sz="3600" b="1" dirty="0"/>
              <a:t> και τον πλουραλισμό,</a:t>
            </a:r>
          </a:p>
          <a:p>
            <a:pPr>
              <a:lnSpc>
                <a:spcPct val="80000"/>
              </a:lnSpc>
            </a:pPr>
            <a:r>
              <a:rPr lang="el-GR" altLang="en-US" sz="3600" b="1" dirty="0"/>
              <a:t>ικανότητα να αναγνωρίζουν τις σχέσεις μεταξύ των πολιτισμικών ομάδων,</a:t>
            </a:r>
          </a:p>
          <a:p>
            <a:pPr>
              <a:lnSpc>
                <a:spcPct val="80000"/>
              </a:lnSpc>
            </a:pPr>
            <a:r>
              <a:rPr lang="el-GR" altLang="en-US" sz="3600" b="1" dirty="0"/>
              <a:t>ικανότητα να διακρίνουν ακριβώς «το καλό» από «το κακό» σε άλλα πολιτιστικά πλαίσια</a:t>
            </a:r>
            <a:endParaRPr lang="en-US" altLang="en-US" sz="3600" b="1" dirty="0"/>
          </a:p>
        </p:txBody>
      </p:sp>
      <p:sp>
        <p:nvSpPr>
          <p:cNvPr id="3" name="Rectangle: Rounded Corners 2">
            <a:extLst>
              <a:ext uri="{FF2B5EF4-FFF2-40B4-BE49-F238E27FC236}">
                <a16:creationId xmlns:a16="http://schemas.microsoft.com/office/drawing/2014/main" id="{A5654C12-62EF-48F8-84E0-FBB7221EBFB2}"/>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4000" b="1" dirty="0">
                <a:solidFill>
                  <a:schemeClr val="accent1">
                    <a:lumMod val="50000"/>
                  </a:schemeClr>
                </a:solidFill>
              </a:rPr>
              <a:t>Αξιολόγηση Εαυτού στα Ακόλουθα</a:t>
            </a:r>
            <a:endParaRPr lang="en-CY" sz="4000" b="1" dirty="0">
              <a:solidFill>
                <a:schemeClr val="accent1">
                  <a:lumMod val="50000"/>
                </a:schemeClr>
              </a:solidFill>
            </a:endParaRPr>
          </a:p>
        </p:txBody>
      </p:sp>
    </p:spTree>
    <p:extLst>
      <p:ext uri="{BB962C8B-B14F-4D97-AF65-F5344CB8AC3E}">
        <p14:creationId xmlns:p14="http://schemas.microsoft.com/office/powerpoint/2010/main" val="751068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9532E41-D04B-41B5-8280-7FB1920171F8}"/>
              </a:ext>
            </a:extLst>
          </p:cNvPr>
          <p:cNvSpPr/>
          <p:nvPr/>
        </p:nvSpPr>
        <p:spPr>
          <a:xfrm>
            <a:off x="238125" y="209550"/>
            <a:ext cx="11677650" cy="6419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0115" name="Rectangle 3"/>
          <p:cNvSpPr>
            <a:spLocks noGrp="1" noChangeArrowheads="1"/>
          </p:cNvSpPr>
          <p:nvPr>
            <p:ph idx="1"/>
          </p:nvPr>
        </p:nvSpPr>
        <p:spPr>
          <a:xfrm>
            <a:off x="1109840" y="1571625"/>
            <a:ext cx="10233800" cy="5286375"/>
          </a:xfrm>
        </p:spPr>
        <p:txBody>
          <a:bodyPr>
            <a:normAutofit fontScale="85000" lnSpcReduction="20000"/>
          </a:bodyPr>
          <a:lstStyle/>
          <a:p>
            <a:pPr>
              <a:lnSpc>
                <a:spcPct val="80000"/>
              </a:lnSpc>
            </a:pPr>
            <a:endParaRPr lang="el-GR" altLang="en-US" sz="3000" dirty="0"/>
          </a:p>
          <a:p>
            <a:r>
              <a:rPr lang="el-GR" altLang="en-US" sz="4000" b="1" dirty="0"/>
              <a:t>Το προσωπικό «πακέτο» του κάθε εκπαιδευτικού που παίρνει μαζί του στην τάξη επηρεάζει σε μεγάλο βαθμό</a:t>
            </a:r>
            <a:r>
              <a:rPr lang="en-US" altLang="en-US" sz="4000" b="1" dirty="0"/>
              <a:t> </a:t>
            </a:r>
            <a:r>
              <a:rPr lang="el-GR" altLang="en-US" sz="4000" b="1" dirty="0"/>
              <a:t>τη μάθηση</a:t>
            </a:r>
          </a:p>
          <a:p>
            <a:r>
              <a:rPr lang="el-GR" altLang="en-US" sz="4000" b="1" dirty="0"/>
              <a:t>Χρειάζεται η ενδοσκόπηση (ανάλυση αυτοβιογραφίας)</a:t>
            </a:r>
          </a:p>
          <a:p>
            <a:r>
              <a:rPr lang="el-GR" altLang="en-US" sz="4000" b="1" dirty="0"/>
              <a:t>Το θέμα είναι συστημικό (με πολλούς υπεύθυνους)</a:t>
            </a:r>
          </a:p>
          <a:p>
            <a:r>
              <a:rPr lang="el-GR" altLang="en-US" sz="4000" b="1" dirty="0"/>
              <a:t>Αν και το χέρι μας «δεν φτάνει» σε όλα τα επίπεδα του συστημικού επιπέδου, φτάνει στον έλεγχο του εαυτού μας και των δικών μας πεποιθήσεων/χειρισμών. Ας αρχίσουμε από αυτούς! </a:t>
            </a:r>
          </a:p>
          <a:p>
            <a:pPr marL="0" indent="0">
              <a:buNone/>
            </a:pPr>
            <a:endParaRPr lang="el-GR" altLang="en-US" dirty="0"/>
          </a:p>
        </p:txBody>
      </p:sp>
      <p:sp>
        <p:nvSpPr>
          <p:cNvPr id="3" name="Rectangle: Rounded Corners 2">
            <a:extLst>
              <a:ext uri="{FF2B5EF4-FFF2-40B4-BE49-F238E27FC236}">
                <a16:creationId xmlns:a16="http://schemas.microsoft.com/office/drawing/2014/main" id="{A5654C12-62EF-48F8-84E0-FBB7221EBFB2}"/>
              </a:ext>
            </a:extLst>
          </p:cNvPr>
          <p:cNvSpPr/>
          <p:nvPr/>
        </p:nvSpPr>
        <p:spPr>
          <a:xfrm>
            <a:off x="1581150" y="590550"/>
            <a:ext cx="8782050" cy="9810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n-US" sz="4000" b="1" dirty="0">
                <a:solidFill>
                  <a:schemeClr val="accent1">
                    <a:lumMod val="50000"/>
                  </a:schemeClr>
                </a:solidFill>
              </a:rPr>
              <a:t>Τελικό Μήνυμα</a:t>
            </a:r>
            <a:endParaRPr lang="en-CY" sz="4000" b="1" dirty="0">
              <a:solidFill>
                <a:schemeClr val="accent1">
                  <a:lumMod val="50000"/>
                </a:schemeClr>
              </a:solidFill>
            </a:endParaRPr>
          </a:p>
        </p:txBody>
      </p:sp>
    </p:spTree>
    <p:extLst>
      <p:ext uri="{BB962C8B-B14F-4D97-AF65-F5344CB8AC3E}">
        <p14:creationId xmlns:p14="http://schemas.microsoft.com/office/powerpoint/2010/main" val="3932542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9EE3F5-1DE5-4343-BDD5-D4109FBD1EE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0" y="-76200"/>
            <a:ext cx="6096000" cy="6934200"/>
          </a:xfrm>
        </p:spPr>
      </p:pic>
      <p:sp>
        <p:nvSpPr>
          <p:cNvPr id="10" name="TextBox 9">
            <a:extLst>
              <a:ext uri="{FF2B5EF4-FFF2-40B4-BE49-F238E27FC236}">
                <a16:creationId xmlns:a16="http://schemas.microsoft.com/office/drawing/2014/main" id="{399B4AD7-5586-4E34-9B60-E6CEAEBD4348}"/>
              </a:ext>
            </a:extLst>
          </p:cNvPr>
          <p:cNvSpPr txBox="1"/>
          <p:nvPr/>
        </p:nvSpPr>
        <p:spPr>
          <a:xfrm>
            <a:off x="6671642" y="926574"/>
            <a:ext cx="5010150" cy="3785652"/>
          </a:xfrm>
          <a:prstGeom prst="rect">
            <a:avLst/>
          </a:prstGeom>
          <a:noFill/>
        </p:spPr>
        <p:txBody>
          <a:bodyPr wrap="square" rtlCol="0">
            <a:spAutoFit/>
          </a:bodyPr>
          <a:lstStyle/>
          <a:p>
            <a:pPr algn="ctr"/>
            <a:r>
              <a:rPr lang="el-GR" sz="8000" dirty="0">
                <a:latin typeface="Bahnschrift SemiBold Condensed" panose="020B0502040204020203" pitchFamily="34" charset="0"/>
              </a:rPr>
              <a:t>Ευχαριστώ για την προσοχή σας</a:t>
            </a:r>
            <a:endParaRPr lang="en-CY" sz="8000" dirty="0">
              <a:latin typeface="Bahnschrift SemiBold Condensed" panose="020B0502040204020203" pitchFamily="34" charset="0"/>
            </a:endParaRPr>
          </a:p>
        </p:txBody>
      </p:sp>
    </p:spTree>
    <p:extLst>
      <p:ext uri="{BB962C8B-B14F-4D97-AF65-F5344CB8AC3E}">
        <p14:creationId xmlns:p14="http://schemas.microsoft.com/office/powerpoint/2010/main" val="250255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4950CA-864D-4C2C-B48F-FE939D0D7A25}"/>
              </a:ext>
            </a:extLst>
          </p:cNvPr>
          <p:cNvSpPr/>
          <p:nvPr/>
        </p:nvSpPr>
        <p:spPr>
          <a:xfrm>
            <a:off x="390526" y="282407"/>
            <a:ext cx="11410950" cy="62993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p:cNvSpPr>
            <a:spLocks noGrp="1"/>
          </p:cNvSpPr>
          <p:nvPr>
            <p:ph type="title"/>
          </p:nvPr>
        </p:nvSpPr>
        <p:spPr>
          <a:xfrm>
            <a:off x="1133474" y="330032"/>
            <a:ext cx="9648825" cy="1293028"/>
          </a:xfrm>
        </p:spPr>
        <p:txBody>
          <a:bodyPr/>
          <a:lstStyle/>
          <a:p>
            <a:pPr algn="ctr"/>
            <a:r>
              <a:rPr lang="el-GR" b="1"/>
              <a:t>Παραδοχή</a:t>
            </a:r>
            <a:endParaRPr lang="en-US" b="1" dirty="0"/>
          </a:p>
        </p:txBody>
      </p:sp>
      <p:sp>
        <p:nvSpPr>
          <p:cNvPr id="3" name="Content Placeholder 2"/>
          <p:cNvSpPr>
            <a:spLocks noGrp="1"/>
          </p:cNvSpPr>
          <p:nvPr>
            <p:ph idx="1"/>
          </p:nvPr>
        </p:nvSpPr>
        <p:spPr>
          <a:xfrm>
            <a:off x="685800" y="1736891"/>
            <a:ext cx="10820400" cy="4595625"/>
          </a:xfrm>
        </p:spPr>
        <p:txBody>
          <a:bodyPr>
            <a:normAutofit/>
          </a:bodyPr>
          <a:lstStyle/>
          <a:p>
            <a:pPr marL="0" indent="0">
              <a:buNone/>
            </a:pPr>
            <a:r>
              <a:rPr lang="el-GR" sz="3600" b="1" dirty="0"/>
              <a:t>Επίτευξη μιας ισορροπίας συνδέεται με</a:t>
            </a:r>
            <a:r>
              <a:rPr lang="en-US" sz="3600" b="1" dirty="0"/>
              <a:t>:</a:t>
            </a:r>
            <a:endParaRPr lang="el-GR" sz="3600" b="1" dirty="0"/>
          </a:p>
        </p:txBody>
      </p:sp>
      <p:sp>
        <p:nvSpPr>
          <p:cNvPr id="5" name="Rectangle: Rounded Corners 4">
            <a:extLst>
              <a:ext uri="{FF2B5EF4-FFF2-40B4-BE49-F238E27FC236}">
                <a16:creationId xmlns:a16="http://schemas.microsoft.com/office/drawing/2014/main" id="{07569524-5C88-4BEA-AA19-8D5BD968680D}"/>
              </a:ext>
            </a:extLst>
          </p:cNvPr>
          <p:cNvSpPr/>
          <p:nvPr/>
        </p:nvSpPr>
        <p:spPr>
          <a:xfrm>
            <a:off x="685800" y="2600325"/>
            <a:ext cx="4953000" cy="3143442"/>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1">
                    <a:lumMod val="50000"/>
                  </a:schemeClr>
                </a:solidFill>
              </a:rPr>
              <a:t>την παραδοχή ότι η πολιτισμική ετερότητα αποτελεί </a:t>
            </a:r>
            <a:r>
              <a:rPr lang="el-GR" sz="2400" b="1" u="sng" dirty="0">
                <a:solidFill>
                  <a:schemeClr val="accent1">
                    <a:lumMod val="50000"/>
                  </a:schemeClr>
                </a:solidFill>
              </a:rPr>
              <a:t>πλούτο</a:t>
            </a:r>
            <a:r>
              <a:rPr lang="el-GR" sz="2400" dirty="0">
                <a:solidFill>
                  <a:schemeClr val="accent1">
                    <a:lumMod val="50000"/>
                  </a:schemeClr>
                </a:solidFill>
              </a:rPr>
              <a:t>, που πρέπει να αξιοποιηθεί με τον καλύτερο τρόπο και </a:t>
            </a:r>
            <a:r>
              <a:rPr lang="el-GR" sz="2400" b="1" u="sng" dirty="0">
                <a:solidFill>
                  <a:schemeClr val="accent1">
                    <a:lumMod val="50000"/>
                  </a:schemeClr>
                </a:solidFill>
              </a:rPr>
              <a:t>όχι πρόβλημα</a:t>
            </a:r>
            <a:r>
              <a:rPr lang="el-GR" sz="2400" dirty="0">
                <a:solidFill>
                  <a:schemeClr val="accent1">
                    <a:lumMod val="50000"/>
                  </a:schemeClr>
                </a:solidFill>
              </a:rPr>
              <a:t> που πρέπει να παρακαμφθεί</a:t>
            </a:r>
          </a:p>
          <a:p>
            <a:pPr algn="ctr"/>
            <a:endParaRPr lang="en-CY" dirty="0"/>
          </a:p>
        </p:txBody>
      </p:sp>
      <p:sp>
        <p:nvSpPr>
          <p:cNvPr id="6" name="Rectangle: Rounded Corners 5">
            <a:extLst>
              <a:ext uri="{FF2B5EF4-FFF2-40B4-BE49-F238E27FC236}">
                <a16:creationId xmlns:a16="http://schemas.microsoft.com/office/drawing/2014/main" id="{AE99D195-F5BD-4919-9667-7146FBC8C28F}"/>
              </a:ext>
            </a:extLst>
          </p:cNvPr>
          <p:cNvSpPr/>
          <p:nvPr/>
        </p:nvSpPr>
        <p:spPr>
          <a:xfrm>
            <a:off x="6553200" y="2600325"/>
            <a:ext cx="4953000" cy="3143442"/>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1">
                    <a:lumMod val="50000"/>
                  </a:schemeClr>
                </a:solidFill>
              </a:rPr>
              <a:t>τη συνειδητοποίηση από την πλευρά των διαφόρων πολιτισμικών ομάδων ότι, πρακτικά, είναι αδύνατο να διατηρήσουν χωρίς αλλαγές όλα τα πολιτισμικά τους στοιχεία</a:t>
            </a:r>
            <a:endParaRPr lang="en-US" sz="2400"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4C244BBC-8767-451D-A86F-E5143A97C62F}"/>
              </a:ext>
            </a:extLst>
          </p:cNvPr>
          <p:cNvSpPr/>
          <p:nvPr/>
        </p:nvSpPr>
        <p:spPr>
          <a:xfrm>
            <a:off x="3409950" y="581024"/>
            <a:ext cx="5467350" cy="904875"/>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chemeClr val="accent1">
                    <a:lumMod val="50000"/>
                  </a:schemeClr>
                </a:solidFill>
              </a:rPr>
              <a:t>Παραδοχή # 2</a:t>
            </a:r>
            <a:endParaRPr lang="en-CY" dirty="0">
              <a:solidFill>
                <a:schemeClr val="accent1">
                  <a:lumMod val="50000"/>
                </a:schemeClr>
              </a:solidFill>
            </a:endParaRPr>
          </a:p>
        </p:txBody>
      </p:sp>
    </p:spTree>
    <p:extLst>
      <p:ext uri="{BB962C8B-B14F-4D97-AF65-F5344CB8AC3E}">
        <p14:creationId xmlns:p14="http://schemas.microsoft.com/office/powerpoint/2010/main" val="42656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4950CA-864D-4C2C-B48F-FE939D0D7A25}"/>
              </a:ext>
            </a:extLst>
          </p:cNvPr>
          <p:cNvSpPr/>
          <p:nvPr/>
        </p:nvSpPr>
        <p:spPr>
          <a:xfrm>
            <a:off x="203200" y="158044"/>
            <a:ext cx="11598275" cy="650945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685800" y="1623060"/>
            <a:ext cx="10820400" cy="4595625"/>
          </a:xfrm>
        </p:spPr>
        <p:txBody>
          <a:bodyPr>
            <a:normAutofit fontScale="92500" lnSpcReduction="20000"/>
          </a:bodyPr>
          <a:lstStyle/>
          <a:p>
            <a:pPr marL="0" indent="0">
              <a:buNone/>
            </a:pPr>
            <a:r>
              <a:rPr lang="el-GR" sz="3800" dirty="0"/>
              <a:t>Δεκαετία του </a:t>
            </a:r>
            <a:r>
              <a:rPr lang="el-GR" sz="3800" dirty="0">
                <a:latin typeface="Arial" panose="020B0604020202020204" pitchFamily="34" charset="0"/>
                <a:cs typeface="Arial" panose="020B0604020202020204" pitchFamily="34" charset="0"/>
              </a:rPr>
              <a:t>‘60</a:t>
            </a:r>
            <a:r>
              <a:rPr lang="el-GR" sz="3800" dirty="0"/>
              <a:t> σε ΗΠΑ και Καναδά – Γιατί αποτυγχάνουν οι μαθητές μεταναστευτικών ομάδων</a:t>
            </a:r>
            <a:r>
              <a:rPr lang="en-US" sz="3800" dirty="0"/>
              <a:t>;</a:t>
            </a:r>
            <a:endParaRPr lang="el-GR" sz="3800" dirty="0"/>
          </a:p>
          <a:p>
            <a:pPr>
              <a:buFont typeface="Wingdings" panose="05000000000000000000" pitchFamily="2" charset="2"/>
              <a:buChar char="Ø"/>
            </a:pPr>
            <a:endParaRPr lang="el-GR" sz="3600" dirty="0"/>
          </a:p>
          <a:p>
            <a:pPr>
              <a:buFont typeface="Wingdings" panose="05000000000000000000" pitchFamily="2" charset="2"/>
              <a:buChar char="Ø"/>
            </a:pPr>
            <a:endParaRPr lang="el-GR" sz="3600" dirty="0"/>
          </a:p>
          <a:p>
            <a:pPr>
              <a:buFont typeface="Wingdings" panose="05000000000000000000" pitchFamily="2" charset="2"/>
              <a:buChar char="Ø"/>
            </a:pPr>
            <a:endParaRPr lang="el-GR" sz="3600" dirty="0"/>
          </a:p>
          <a:p>
            <a:pPr>
              <a:buFont typeface="Wingdings" panose="05000000000000000000" pitchFamily="2" charset="2"/>
              <a:buChar char="Ø"/>
            </a:pPr>
            <a:endParaRPr lang="el-GR" sz="3800" dirty="0"/>
          </a:p>
          <a:p>
            <a:pPr marL="0" indent="0">
              <a:buNone/>
            </a:pPr>
            <a:r>
              <a:rPr lang="el-GR" sz="3800" dirty="0"/>
              <a:t>Δεν κατάφεραν να αντιμετωπίσουν το πρόβλημα γιατί σταδιακά διαφάνηκε ότι η σχολική επιτυχία δεν εξασφαλίζεται μόνο με την επάρκεια και στις δύο γλώσσες. </a:t>
            </a:r>
          </a:p>
          <a:p>
            <a:endParaRPr lang="el-GR" sz="3600" dirty="0"/>
          </a:p>
        </p:txBody>
      </p:sp>
      <p:sp>
        <p:nvSpPr>
          <p:cNvPr id="5" name="Rectangle: Rounded Corners 4">
            <a:extLst>
              <a:ext uri="{FF2B5EF4-FFF2-40B4-BE49-F238E27FC236}">
                <a16:creationId xmlns:a16="http://schemas.microsoft.com/office/drawing/2014/main" id="{07569524-5C88-4BEA-AA19-8D5BD968680D}"/>
              </a:ext>
            </a:extLst>
          </p:cNvPr>
          <p:cNvSpPr/>
          <p:nvPr/>
        </p:nvSpPr>
        <p:spPr>
          <a:xfrm>
            <a:off x="4867274" y="2637108"/>
            <a:ext cx="1939925" cy="1509358"/>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a:p>
            <a:pPr algn="ctr"/>
            <a:r>
              <a:rPr lang="el-GR" dirty="0">
                <a:solidFill>
                  <a:schemeClr val="accent1">
                    <a:lumMod val="50000"/>
                  </a:schemeClr>
                </a:solidFill>
              </a:rPr>
              <a:t>Διδασκαλία μητρικής γλώσσας των παιδιών</a:t>
            </a:r>
          </a:p>
          <a:p>
            <a:pPr algn="ctr"/>
            <a:endParaRPr lang="en-CY" dirty="0"/>
          </a:p>
        </p:txBody>
      </p:sp>
      <p:sp>
        <p:nvSpPr>
          <p:cNvPr id="8" name="Rectangle: Rounded Corners 7">
            <a:extLst>
              <a:ext uri="{FF2B5EF4-FFF2-40B4-BE49-F238E27FC236}">
                <a16:creationId xmlns:a16="http://schemas.microsoft.com/office/drawing/2014/main" id="{B04F4BD5-3FBE-45EB-A3C8-C2D46C7E8825}"/>
              </a:ext>
            </a:extLst>
          </p:cNvPr>
          <p:cNvSpPr/>
          <p:nvPr/>
        </p:nvSpPr>
        <p:spPr>
          <a:xfrm>
            <a:off x="8696325" y="2646633"/>
            <a:ext cx="1939925" cy="1509358"/>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rPr>
              <a:t>Ίδρυση δίγλωσσων τάξεων</a:t>
            </a:r>
          </a:p>
          <a:p>
            <a:pPr algn="ctr"/>
            <a:endParaRPr lang="en-CY" dirty="0"/>
          </a:p>
        </p:txBody>
      </p:sp>
      <p:sp>
        <p:nvSpPr>
          <p:cNvPr id="14" name="Rectangle: Rounded Corners 13">
            <a:extLst>
              <a:ext uri="{FF2B5EF4-FFF2-40B4-BE49-F238E27FC236}">
                <a16:creationId xmlns:a16="http://schemas.microsoft.com/office/drawing/2014/main" id="{D11B670B-147F-4CC0-B54A-1049893E98E8}"/>
              </a:ext>
            </a:extLst>
          </p:cNvPr>
          <p:cNvSpPr/>
          <p:nvPr/>
        </p:nvSpPr>
        <p:spPr>
          <a:xfrm>
            <a:off x="1038223" y="2646633"/>
            <a:ext cx="1939925" cy="1509358"/>
          </a:xfrm>
          <a:prstGeom prst="roundRect">
            <a:avLst/>
          </a:prstGeom>
          <a:solidFill>
            <a:schemeClr val="tx1"/>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a:p>
            <a:pPr algn="ctr"/>
            <a:r>
              <a:rPr lang="el-GR" dirty="0">
                <a:solidFill>
                  <a:schemeClr val="accent1">
                    <a:lumMod val="50000"/>
                  </a:schemeClr>
                </a:solidFill>
              </a:rPr>
              <a:t>Τμήματα Ενισχυτικής Διδασκαλίας</a:t>
            </a:r>
          </a:p>
          <a:p>
            <a:pPr algn="ctr"/>
            <a:endParaRPr lang="en-CY" dirty="0"/>
          </a:p>
        </p:txBody>
      </p:sp>
      <p:sp>
        <p:nvSpPr>
          <p:cNvPr id="11" name="Rectangle: Rounded Corners 10">
            <a:extLst>
              <a:ext uri="{FF2B5EF4-FFF2-40B4-BE49-F238E27FC236}">
                <a16:creationId xmlns:a16="http://schemas.microsoft.com/office/drawing/2014/main" id="{87C23032-7632-46F1-8D96-0F6693687BC9}"/>
              </a:ext>
            </a:extLst>
          </p:cNvPr>
          <p:cNvSpPr/>
          <p:nvPr/>
        </p:nvSpPr>
        <p:spPr>
          <a:xfrm>
            <a:off x="3362325" y="400402"/>
            <a:ext cx="5467350" cy="904875"/>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chemeClr val="accent1">
                    <a:lumMod val="50000"/>
                  </a:schemeClr>
                </a:solidFill>
              </a:rPr>
              <a:t>Παραδοχή # 3</a:t>
            </a:r>
            <a:endParaRPr lang="en-CY" dirty="0">
              <a:solidFill>
                <a:schemeClr val="accent1">
                  <a:lumMod val="50000"/>
                </a:schemeClr>
              </a:solidFill>
            </a:endParaRPr>
          </a:p>
        </p:txBody>
      </p:sp>
    </p:spTree>
    <p:extLst>
      <p:ext uri="{BB962C8B-B14F-4D97-AF65-F5344CB8AC3E}">
        <p14:creationId xmlns:p14="http://schemas.microsoft.com/office/powerpoint/2010/main" val="126002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8"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846667" y="1516584"/>
            <a:ext cx="10769600" cy="5544616"/>
          </a:xfrm>
        </p:spPr>
        <p:txBody>
          <a:bodyPr>
            <a:normAutofit/>
          </a:bodyPr>
          <a:lstStyle/>
          <a:p>
            <a:pPr marL="0" indent="0">
              <a:buNone/>
            </a:pPr>
            <a:r>
              <a:rPr lang="el-GR" sz="3600" b="1" dirty="0"/>
              <a:t>«</a:t>
            </a:r>
            <a:r>
              <a:rPr lang="el-GR" sz="4000" b="1" dirty="0">
                <a:effectLst>
                  <a:outerShdw blurRad="38100" dist="38100" dir="2700000" algn="tl">
                    <a:srgbClr val="000000">
                      <a:alpha val="43137"/>
                    </a:srgbClr>
                  </a:outerShdw>
                </a:effectLst>
              </a:rPr>
              <a:t>η άγνοια των συμβολικών πολιτισμικών αναφορών που κάνουν τους εκπαιδευτικούς να αντιμετωπίζουν αυτά τα παιδιά ως διαφορετικά, δυσπροσάρμοστα, ασύμβατα προς τις απαιτήσεις του εκπαιδευτικού συστήματος</a:t>
            </a:r>
            <a:r>
              <a:rPr lang="el-GR" sz="3600" b="1" dirty="0"/>
              <a:t>», </a:t>
            </a:r>
            <a:r>
              <a:rPr lang="el-GR" sz="3200" b="1" dirty="0"/>
              <a:t>πράγμα που εξάλλου συμβαίνει και με τα παιδιά των ασθενέστερων κοινωνικών τάξεων</a:t>
            </a:r>
            <a:endParaRPr lang="en-US" sz="3200" b="1" dirty="0"/>
          </a:p>
          <a:p>
            <a:r>
              <a:rPr lang="el-GR" sz="3600" b="1" dirty="0"/>
              <a:t>Σχολική επιτυχία ≠ νοητική διαδικασία αλλά συναισθηματική σχέση και κάλυψη</a:t>
            </a:r>
            <a:endParaRPr lang="en-US" sz="3600" b="1" dirty="0"/>
          </a:p>
        </p:txBody>
      </p:sp>
      <p:sp>
        <p:nvSpPr>
          <p:cNvPr id="5" name="Rectangle: Rounded Corners 4">
            <a:extLst>
              <a:ext uri="{FF2B5EF4-FFF2-40B4-BE49-F238E27FC236}">
                <a16:creationId xmlns:a16="http://schemas.microsoft.com/office/drawing/2014/main" id="{6D77DF83-EA9F-4CCF-87DA-B2D941EE1D66}"/>
              </a:ext>
            </a:extLst>
          </p:cNvPr>
          <p:cNvSpPr/>
          <p:nvPr/>
        </p:nvSpPr>
        <p:spPr>
          <a:xfrm>
            <a:off x="3362324" y="332473"/>
            <a:ext cx="5467350" cy="904875"/>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chemeClr val="accent1">
                    <a:lumMod val="50000"/>
                  </a:schemeClr>
                </a:solidFill>
              </a:rPr>
              <a:t>Συμπέρασμα</a:t>
            </a:r>
            <a:endParaRPr lang="en-CY" dirty="0">
              <a:solidFill>
                <a:schemeClr val="accent1">
                  <a:lumMod val="50000"/>
                </a:schemeClr>
              </a:solidFill>
            </a:endParaRPr>
          </a:p>
        </p:txBody>
      </p:sp>
    </p:spTree>
    <p:extLst>
      <p:ext uri="{BB962C8B-B14F-4D97-AF65-F5344CB8AC3E}">
        <p14:creationId xmlns:p14="http://schemas.microsoft.com/office/powerpoint/2010/main" val="296526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3" name="Content Placeholder 2"/>
          <p:cNvSpPr>
            <a:spLocks noGrp="1"/>
          </p:cNvSpPr>
          <p:nvPr>
            <p:ph idx="1"/>
          </p:nvPr>
        </p:nvSpPr>
        <p:spPr>
          <a:xfrm>
            <a:off x="756285" y="1717963"/>
            <a:ext cx="10755630" cy="5140037"/>
          </a:xfrm>
        </p:spPr>
        <p:txBody>
          <a:bodyPr>
            <a:normAutofit fontScale="92500" lnSpcReduction="20000"/>
          </a:bodyPr>
          <a:lstStyle/>
          <a:p>
            <a:pPr marL="571500" indent="-457200"/>
            <a:r>
              <a:rPr lang="el-GR" sz="3200" b="1" dirty="0"/>
              <a:t>Δεν υπάρχει ένας αλλά πολλοί τύποι αλλοδαπών μαθητών</a:t>
            </a:r>
            <a:r>
              <a:rPr lang="en-US" sz="3200" b="1" dirty="0"/>
              <a:t> (&gt; 26% </a:t>
            </a:r>
            <a:r>
              <a:rPr lang="el-GR" sz="3200" b="1" dirty="0"/>
              <a:t>από το 2000).</a:t>
            </a:r>
          </a:p>
          <a:p>
            <a:pPr marL="571500" indent="-457200"/>
            <a:r>
              <a:rPr lang="el-GR" sz="3200" b="1" dirty="0"/>
              <a:t>Το ελληνικό σχολείο και ο ευρύτερος κοινωνικός περίγυρος ασκούν ισχυρές </a:t>
            </a:r>
            <a:r>
              <a:rPr lang="el-GR" sz="3200" b="1" dirty="0" err="1"/>
              <a:t>συμμορφωτικές</a:t>
            </a:r>
            <a:r>
              <a:rPr lang="el-GR" sz="3200" b="1" dirty="0"/>
              <a:t> πιέσεις στους μαθητές, οι οποίοι πρέπει με τη λογική της ομοιομορφίας να αποβάλουν τα πολιτισμικά στοιχεία που φέρνουν μαζί τους.</a:t>
            </a:r>
          </a:p>
          <a:p>
            <a:pPr marL="571500" indent="-457200"/>
            <a:r>
              <a:rPr lang="el-GR" sz="3200" b="1" dirty="0"/>
              <a:t>Μικρό μόνο ποσοστό αυτών των μαθητών κατορθώνει να ξεπεράσει το «φράγμα» του «κακού» μαθητή και να εξελιχθεί σε «καλό» ή «πολύ καλό» μαθητή</a:t>
            </a:r>
            <a:r>
              <a:rPr lang="en-US" sz="3200" b="1" dirty="0"/>
              <a:t> (3.4 </a:t>
            </a:r>
            <a:r>
              <a:rPr lang="el-GR" sz="3200" b="1" dirty="0"/>
              <a:t>πιο πιθανό να επαναλάβουν τάξη).</a:t>
            </a:r>
          </a:p>
          <a:p>
            <a:pPr marL="571500" indent="-457200"/>
            <a:r>
              <a:rPr lang="el-GR" sz="3200" b="1" dirty="0"/>
              <a:t>Οι περισσότερες μαθησιακές τους δυσκολίες παρουσιάζονται στα γλωσσικά και φυσιογνωστικά μαθήματα.</a:t>
            </a:r>
          </a:p>
        </p:txBody>
      </p:sp>
      <p:sp>
        <p:nvSpPr>
          <p:cNvPr id="6" name="Rectangle: Rounded Corners 5">
            <a:extLst>
              <a:ext uri="{FF2B5EF4-FFF2-40B4-BE49-F238E27FC236}">
                <a16:creationId xmlns:a16="http://schemas.microsoft.com/office/drawing/2014/main" id="{AB4E5AF9-711D-44C5-B3ED-CBCFAA7BA72B}"/>
              </a:ext>
            </a:extLst>
          </p:cNvPr>
          <p:cNvSpPr/>
          <p:nvPr/>
        </p:nvSpPr>
        <p:spPr>
          <a:xfrm>
            <a:off x="816291" y="476250"/>
            <a:ext cx="10559415" cy="1022638"/>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1">
                    <a:lumMod val="50000"/>
                  </a:schemeClr>
                </a:solidFill>
              </a:rPr>
              <a:t>Τα σχολικά προβλήματα των παιδιών μεταναστών</a:t>
            </a:r>
            <a:endParaRPr lang="en-CY" sz="3600" dirty="0">
              <a:solidFill>
                <a:schemeClr val="accent1">
                  <a:lumMod val="50000"/>
                </a:schemeClr>
              </a:solidFill>
            </a:endParaRPr>
          </a:p>
        </p:txBody>
      </p:sp>
    </p:spTree>
    <p:extLst>
      <p:ext uri="{BB962C8B-B14F-4D97-AF65-F5344CB8AC3E}">
        <p14:creationId xmlns:p14="http://schemas.microsoft.com/office/powerpoint/2010/main" val="2058239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56285" y="1717963"/>
            <a:ext cx="10755630" cy="5140037"/>
          </a:xfrm>
        </p:spPr>
        <p:txBody>
          <a:bodyPr>
            <a:normAutofit/>
          </a:bodyPr>
          <a:lstStyle/>
          <a:p>
            <a:pPr marL="571500" indent="-457200"/>
            <a:r>
              <a:rPr lang="el-GR" sz="3200" b="1" dirty="0"/>
              <a:t>Οι προσδοκίες των εκπαιδευτικών για τους μαθητές αυτούς είναι κατά κανόνα χαμηλές, σε αντίθεση, πολλές φορές, με αυτές των γονέων αλλά και των ίδιων των μαθητών.</a:t>
            </a:r>
          </a:p>
          <a:p>
            <a:pPr marL="571500" indent="-457200"/>
            <a:r>
              <a:rPr lang="el-GR" sz="3200" b="1" dirty="0"/>
              <a:t>Συχνά οι σχέσεις των μαθητών αυτών με τους εκπαιδευτικούς, αλλά και τους ντόπιους συμμαθητές τους εμφανίζουν σοβαρά προβλήματα.</a:t>
            </a:r>
          </a:p>
          <a:p>
            <a:pPr marL="571500" indent="-457200"/>
            <a:r>
              <a:rPr lang="el-GR" sz="3200" b="1" dirty="0"/>
              <a:t>Ένας μεγάλος αριθμός αλλοδαπών μαθητών έχει χαμηλή σχολική επίδοση και είναι δυσαρεστημένοι από την πορεία ένταξης τους</a:t>
            </a:r>
            <a:endParaRPr lang="en-US" sz="3200" b="1" dirty="0"/>
          </a:p>
        </p:txBody>
      </p:sp>
      <p:sp>
        <p:nvSpPr>
          <p:cNvPr id="7" name="Rectangle: Rounded Corners 6">
            <a:extLst>
              <a:ext uri="{FF2B5EF4-FFF2-40B4-BE49-F238E27FC236}">
                <a16:creationId xmlns:a16="http://schemas.microsoft.com/office/drawing/2014/main" id="{89921F25-F5A7-419D-A909-2A2CA9F7EBEF}"/>
              </a:ext>
            </a:extLst>
          </p:cNvPr>
          <p:cNvSpPr/>
          <p:nvPr/>
        </p:nvSpPr>
        <p:spPr>
          <a:xfrm>
            <a:off x="816291" y="476250"/>
            <a:ext cx="10559415" cy="1022638"/>
          </a:xfrm>
          <a:prstGeom prst="roundRect">
            <a:avLst/>
          </a:prstGeom>
          <a:solidFill>
            <a:schemeClr val="tx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1">
                    <a:lumMod val="50000"/>
                  </a:schemeClr>
                </a:solidFill>
              </a:rPr>
              <a:t>Τα σχολικά προβλήματα των παιδιών μεταναστών</a:t>
            </a:r>
            <a:endParaRPr lang="en-CY" sz="3600" dirty="0">
              <a:solidFill>
                <a:schemeClr val="accent1">
                  <a:lumMod val="50000"/>
                </a:schemeClr>
              </a:solidFill>
            </a:endParaRPr>
          </a:p>
        </p:txBody>
      </p:sp>
    </p:spTree>
    <p:extLst>
      <p:ext uri="{BB962C8B-B14F-4D97-AF65-F5344CB8AC3E}">
        <p14:creationId xmlns:p14="http://schemas.microsoft.com/office/powerpoint/2010/main" val="3784649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2669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graphicFrame>
        <p:nvGraphicFramePr>
          <p:cNvPr id="5" name="Content Placeholder 4">
            <a:extLst>
              <a:ext uri="{FF2B5EF4-FFF2-40B4-BE49-F238E27FC236}">
                <a16:creationId xmlns:a16="http://schemas.microsoft.com/office/drawing/2014/main" id="{657F13D5-8DB8-43AF-9697-31862C1A264F}"/>
              </a:ext>
            </a:extLst>
          </p:cNvPr>
          <p:cNvGraphicFramePr>
            <a:graphicFrameLocks noGrp="1"/>
          </p:cNvGraphicFramePr>
          <p:nvPr>
            <p:ph idx="1"/>
            <p:extLst>
              <p:ext uri="{D42A27DB-BD31-4B8C-83A1-F6EECF244321}">
                <p14:modId xmlns:p14="http://schemas.microsoft.com/office/powerpoint/2010/main" val="3684122382"/>
              </p:ext>
            </p:extLst>
          </p:nvPr>
        </p:nvGraphicFramePr>
        <p:xfrm>
          <a:off x="1233170" y="426720"/>
          <a:ext cx="10958830" cy="600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D0AD4168-F17B-4CC8-A67C-9A44156881E9}"/>
              </a:ext>
            </a:extLst>
          </p:cNvPr>
          <p:cNvSpPr/>
          <p:nvPr/>
        </p:nvSpPr>
        <p:spPr>
          <a:xfrm>
            <a:off x="538480" y="426720"/>
            <a:ext cx="3586480" cy="2021840"/>
          </a:xfrm>
          <a:prstGeom prst="round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accent1">
                    <a:lumMod val="50000"/>
                  </a:schemeClr>
                </a:solidFill>
              </a:rPr>
              <a:t>Επίπεδα Κουλτούρας του </a:t>
            </a:r>
            <a:r>
              <a:rPr lang="en-US" sz="4000" b="1" dirty="0">
                <a:solidFill>
                  <a:schemeClr val="accent1">
                    <a:lumMod val="50000"/>
                  </a:schemeClr>
                </a:solidFill>
              </a:rPr>
              <a:t>Hidalgo</a:t>
            </a:r>
            <a:endParaRPr lang="en-CY" b="1" dirty="0">
              <a:solidFill>
                <a:schemeClr val="accent1">
                  <a:lumMod val="50000"/>
                </a:schemeClr>
              </a:solidFill>
            </a:endParaRPr>
          </a:p>
        </p:txBody>
      </p:sp>
    </p:spTree>
    <p:extLst>
      <p:ext uri="{BB962C8B-B14F-4D97-AF65-F5344CB8AC3E}">
        <p14:creationId xmlns:p14="http://schemas.microsoft.com/office/powerpoint/2010/main" val="437883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FAFFA49-502F-446C-8BA5-2C65D011DD0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46B18D8-09FF-43D2-AE30-6911E56391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41E5606-634B-48B3-806E-11C2460496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3276352-3766-4AA7-99AB-9629B829CE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A13E0-919C-4E1F-883F-B11BED76F015}"/>
              </a:ext>
            </a:extLst>
          </p:cNvPr>
          <p:cNvSpPr/>
          <p:nvPr/>
        </p:nvSpPr>
        <p:spPr>
          <a:xfrm>
            <a:off x="290512" y="257175"/>
            <a:ext cx="11610975" cy="63436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Content Placeholder 2"/>
          <p:cNvSpPr>
            <a:spLocks noGrp="1"/>
          </p:cNvSpPr>
          <p:nvPr>
            <p:ph idx="1"/>
          </p:nvPr>
        </p:nvSpPr>
        <p:spPr>
          <a:xfrm>
            <a:off x="718184" y="1752929"/>
            <a:ext cx="10755630" cy="5638472"/>
          </a:xfrm>
        </p:spPr>
        <p:txBody>
          <a:bodyPr>
            <a:normAutofit/>
          </a:bodyPr>
          <a:lstStyle/>
          <a:p>
            <a:r>
              <a:rPr lang="el-GR" sz="3600" b="1" dirty="0"/>
              <a:t>Περιλαμβάνει όλα εκείνα τα φαινόμενα που παράγονται από τη συνεχή και άμεση επαφή ανθρώπινων ομάδων που ανήκουν σε διαφορετικά πολιτισμικά συστήματα και αφορά τις αλλαγές που επακολουθούν  τόσο στη καθεμία ξεχωριστά όσο και στις δύο ομάδες</a:t>
            </a:r>
          </a:p>
          <a:p>
            <a:r>
              <a:rPr lang="el-GR" sz="3600" b="1" dirty="0" err="1"/>
              <a:t>Επιπολιτισμικό</a:t>
            </a:r>
            <a:r>
              <a:rPr lang="el-GR" sz="3600" b="1" dirty="0"/>
              <a:t> Στρες – σωματική και ψυχική έκπτωση της λειτουργικότητας</a:t>
            </a:r>
            <a:endParaRPr lang="en-US" sz="3600" b="1" dirty="0"/>
          </a:p>
        </p:txBody>
      </p:sp>
      <p:sp>
        <p:nvSpPr>
          <p:cNvPr id="12" name="Rectangle: Rounded Corners 11">
            <a:extLst>
              <a:ext uri="{FF2B5EF4-FFF2-40B4-BE49-F238E27FC236}">
                <a16:creationId xmlns:a16="http://schemas.microsoft.com/office/drawing/2014/main" id="{A3FF2F2F-D304-41E2-A058-6A0BE356482D}"/>
              </a:ext>
            </a:extLst>
          </p:cNvPr>
          <p:cNvSpPr/>
          <p:nvPr/>
        </p:nvSpPr>
        <p:spPr>
          <a:xfrm>
            <a:off x="1809750" y="381232"/>
            <a:ext cx="8572500" cy="1038225"/>
          </a:xfrm>
          <a:prstGeom prst="roundRect">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err="1">
                <a:solidFill>
                  <a:schemeClr val="accent1">
                    <a:lumMod val="50000"/>
                  </a:schemeClr>
                </a:solidFill>
              </a:rPr>
              <a:t>Επιπολιτισμοποίηση</a:t>
            </a:r>
            <a:endParaRPr lang="en-CY" sz="4400" b="1" dirty="0">
              <a:solidFill>
                <a:schemeClr val="accent1">
                  <a:lumMod val="50000"/>
                </a:schemeClr>
              </a:solidFill>
            </a:endParaRPr>
          </a:p>
        </p:txBody>
      </p:sp>
    </p:spTree>
    <p:extLst>
      <p:ext uri="{BB962C8B-B14F-4D97-AF65-F5344CB8AC3E}">
        <p14:creationId xmlns:p14="http://schemas.microsoft.com/office/powerpoint/2010/main" val="3516471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themeOverride>
</file>

<file path=ppt/theme/themeOverride2.xml><?xml version="1.0" encoding="utf-8"?>
<a:themeOverride xmlns:a="http://schemas.openxmlformats.org/drawingml/2006/main">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themeOverride>
</file>

<file path=ppt/theme/themeOverride3.xml><?xml version="1.0" encoding="utf-8"?>
<a:themeOverride xmlns:a="http://schemas.openxmlformats.org/drawingml/2006/main">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FE9DE75FCB9C478C6A96D05BE2EDB7" ma:contentTypeVersion="11" ma:contentTypeDescription="Create a new document." ma:contentTypeScope="" ma:versionID="67130bfe4011870c5a70a480d279e435">
  <xsd:schema xmlns:xsd="http://www.w3.org/2001/XMLSchema" xmlns:xs="http://www.w3.org/2001/XMLSchema" xmlns:p="http://schemas.microsoft.com/office/2006/metadata/properties" xmlns:ns3="8005afe5-79f7-4348-b8bc-2c558f9f5287" xmlns:ns4="02973490-430a-4c6d-b2f0-a975e2baeda7" targetNamespace="http://schemas.microsoft.com/office/2006/metadata/properties" ma:root="true" ma:fieldsID="3d7b488ecf8ff0bb6c28d153827a4d78" ns3:_="" ns4:_="">
    <xsd:import namespace="8005afe5-79f7-4348-b8bc-2c558f9f5287"/>
    <xsd:import namespace="02973490-430a-4c6d-b2f0-a975e2baed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5afe5-79f7-4348-b8bc-2c558f9f5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73490-430a-4c6d-b2f0-a975e2baed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2524B5-960D-4CCA-8FCB-A02DF81E9382}">
  <ds:schemaRefs>
    <ds:schemaRef ds:uri="http://schemas.microsoft.com/sharepoint/v3/contenttype/forms"/>
  </ds:schemaRefs>
</ds:datastoreItem>
</file>

<file path=customXml/itemProps2.xml><?xml version="1.0" encoding="utf-8"?>
<ds:datastoreItem xmlns:ds="http://schemas.openxmlformats.org/officeDocument/2006/customXml" ds:itemID="{6BDBBF98-4DE4-4EA5-8EFC-83EEF7340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5afe5-79f7-4348-b8bc-2c558f9f5287"/>
    <ds:schemaRef ds:uri="02973490-430a-4c6d-b2f0-a975e2bae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D69400-0029-4F37-B0E8-8D87AD10E1E6}">
  <ds:schemaRefs>
    <ds:schemaRef ds:uri="http://purl.org/dc/dcmitype/"/>
    <ds:schemaRef ds:uri="http://www.w3.org/XML/1998/namespace"/>
    <ds:schemaRef ds:uri="http://schemas.openxmlformats.org/package/2006/metadata/core-properties"/>
    <ds:schemaRef ds:uri="http://purl.org/dc/terms/"/>
    <ds:schemaRef ds:uri="8005afe5-79f7-4348-b8bc-2c558f9f5287"/>
    <ds:schemaRef ds:uri="http://schemas.microsoft.com/office/2006/documentManagement/types"/>
    <ds:schemaRef ds:uri="http://schemas.microsoft.com/office/infopath/2007/PartnerControls"/>
    <ds:schemaRef ds:uri="02973490-430a-4c6d-b2f0-a975e2baeda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2401</TotalTime>
  <Words>1384</Words>
  <Application>Microsoft Office PowerPoint</Application>
  <PresentationFormat>Widescreen</PresentationFormat>
  <Paragraphs>164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Bahnschrift SemiBold Condensed</vt:lpstr>
      <vt:lpstr>Calibri</vt:lpstr>
      <vt:lpstr>Corbel</vt:lpstr>
      <vt:lpstr>Times New Roman</vt:lpstr>
      <vt:lpstr>Wingdings</vt:lpstr>
      <vt:lpstr>Depth</vt:lpstr>
      <vt:lpstr>  </vt:lpstr>
      <vt:lpstr>Δικαιώματα</vt:lpstr>
      <vt:lpstr>Παραδοχή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MARIOS ARGYRIDES</dc:creator>
  <cp:lastModifiedBy>Argyrides Marios</cp:lastModifiedBy>
  <cp:revision>68</cp:revision>
  <cp:lastPrinted>2019-11-06T08:21:39Z</cp:lastPrinted>
  <dcterms:created xsi:type="dcterms:W3CDTF">2019-11-04T11:00:17Z</dcterms:created>
  <dcterms:modified xsi:type="dcterms:W3CDTF">2019-11-06T14:51:30Z</dcterms:modified>
</cp:coreProperties>
</file>